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6"/>
  </p:notesMasterIdLst>
  <p:handoutMasterIdLst>
    <p:handoutMasterId r:id="rId17"/>
  </p:handoutMasterIdLst>
  <p:sldIdLst>
    <p:sldId id="257" r:id="rId6"/>
    <p:sldId id="289" r:id="rId7"/>
    <p:sldId id="290" r:id="rId8"/>
    <p:sldId id="294" r:id="rId9"/>
    <p:sldId id="295" r:id="rId10"/>
    <p:sldId id="278" r:id="rId11"/>
    <p:sldId id="296" r:id="rId12"/>
    <p:sldId id="303" r:id="rId13"/>
    <p:sldId id="276" r:id="rId14"/>
    <p:sldId id="286" r:id="rId15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4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-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ddels stil 4 -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2D302BA-37BA-42D8-8339-4A2E1D1D81F5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A189C77-2B6A-433B-A8A8-363E2ED9B7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66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CE8B2E1-7D70-4A88-AD2D-4F4C69477BF5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AE387C5-C48D-47EC-9248-3FA653A31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62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1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4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555625" y="876300"/>
            <a:ext cx="7785100" cy="4378325"/>
          </a:xfrm>
          <a:ln/>
        </p:spPr>
      </p:sp>
      <p:sp>
        <p:nvSpPr>
          <p:cNvPr id="37891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altLang="nb-NO"/>
          </a:p>
        </p:txBody>
      </p:sp>
      <p:sp>
        <p:nvSpPr>
          <p:cNvPr id="378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849" indent="-285711">
              <a:defRPr sz="2400">
                <a:solidFill>
                  <a:schemeClr val="tx1"/>
                </a:solidFill>
                <a:latin typeface="Times"/>
              </a:defRPr>
            </a:lvl2pPr>
            <a:lvl3pPr marL="1142845" indent="-228569">
              <a:defRPr sz="2400">
                <a:solidFill>
                  <a:schemeClr val="tx1"/>
                </a:solidFill>
                <a:latin typeface="Times"/>
              </a:defRPr>
            </a:lvl3pPr>
            <a:lvl4pPr marL="1599984" indent="-228569">
              <a:defRPr sz="2400">
                <a:solidFill>
                  <a:schemeClr val="tx1"/>
                </a:solidFill>
                <a:latin typeface="Times"/>
              </a:defRPr>
            </a:lvl4pPr>
            <a:lvl5pPr marL="2057122" indent="-228569">
              <a:defRPr sz="2400">
                <a:solidFill>
                  <a:schemeClr val="tx1"/>
                </a:solidFill>
                <a:latin typeface="Times"/>
              </a:defRPr>
            </a:lvl5pPr>
            <a:lvl6pPr marL="2514261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399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8537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5676" indent="-2285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B909F822-45FA-4094-BCD1-0469859191EB}" type="slidenum">
              <a:rPr lang="nn-NO" altLang="nb-NO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nn-NO" altLang="nb-NO" sz="12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0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Link 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0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87C5-C48D-47EC-9248-3FA653A31F1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50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55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Link 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02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Linker ok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DCB4D-62BC-4086-BFC4-BD0A36711EB2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52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D78E-59FE-41E1-B276-E82337CB3F24}" type="slidenum">
              <a:rPr lang="nb-NO" smtClean="0">
                <a:solidFill>
                  <a:prstClr val="black"/>
                </a:solidFill>
              </a:rPr>
              <a:pPr/>
              <a:t>10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9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55CF-738D-4DC1-AD7A-91218CA0CB4E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91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AC2-0603-415D-ABC1-9045CC634408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21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CAFD-A6B3-4485-A3DC-D86B6FFFD9CE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10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2"/>
            <a:ext cx="11216997" cy="2379579"/>
          </a:xfrm>
        </p:spPr>
        <p:txBody>
          <a:bodyPr anchor="b">
            <a:normAutofit/>
          </a:bodyPr>
          <a:lstStyle>
            <a:lvl1pPr>
              <a:defRPr sz="5333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0"/>
            <a:ext cx="3524992" cy="976493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29859-8ECA-45DE-BA34-16B94253C445}" type="datetime1">
              <a:rPr lang="nb-NO" smtClean="0"/>
              <a:t>06.09.2023</a:t>
            </a:fld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51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7" y="1016000"/>
            <a:ext cx="8101263" cy="2664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333"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edit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32115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4588-EA9A-4618-AD15-3E889946F245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10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3"/>
            <a:ext cx="11216997" cy="2379579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F34E13-D633-453B-9A34-E448FBCC6993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91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5404" y="1604213"/>
            <a:ext cx="11216997" cy="2379579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514C53-B9D4-42BF-9ACE-562EEF4C9891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04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918D4-E561-440E-AEB7-43CCC8CE904B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8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22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22A6E5-8C5E-4ABE-8388-44DD18CF8C66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>
                <a:solidFill>
                  <a:srgbClr val="FFFFFF"/>
                </a:solidFill>
              </a:rPr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8" y="1015999"/>
            <a:ext cx="8101263" cy="428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709" y="44561"/>
            <a:ext cx="3524992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28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2014178" y="1016001"/>
            <a:ext cx="8101263" cy="2664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9843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EE60-D1B9-4A3C-93C0-7F5394FF468E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9678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CE5B-5ACE-4466-AF6C-61189C68D640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2295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900140"/>
            <a:ext cx="5386917" cy="127473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900140"/>
            <a:ext cx="5389033" cy="127473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1D8E-DA09-423D-9D9B-6F646EAAF702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489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ECEA-19C6-4065-A9FB-3D54EBB46A62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8473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64C6-6DD3-4B67-A8F8-E95CE6993482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186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33683"/>
            <a:ext cx="12192000" cy="598014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her for å sette inn bilde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078F-F320-44E8-9420-54CE3FD54C59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9730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9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353" y="988045"/>
            <a:ext cx="8327300" cy="23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0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B7D27-FBEE-4944-A8E0-91B1C96F00DF}" type="slidenum">
              <a:rPr lang="nn-NO"/>
              <a:pPr>
                <a:defRPr/>
              </a:pPr>
              <a:t>‹#›</a:t>
            </a:fld>
            <a:endParaRPr lang="nn-NO" sz="140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80095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9E8E-54E1-45EB-AC96-CBAFD91CCBF3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2D6-3F00-419C-B1B0-12FA29C6C6E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47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F8ED-7948-4974-9CFD-84368A5C5C5A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6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FA5A-337D-40CA-BC31-F546D427323C}" type="datetime1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59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AC01-3CC5-4ACC-919C-4940CE3FD255}" type="datetime1">
              <a:rPr lang="nb-NO" smtClean="0"/>
              <a:t>06.09.2023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56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E464-7153-4ACB-8D9E-9DFD6BBD69F2}" type="datetime1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79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FF3C-276E-4C26-B8D1-713859586EBB}" type="datetime1">
              <a:rPr lang="nb-NO" smtClean="0"/>
              <a:t>06.09.2023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65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D94D-9130-43D9-9382-6396AB347523}" type="datetime1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343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7F88-F133-4376-8253-766AFD0B99D5}" type="datetime1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7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F5C9-F8AC-4F9C-B3EC-53D3F3E3BF56}" type="datetime1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C3F0-6C4C-4DF9-A02D-0DB022A7C5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11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900139"/>
            <a:ext cx="10972800" cy="606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30102" y="6358247"/>
            <a:ext cx="2245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pPr defTabSz="457200"/>
            <a:fld id="{E01BF598-0A0B-4C25-92BA-9D689E5C54D6}" type="datetime1">
              <a:rPr lang="nb-NO" smtClean="0">
                <a:solidFill>
                  <a:srgbClr val="101820"/>
                </a:solidFill>
              </a:rPr>
              <a:t>06.09.2023</a:t>
            </a:fld>
            <a:endParaRPr lang="nb-NO">
              <a:solidFill>
                <a:srgbClr val="10182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2449" y="6356352"/>
            <a:ext cx="7901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pPr defTabSz="457200"/>
            <a:r>
              <a:rPr lang="nb-NO"/>
              <a:t>Fornavn Etternavn | Avdelingsnavn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175997" y="6356352"/>
            <a:ext cx="548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pPr defTabSz="457200"/>
            <a:fld id="{28ECCE09-4EB9-D24E-99A2-F5BDA1BD657E}" type="slidenum">
              <a:rPr lang="nb-NO" smtClean="0"/>
              <a:pPr defTabSz="457200"/>
              <a:t>‹#›</a:t>
            </a:fld>
            <a:endParaRPr lang="nb-NO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4" y="44561"/>
            <a:ext cx="3531588" cy="976493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4" y="44561"/>
            <a:ext cx="3531588" cy="97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6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4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lin.e.ramberg@hiof.no" TargetMode="External"/><Relationship Id="rId3" Type="http://schemas.openxmlformats.org/officeDocument/2006/relationships/hyperlink" Target="mailto:kristine.grinderud@hiof.no" TargetMode="External"/><Relationship Id="rId7" Type="http://schemas.openxmlformats.org/officeDocument/2006/relationships/hyperlink" Target="mailto:ohh@hiof.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espen.schjetne@hiof.no" TargetMode="External"/><Relationship Id="rId5" Type="http://schemas.openxmlformats.org/officeDocument/2006/relationships/hyperlink" Target="mailto:anne.g.lindahl@hiof.no" TargetMode="External"/><Relationship Id="rId4" Type="http://schemas.openxmlformats.org/officeDocument/2006/relationships/hyperlink" Target="mailto:fred.r.bjordal@hiof.no" TargetMode="External"/><Relationship Id="rId9" Type="http://schemas.openxmlformats.org/officeDocument/2006/relationships/hyperlink" Target="mailto:hsf@hiof.n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lusp/studier/praksis/gl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lusp/studier/praksis/glu/innlevering-av-digitale-vurderingsskjemae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1445" y="1016000"/>
            <a:ext cx="10894740" cy="3890537"/>
          </a:xfrm>
        </p:spPr>
        <p:txBody>
          <a:bodyPr>
            <a:normAutofit/>
          </a:bodyPr>
          <a:lstStyle/>
          <a:p>
            <a:pPr algn="ctr"/>
            <a:r>
              <a:rPr lang="nb-NO" sz="6000" dirty="0">
                <a:solidFill>
                  <a:schemeClr val="accent1">
                    <a:lumMod val="50000"/>
                  </a:schemeClr>
                </a:solidFill>
              </a:rPr>
              <a:t>PRAKSISSEMINAR </a:t>
            </a:r>
            <a:br>
              <a:rPr lang="nb-NO" sz="6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nb-NO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4800" dirty="0">
                <a:solidFill>
                  <a:schemeClr val="accent1">
                    <a:lumMod val="50000"/>
                  </a:schemeClr>
                </a:solidFill>
              </a:rPr>
              <a:t>21MAGLU 1-7</a:t>
            </a:r>
            <a:br>
              <a:rPr lang="nb-NO" sz="48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nb-NO" sz="320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sz="3600">
                <a:solidFill>
                  <a:schemeClr val="accent1">
                    <a:lumMod val="50000"/>
                  </a:schemeClr>
                </a:solidFill>
              </a:rPr>
              <a:t>06. </a:t>
            </a:r>
            <a:r>
              <a:rPr lang="nb-NO" sz="3600" dirty="0">
                <a:solidFill>
                  <a:schemeClr val="accent1">
                    <a:lumMod val="50000"/>
                  </a:schemeClr>
                </a:solidFill>
              </a:rPr>
              <a:t>september 2023</a:t>
            </a: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294967295"/>
          </p:nvPr>
        </p:nvSpPr>
        <p:spPr>
          <a:xfrm>
            <a:off x="11642725" y="6356350"/>
            <a:ext cx="549275" cy="365125"/>
          </a:xfrm>
        </p:spPr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30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tel 1"/>
          <p:cNvSpPr>
            <a:spLocks noGrp="1"/>
          </p:cNvSpPr>
          <p:nvPr>
            <p:ph type="title"/>
          </p:nvPr>
        </p:nvSpPr>
        <p:spPr>
          <a:xfrm>
            <a:off x="2093342" y="626270"/>
            <a:ext cx="7924800" cy="838200"/>
          </a:xfrm>
        </p:spPr>
        <p:txBody>
          <a:bodyPr>
            <a:normAutofit/>
          </a:bodyPr>
          <a:lstStyle/>
          <a:p>
            <a:pPr algn="ctr"/>
            <a:r>
              <a:rPr lang="nb-NO" altLang="nb-NO" sz="4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Spørsmål</a:t>
            </a:r>
            <a:r>
              <a:rPr lang="nb-NO" altLang="nb-NO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27719" y="1533932"/>
            <a:ext cx="9336562" cy="462518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nb-NO" sz="1800" dirty="0"/>
              <a:t>Ta kontakt med;</a:t>
            </a:r>
          </a:p>
          <a:p>
            <a:pPr marL="457200" lvl="1" indent="0">
              <a:buNone/>
              <a:defRPr/>
            </a:pPr>
            <a:r>
              <a:rPr lang="nb-NO" sz="1600" b="1" dirty="0"/>
              <a:t>Basisgruppeveileder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Kristine Grinderud </a:t>
            </a:r>
            <a:r>
              <a:rPr lang="nb-NO" sz="1600" dirty="0">
                <a:hlinkClick r:id="rId3"/>
              </a:rPr>
              <a:t>kristine.grinderud@hiof.no</a:t>
            </a:r>
            <a:r>
              <a:rPr lang="nb-NO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Fred Rune Bjordal </a:t>
            </a:r>
            <a:r>
              <a:rPr lang="nb-NO" sz="1600" dirty="0">
                <a:hlinkClick r:id="rId4"/>
              </a:rPr>
              <a:t>fred.r.bjordal@hiof.no</a:t>
            </a:r>
            <a:endParaRPr lang="nb-NO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Anne Grete Lindahl </a:t>
            </a:r>
            <a:r>
              <a:rPr lang="nb-NO" sz="1600" dirty="0">
                <a:hlinkClick r:id="rId5"/>
              </a:rPr>
              <a:t>anne.g.lindahl@hiof.no</a:t>
            </a:r>
            <a:endParaRPr lang="nb-NO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Espen Schjetne </a:t>
            </a:r>
            <a:r>
              <a:rPr lang="nb-NO" sz="1600" dirty="0">
                <a:hlinkClick r:id="rId6"/>
              </a:rPr>
              <a:t>espen.schjetne@hiof.no</a:t>
            </a:r>
            <a:endParaRPr lang="nb-NO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Ole Henrik Borchgrevink Hansen </a:t>
            </a:r>
            <a:r>
              <a:rPr lang="nb-NO" sz="1600" dirty="0">
                <a:hlinkClick r:id="rId7"/>
              </a:rPr>
              <a:t>ohh@hiof.no</a:t>
            </a:r>
            <a:r>
              <a:rPr lang="nb-NO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nb-NO" sz="1000" dirty="0"/>
          </a:p>
          <a:p>
            <a:pPr marL="457200" lvl="1" indent="0">
              <a:buNone/>
              <a:defRPr/>
            </a:pPr>
            <a:r>
              <a:rPr lang="nb-NO" sz="1600" b="1" dirty="0"/>
              <a:t>Studieleder</a:t>
            </a:r>
            <a:r>
              <a:rPr lang="nb-NO" sz="1600" dirty="0"/>
              <a:t> Lin Sandhaug Ramberg (</a:t>
            </a:r>
            <a:r>
              <a:rPr lang="nb-NO" sz="1600" dirty="0">
                <a:hlinkClick r:id="rId8"/>
              </a:rPr>
              <a:t>lin.e.ramberg@hiof.no</a:t>
            </a:r>
            <a:r>
              <a:rPr lang="nb-NO" sz="1600" dirty="0"/>
              <a:t>, tlf. 69608102)</a:t>
            </a:r>
          </a:p>
          <a:p>
            <a:pPr marL="457200" lvl="1" indent="0">
              <a:buNone/>
              <a:defRPr/>
            </a:pPr>
            <a:endParaRPr lang="nb-NO" sz="1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b="1" dirty="0"/>
              <a:t>Trinnkoordinatorer</a:t>
            </a:r>
            <a:endParaRPr lang="nb-NO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1-7: Kristine Grinderud </a:t>
            </a:r>
            <a:r>
              <a:rPr lang="nb-NO" sz="1600" dirty="0">
                <a:hlinkClick r:id="rId3"/>
              </a:rPr>
              <a:t>kristine.grinderud@hiof.no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 sz="1600" dirty="0"/>
              <a:t>5-10: </a:t>
            </a:r>
            <a:r>
              <a:rPr lang="nb-NO" sz="1400" dirty="0"/>
              <a:t>Hilde Sofie Fjeld </a:t>
            </a:r>
            <a:r>
              <a:rPr lang="nb-NO" sz="1400" dirty="0">
                <a:hlinkClick r:id="rId9"/>
              </a:rPr>
              <a:t>hsf@hiof.no</a:t>
            </a:r>
            <a:endParaRPr lang="nb-NO" sz="1400" dirty="0"/>
          </a:p>
          <a:p>
            <a:pPr marL="0" indent="0">
              <a:buNone/>
              <a:defRPr/>
            </a:pPr>
            <a:endParaRPr lang="nb-NO" sz="1800" dirty="0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8BB7CAD-BFAC-4710-B499-61E45AAAADA3}"/>
              </a:ext>
            </a:extLst>
          </p:cNvPr>
          <p:cNvCxnSpPr>
            <a:cxnSpLocks/>
          </p:cNvCxnSpPr>
          <p:nvPr/>
        </p:nvCxnSpPr>
        <p:spPr>
          <a:xfrm>
            <a:off x="609600" y="1341076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D718E021-8FFB-47B0-A3FD-58CB40D8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609600" y="547360"/>
            <a:ext cx="10972800" cy="606036"/>
          </a:xfrm>
        </p:spPr>
        <p:txBody>
          <a:bodyPr>
            <a:noAutofit/>
          </a:bodyPr>
          <a:lstStyle/>
          <a:p>
            <a:pPr algn="ctr"/>
            <a:r>
              <a:rPr lang="nb-NO" altLang="nb-NO" sz="4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Dagens program</a:t>
            </a:r>
          </a:p>
        </p:txBody>
      </p:sp>
      <p:graphicFrame>
        <p:nvGraphicFramePr>
          <p:cNvPr id="2" name="Plassholder for inn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443701"/>
              </p:ext>
            </p:extLst>
          </p:nvPr>
        </p:nvGraphicFramePr>
        <p:xfrm>
          <a:off x="792415" y="1287271"/>
          <a:ext cx="11076179" cy="521593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09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8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119">
                <a:tc>
                  <a:txBody>
                    <a:bodyPr/>
                    <a:lstStyle/>
                    <a:p>
                      <a:r>
                        <a:rPr lang="nb-NO" sz="2000" b="0" dirty="0"/>
                        <a:t>08.30 – 09.30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1" i="0" dirty="0"/>
                        <a:t>Informasjon fra HIØ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Lin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3. studieår, fag og PED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Praksisgrupper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Plan for praksis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2000" b="0" dirty="0"/>
                        <a:t>Anders informerer om FoU-oppgaven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2000" b="0" dirty="0"/>
                    </a:p>
                    <a:p>
                      <a:endParaRPr lang="nb-NO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0" dirty="0"/>
                        <a:t>For praksislærere</a:t>
                      </a:r>
                      <a:r>
                        <a:rPr lang="nb-NO" sz="2000" b="0" baseline="0" dirty="0"/>
                        <a:t>.</a:t>
                      </a:r>
                      <a:endParaRPr lang="nb-NO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423">
                <a:tc>
                  <a:txBody>
                    <a:bodyPr/>
                    <a:lstStyle/>
                    <a:p>
                      <a:r>
                        <a:rPr lang="nb-NO" sz="2000" dirty="0"/>
                        <a:t>09.45 – 11.30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1" dirty="0"/>
                        <a:t>Planlegging av praksis</a:t>
                      </a:r>
                    </a:p>
                    <a:p>
                      <a:r>
                        <a:rPr lang="nb-NO" sz="2000" b="0" dirty="0"/>
                        <a:t>Studentene henter praksislærerne for felles planlegging av praksis. Studentene har fått beskjed om å reservere grupperom eller finne et sted dere kan sitte og jobbe.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b="0" dirty="0"/>
                        <a:t>For studenter og praksislærer</a:t>
                      </a:r>
                      <a:r>
                        <a:rPr lang="nb-NO" sz="2000" b="0" baseline="0" dirty="0"/>
                        <a:t>.</a:t>
                      </a:r>
                      <a:endParaRPr lang="nb-NO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53">
                <a:tc>
                  <a:txBody>
                    <a:bodyPr/>
                    <a:lstStyle/>
                    <a:p>
                      <a:r>
                        <a:rPr lang="nb-NO" sz="2000" dirty="0"/>
                        <a:t>11.00 – 12.00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b="1" dirty="0"/>
                        <a:t>Lunsj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2000" dirty="0"/>
                        <a:t>For praksislærere</a:t>
                      </a:r>
                      <a:r>
                        <a:rPr lang="nb-NO" sz="2000" baseline="0" dirty="0"/>
                        <a:t> og </a:t>
                      </a:r>
                      <a:r>
                        <a:rPr lang="nb-NO" sz="2000" dirty="0"/>
                        <a:t>basisgruppeveiledere.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Rett linje 4"/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C9C8032D-B211-46A2-B16F-3E23E308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22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3. Studieår 1-7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idx="1"/>
          </p:nvPr>
        </p:nvSpPr>
        <p:spPr>
          <a:xfrm>
            <a:off x="1284430" y="1496565"/>
            <a:ext cx="4583395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nb-NO" dirty="0"/>
              <a:t>Høst 2023 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1284431" y="2303846"/>
            <a:ext cx="2042556" cy="2017115"/>
          </a:xfrm>
          <a:solidFill>
            <a:srgbClr val="00B0F0"/>
          </a:solidFill>
          <a:ln>
            <a:solidFill>
              <a:srgbClr val="008000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Pedagogikk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3"/>
          </p:nvPr>
        </p:nvSpPr>
        <p:spPr>
          <a:xfrm>
            <a:off x="5976721" y="1474556"/>
            <a:ext cx="4329351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nb-NO" dirty="0"/>
              <a:t>Vår 2024</a:t>
            </a:r>
          </a:p>
        </p:txBody>
      </p:sp>
      <p:sp>
        <p:nvSpPr>
          <p:cNvPr id="14" name="Plassholder for innhold 10"/>
          <p:cNvSpPr txBox="1">
            <a:spLocks/>
          </p:cNvSpPr>
          <p:nvPr/>
        </p:nvSpPr>
        <p:spPr>
          <a:xfrm>
            <a:off x="3576128" y="2317447"/>
            <a:ext cx="2220574" cy="1991674"/>
          </a:xfrm>
          <a:prstGeom prst="rect">
            <a:avLst/>
          </a:prstGeom>
          <a:solidFill>
            <a:srgbClr val="FFFFCC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Norsk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Matematikk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Engelsk</a:t>
            </a:r>
          </a:p>
        </p:txBody>
      </p:sp>
      <p:sp>
        <p:nvSpPr>
          <p:cNvPr id="15" name="Plassholder for innhold 10"/>
          <p:cNvSpPr txBox="1">
            <a:spLocks/>
          </p:cNvSpPr>
          <p:nvPr/>
        </p:nvSpPr>
        <p:spPr>
          <a:xfrm>
            <a:off x="6045843" y="2303846"/>
            <a:ext cx="2220574" cy="1984836"/>
          </a:xfrm>
          <a:prstGeom prst="rect">
            <a:avLst/>
          </a:prstGeom>
          <a:solidFill>
            <a:srgbClr val="00B0F0"/>
          </a:solidFill>
          <a:ln>
            <a:solidFill>
              <a:srgbClr val="008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Samfunnsfag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KRLE</a:t>
            </a:r>
          </a:p>
          <a:p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ProfPed</a:t>
            </a: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Utveksling</a:t>
            </a:r>
          </a:p>
        </p:txBody>
      </p:sp>
      <p:sp>
        <p:nvSpPr>
          <p:cNvPr id="17" name="Plassholder for innhold 2"/>
          <p:cNvSpPr>
            <a:spLocks noGrp="1"/>
          </p:cNvSpPr>
          <p:nvPr>
            <p:ph idx="1"/>
          </p:nvPr>
        </p:nvSpPr>
        <p:spPr>
          <a:xfrm>
            <a:off x="1284430" y="5297346"/>
            <a:ext cx="9043734" cy="684109"/>
          </a:xfrm>
        </p:spPr>
        <p:txBody>
          <a:bodyPr>
            <a:noAutofit/>
          </a:bodyPr>
          <a:lstStyle/>
          <a:p>
            <a:pPr algn="ctr"/>
            <a:r>
              <a:rPr lang="nb-NO" sz="2000" b="0" dirty="0"/>
              <a:t>Fag som er merket med blått har praksisansvar.</a:t>
            </a:r>
          </a:p>
          <a:p>
            <a:pPr algn="ctr"/>
            <a:r>
              <a:rPr lang="nb-NO" sz="2000" b="0" dirty="0"/>
              <a:t>Det er ulik veileder fra høgskolen høst og vår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284430" y="4417420"/>
            <a:ext cx="4512271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Praksis uke 38-39-41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045843" y="4417420"/>
            <a:ext cx="4282321" cy="64633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Praksis </a:t>
            </a:r>
            <a:r>
              <a:rPr lang="nb-NO" dirty="0" err="1"/>
              <a:t>profped</a:t>
            </a:r>
            <a:r>
              <a:rPr lang="nb-NO" dirty="0"/>
              <a:t> 5-6-7</a:t>
            </a:r>
          </a:p>
          <a:p>
            <a:pPr algn="ctr"/>
            <a:r>
              <a:rPr lang="nb-NO" dirty="0"/>
              <a:t>Samfunnsfag 9-10-11</a:t>
            </a:r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D3CE1457-15E4-4835-9C7A-804771913005}"/>
              </a:ext>
            </a:extLst>
          </p:cNvPr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8375CF7B-6EE3-4B93-9669-AD4A0019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72D6-3F00-419C-B1B0-12FA29C6C6E2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66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  <p:bldP spid="12" grpId="0" uiExpand="1" build="p" animBg="1"/>
      <p:bldP spid="14" grpId="0" animBg="1"/>
      <p:bldP spid="15" grpId="0" animBg="1"/>
      <p:bldP spid="17" grpId="0" build="p"/>
      <p:bldP spid="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/>
          <p:cNvSpPr>
            <a:spLocks noGrp="1"/>
          </p:cNvSpPr>
          <p:nvPr>
            <p:ph type="title"/>
          </p:nvPr>
        </p:nvSpPr>
        <p:spPr>
          <a:xfrm>
            <a:off x="609600" y="552343"/>
            <a:ext cx="10972800" cy="606036"/>
          </a:xfrm>
        </p:spPr>
        <p:txBody>
          <a:bodyPr>
            <a:noAutofit/>
          </a:bodyPr>
          <a:lstStyle/>
          <a:p>
            <a:pPr algn="ctr"/>
            <a:r>
              <a:rPr lang="nb-NO" altLang="nb-NO" sz="40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Plan for praksis</a:t>
            </a:r>
          </a:p>
        </p:txBody>
      </p:sp>
      <p:sp>
        <p:nvSpPr>
          <p:cNvPr id="23555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Char char="•"/>
              <a:defRPr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Char char="•"/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70BD6C-5018-42D2-8B51-4623BD0D36EC}" type="slidenum">
              <a:rPr lang="nn-NO" altLang="nb-NO">
                <a:solidFill>
                  <a:srgbClr val="10182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nn-NO" altLang="nb-NO" sz="1400">
              <a:solidFill>
                <a:srgbClr val="101820"/>
              </a:solidFill>
              <a:latin typeface="Times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3087584" y="1701232"/>
            <a:ext cx="6965464" cy="4946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/>
              <a:t>Kap. 3 Aktørene og ansvarsoppgaver </a:t>
            </a:r>
          </a:p>
          <a:p>
            <a:pPr marL="0" indent="0">
              <a:buNone/>
            </a:pPr>
            <a:r>
              <a:rPr lang="nb-NO"/>
              <a:t>Kap. 4 Skikkethet</a:t>
            </a:r>
          </a:p>
          <a:p>
            <a:pPr marL="0" indent="0">
              <a:buNone/>
            </a:pPr>
            <a:r>
              <a:rPr lang="nb-NO"/>
              <a:t>Kap. 5 Innhold i praksis</a:t>
            </a:r>
          </a:p>
          <a:p>
            <a:pPr marL="0" indent="0">
              <a:buNone/>
            </a:pPr>
            <a:r>
              <a:rPr lang="nb-NO"/>
              <a:t>Kap. 6 Læringsutbytte og arbeidskrav </a:t>
            </a:r>
          </a:p>
          <a:p>
            <a:pPr marL="0" indent="0">
              <a:buNone/>
            </a:pPr>
            <a:r>
              <a:rPr lang="nb-NO"/>
              <a:t>Kap. 7 Vurdering </a:t>
            </a:r>
          </a:p>
          <a:p>
            <a:pPr marL="0" indent="0">
              <a:buNone/>
            </a:pPr>
            <a:r>
              <a:rPr lang="nb-NO"/>
              <a:t>Kap 8. Generell informasjon</a:t>
            </a:r>
          </a:p>
          <a:p>
            <a:pPr marL="0" indent="0">
              <a:buNone/>
            </a:pPr>
            <a:r>
              <a:rPr lang="nb-NO"/>
              <a:t>Vedlegg 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3" name="Pil høyre 2"/>
          <p:cNvSpPr/>
          <p:nvPr/>
        </p:nvSpPr>
        <p:spPr>
          <a:xfrm>
            <a:off x="2054431" y="2683823"/>
            <a:ext cx="1033153" cy="344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Pil høyre 8"/>
          <p:cNvSpPr/>
          <p:nvPr/>
        </p:nvSpPr>
        <p:spPr>
          <a:xfrm>
            <a:off x="2054430" y="3587824"/>
            <a:ext cx="1033153" cy="344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48000" y="54344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b-NO"/>
              <a:t>Finnes her:</a:t>
            </a:r>
          </a:p>
          <a:p>
            <a:pPr>
              <a:defRPr/>
            </a:pPr>
            <a:r>
              <a:rPr lang="nb-NO">
                <a:hlinkClick r:id="rId3"/>
              </a:rPr>
              <a:t>https://www.hiof.no/lusp/studier/praksis/glu/</a:t>
            </a:r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F00C3049-2DFC-4B63-95D1-BF87CE391BDF}"/>
              </a:ext>
            </a:extLst>
          </p:cNvPr>
          <p:cNvCxnSpPr>
            <a:cxnSpLocks/>
          </p:cNvCxnSpPr>
          <p:nvPr/>
        </p:nvCxnSpPr>
        <p:spPr>
          <a:xfrm>
            <a:off x="609600" y="118158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71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 5. Innhold i praksis</a:t>
            </a:r>
            <a:endParaRPr lang="nb-NO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3397720" cy="82391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/>
              <a:t>Elevrelatert arbeid </a:t>
            </a: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1800" b="0"/>
              <a:t>Ca. 20 klokketimer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397720" cy="3684588"/>
          </a:xfrm>
          <a:solidFill>
            <a:srgbClr val="E4F0F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85750" lvl="0" indent="-285750">
              <a:defRPr/>
            </a:pPr>
            <a:r>
              <a:rPr lang="nb-NO" sz="1600"/>
              <a:t>Undervisning i ulike gruppevariasjoner</a:t>
            </a:r>
          </a:p>
          <a:p>
            <a:pPr marL="285750" lvl="0" indent="-285750">
              <a:defRPr/>
            </a:pPr>
            <a:r>
              <a:rPr lang="nb-NO" sz="1600"/>
              <a:t>Observasjon</a:t>
            </a:r>
          </a:p>
          <a:p>
            <a:pPr marL="285750" lvl="0" indent="-285750">
              <a:defRPr/>
            </a:pPr>
            <a:r>
              <a:rPr lang="nb-NO" sz="1600"/>
              <a:t>Elevsamtaler</a:t>
            </a:r>
          </a:p>
          <a:p>
            <a:pPr marL="285750" lvl="0" indent="-285750">
              <a:defRPr/>
            </a:pPr>
            <a:r>
              <a:rPr lang="nb-NO" sz="1600"/>
              <a:t>Elevveiledning</a:t>
            </a:r>
          </a:p>
          <a:p>
            <a:pPr marL="285750" lvl="0" indent="-285750">
              <a:defRPr/>
            </a:pPr>
            <a:r>
              <a:rPr lang="nb-NO" sz="1600"/>
              <a:t>Vurdering av elevarbeid</a:t>
            </a:r>
          </a:p>
          <a:p>
            <a:pPr marL="285750" lvl="0" indent="-285750">
              <a:defRPr/>
            </a:pPr>
            <a:r>
              <a:rPr lang="nb-NO" sz="1600"/>
              <a:t>Tilsyn med elever </a:t>
            </a:r>
          </a:p>
          <a:p>
            <a:pPr marL="285750" lvl="0" indent="-285750">
              <a:defRPr/>
            </a:pPr>
            <a:r>
              <a:rPr lang="nb-NO" sz="1600"/>
              <a:t>Deltakelse på klassemøter/elevrådsmøte</a:t>
            </a:r>
            <a:endParaRPr lang="nb-NO" sz="1600" b="1"/>
          </a:p>
          <a:p>
            <a:endParaRPr lang="nb-NO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/>
          </p:nvPr>
        </p:nvSpPr>
        <p:spPr>
          <a:xfrm>
            <a:off x="4237508" y="1681163"/>
            <a:ext cx="3802085" cy="82391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nb-NO" sz="2800"/>
              <a:t>Annet relevant arbeid </a:t>
            </a:r>
            <a:r>
              <a:rPr lang="nb-NO" sz="2300" b="0"/>
              <a:t>(arbeidsplanfestet tid)</a:t>
            </a: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2300" b="0"/>
              <a:t>Ca. 10-13 klokketimer </a:t>
            </a:r>
          </a:p>
        </p:txBody>
      </p:sp>
      <p:sp>
        <p:nvSpPr>
          <p:cNvPr id="15" name="Plassholder for tekst 2"/>
          <p:cNvSpPr>
            <a:spLocks noGrp="1"/>
          </p:cNvSpPr>
          <p:nvPr>
            <p:ph type="body" idx="1"/>
          </p:nvPr>
        </p:nvSpPr>
        <p:spPr>
          <a:xfrm>
            <a:off x="8039595" y="1681163"/>
            <a:ext cx="2993354" cy="82391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nb-NO"/>
              <a:t>For- og etterarbeid </a:t>
            </a:r>
          </a:p>
          <a:p>
            <a:pPr algn="ctr">
              <a:lnSpc>
                <a:spcPct val="100000"/>
              </a:lnSpc>
            </a:pPr>
            <a:r>
              <a:rPr lang="nb-NO" sz="1800" b="0"/>
              <a:t>Ca. 10-13 klokketimer </a:t>
            </a:r>
          </a:p>
        </p:txBody>
      </p:sp>
      <p:sp>
        <p:nvSpPr>
          <p:cNvPr id="19" name="Plassholder for innhold 3"/>
          <p:cNvSpPr>
            <a:spLocks noGrp="1"/>
          </p:cNvSpPr>
          <p:nvPr>
            <p:ph sz="half" idx="2"/>
          </p:nvPr>
        </p:nvSpPr>
        <p:spPr>
          <a:xfrm>
            <a:off x="4237509" y="2505075"/>
            <a:ext cx="3802084" cy="3814628"/>
          </a:xfrm>
          <a:solidFill>
            <a:srgbClr val="E4F0F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Gruppeveiledning med praksislærer minimum 4 timer pr. uke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Skrive og ta med veiledningsgrunnlag til minst en av veiledningstimene pr. uke.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Individuell veiledningstime med praksislærer minimum 1 gang pr. praksisperiode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Delta hver dag i oppsummering av skoledagen sammen med praksislærer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Planlegging og etterarbeid sammen med praksislærer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Delta i ulike møter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Delta i ulike former for skole–hjem-samarbeid,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nb-NO" sz="1400" dirty="0">
                <a:solidFill>
                  <a:schemeClr val="dk1"/>
                </a:solidFill>
              </a:rPr>
              <a:t>Minimum én samtale med rektor i løpet av praksisåret</a:t>
            </a:r>
            <a:endParaRPr lang="nb-NO" sz="1400" dirty="0"/>
          </a:p>
        </p:txBody>
      </p:sp>
      <p:sp>
        <p:nvSpPr>
          <p:cNvPr id="20" name="Plassholder for innhold 3"/>
          <p:cNvSpPr>
            <a:spLocks noGrp="1"/>
          </p:cNvSpPr>
          <p:nvPr>
            <p:ph sz="half" idx="2"/>
          </p:nvPr>
        </p:nvSpPr>
        <p:spPr>
          <a:xfrm>
            <a:off x="8039595" y="2505075"/>
            <a:ext cx="2993354" cy="3684588"/>
          </a:xfrm>
          <a:solidFill>
            <a:srgbClr val="E4F0F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85750" indent="-285750"/>
            <a:r>
              <a:rPr lang="nb-NO" sz="1600">
                <a:solidFill>
                  <a:schemeClr val="dk1"/>
                </a:solidFill>
              </a:rPr>
              <a:t>All undervisning må skriftliggjøres og begrunnes didaktisk med minimumskjemaet </a:t>
            </a:r>
            <a:r>
              <a:rPr lang="nb-NO" sz="1600" i="1">
                <a:solidFill>
                  <a:schemeClr val="dk1"/>
                </a:solidFill>
              </a:rPr>
              <a:t>Hva-hvordan-hvorfor.</a:t>
            </a:r>
          </a:p>
          <a:p>
            <a:pPr marL="285750" indent="-285750"/>
            <a:r>
              <a:rPr lang="nb-NO" sz="1600">
                <a:solidFill>
                  <a:schemeClr val="dk1"/>
                </a:solidFill>
              </a:rPr>
              <a:t>Dette leveres i forkant av undervisningen til praksis-lærer, medstudenter og eventuelt andre som observerer undervisningen</a:t>
            </a:r>
            <a:endParaRPr lang="nb-NO" sz="1600"/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1499" y="268159"/>
            <a:ext cx="1354307" cy="1266744"/>
          </a:xfrm>
          <a:prstGeom prst="rect">
            <a:avLst/>
          </a:prstGeom>
        </p:spPr>
      </p:pic>
      <p:sp>
        <p:nvSpPr>
          <p:cNvPr id="22" name="Rektangel 21"/>
          <p:cNvSpPr/>
          <p:nvPr/>
        </p:nvSpPr>
        <p:spPr>
          <a:xfrm>
            <a:off x="2390507" y="6335923"/>
            <a:ext cx="7414162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/>
              <a:t>Dette skal tilsvare en normal arbeidsuke for lærere som er ca. 43 timer.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29D91584-75EE-42F7-AC6E-33F2B83F7367}"/>
              </a:ext>
            </a:extLst>
          </p:cNvPr>
          <p:cNvCxnSpPr>
            <a:cxnSpLocks/>
          </p:cNvCxnSpPr>
          <p:nvPr/>
        </p:nvCxnSpPr>
        <p:spPr>
          <a:xfrm>
            <a:off x="609600" y="1298546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4D3D1C-B145-4B01-A83C-860CAB01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3F0-6C4C-4DF9-A02D-0DB022A7C5B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74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animBg="1"/>
      <p:bldP spid="14" grpId="0" build="p" animBg="1"/>
      <p:bldP spid="15" grpId="0" build="p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/>
          <p:cNvSpPr>
            <a:spLocks noGrp="1"/>
          </p:cNvSpPr>
          <p:nvPr>
            <p:ph type="title"/>
          </p:nvPr>
        </p:nvSpPr>
        <p:spPr>
          <a:xfrm>
            <a:off x="609600" y="859662"/>
            <a:ext cx="10972800" cy="606036"/>
          </a:xfrm>
        </p:spPr>
        <p:txBody>
          <a:bodyPr>
            <a:normAutofit fontScale="90000"/>
          </a:bodyPr>
          <a:lstStyle/>
          <a:p>
            <a:pPr algn="ctr"/>
            <a:r>
              <a:rPr lang="nb-NO" altLang="nb-NO" sz="49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Fravær</a:t>
            </a:r>
            <a:endParaRPr lang="nb-NO" altLang="nb-NO" sz="400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507" name="Plassholder for innhold 2"/>
          <p:cNvSpPr>
            <a:spLocks noGrp="1"/>
          </p:cNvSpPr>
          <p:nvPr>
            <p:ph idx="1"/>
          </p:nvPr>
        </p:nvSpPr>
        <p:spPr>
          <a:xfrm>
            <a:off x="1876301" y="1700808"/>
            <a:ext cx="8112249" cy="239617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altLang="nb-NO"/>
              <a:t>All obligatorisk praksis må fullføres.</a:t>
            </a:r>
          </a:p>
          <a:p>
            <a:pPr marL="0" indent="0">
              <a:buNone/>
            </a:pPr>
            <a:endParaRPr lang="nb-NO" altLang="nb-NO"/>
          </a:p>
          <a:p>
            <a:pPr>
              <a:buFont typeface="Wingdings" panose="05000000000000000000" pitchFamily="2" charset="2"/>
              <a:buChar char="Ø"/>
            </a:pPr>
            <a:r>
              <a:rPr lang="nb-NO" altLang="nb-NO"/>
              <a:t>Studentene skal melde eventuelt fravær direkte til praksislærer.</a:t>
            </a:r>
          </a:p>
          <a:p>
            <a:pPr marL="0" indent="0">
              <a:buNone/>
            </a:pPr>
            <a:endParaRPr lang="nb-NO" altLang="nb-NO"/>
          </a:p>
          <a:p>
            <a:pPr>
              <a:buFont typeface="Wingdings" panose="05000000000000000000" pitchFamily="2" charset="2"/>
              <a:buChar char="Ø"/>
            </a:pPr>
            <a:r>
              <a:rPr lang="nb-NO" altLang="nb-NO"/>
              <a:t>Ved fravær må studenten i samarbeid med programleder og praksisskolen finne en fleksibel måte å ta igjen de tapte dagene. </a:t>
            </a:r>
          </a:p>
          <a:p>
            <a:endParaRPr lang="nb-NO" altLang="nb-NO" sz="1000"/>
          </a:p>
          <a:p>
            <a:pPr marL="0" indent="0">
              <a:buNone/>
            </a:pPr>
            <a:endParaRPr lang="nb-NO" alt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tretch>
            <a:fillRect/>
          </a:stretch>
        </p:blipFill>
        <p:spPr>
          <a:xfrm rot="402986">
            <a:off x="9681329" y="4588660"/>
            <a:ext cx="1557538" cy="1137062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DECC3110-A448-4EC8-AAA7-43EEB8C2F808}"/>
              </a:ext>
            </a:extLst>
          </p:cNvPr>
          <p:cNvCxnSpPr>
            <a:cxnSpLocks/>
          </p:cNvCxnSpPr>
          <p:nvPr/>
        </p:nvCxnSpPr>
        <p:spPr>
          <a:xfrm>
            <a:off x="609600" y="146569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524CB23C-0643-4001-BEC6-71CA3A39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29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altLang="nb-NO" sz="49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Vurdering</a:t>
            </a:r>
            <a:endParaRPr lang="nb-NO" altLang="nb-NO" sz="400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507" name="Plassholder for innhold 2"/>
          <p:cNvSpPr>
            <a:spLocks noGrp="1"/>
          </p:cNvSpPr>
          <p:nvPr>
            <p:ph idx="1"/>
          </p:nvPr>
        </p:nvSpPr>
        <p:spPr>
          <a:xfrm>
            <a:off x="1496291" y="1658683"/>
            <a:ext cx="9607138" cy="479450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nb-NO" altLang="nb-NO" sz="100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/>
              <a:t>Praksislærers vurderingsrapport, høst - midtveisvurdering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>
                <a:solidFill>
                  <a:schemeClr val="bg1"/>
                </a:solidFill>
              </a:rPr>
              <a:t>Kun midtveisevaluering i høstsemesteret – ikke karakter </a:t>
            </a:r>
          </a:p>
          <a:p>
            <a:pPr marL="457200" lvl="1" indent="0">
              <a:buNone/>
              <a:defRPr/>
            </a:pPr>
            <a:endParaRPr lang="nb-NO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/>
              <a:t>Praksislærers vurderingsrapport, vår- sluttvurdering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/>
              <a:t>Karakter  etter skalaen bestått/ikke bestått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nb-NO"/>
              <a:t>Ved tvil om vurdering skal programleder bistå praksisskolen i vurderingsarbeidet.</a:t>
            </a:r>
          </a:p>
          <a:p>
            <a:pPr lvl="1">
              <a:defRPr/>
            </a:pPr>
            <a:endParaRPr lang="nb-NO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/>
              <a:t>Digitale vurderingsskjemaer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b-NO">
                <a:hlinkClick r:id="rId3"/>
              </a:rPr>
              <a:t>https://www.hiof.no/lusp/studier/praksis/glu/innlevering-av-digitale-vurderingsskjemaer.html</a:t>
            </a:r>
            <a:endParaRPr lang="nb-NO"/>
          </a:p>
          <a:p>
            <a:pPr marL="400050" lvl="1" indent="0">
              <a:buNone/>
              <a:defRPr/>
            </a:pPr>
            <a:endParaRPr lang="nb-NO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b-NO">
                <a:solidFill>
                  <a:schemeClr val="accent1">
                    <a:lumMod val="50000"/>
                  </a:schemeClr>
                </a:solidFill>
              </a:rPr>
              <a:t>Ved mulighet for «Ikke bestått»</a:t>
            </a:r>
          </a:p>
          <a:p>
            <a:pPr lvl="2">
              <a:defRPr/>
            </a:pPr>
            <a:r>
              <a:rPr lang="nb-NO">
                <a:solidFill>
                  <a:schemeClr val="accent1">
                    <a:lumMod val="50000"/>
                  </a:schemeClr>
                </a:solidFill>
              </a:rPr>
              <a:t>Individuell skriftlig tilbakemelding til studenten (benytt skjemat for midtveisvurdering)</a:t>
            </a:r>
          </a:p>
          <a:p>
            <a:pPr lvl="2">
              <a:defRPr/>
            </a:pPr>
            <a:r>
              <a:rPr lang="nb-NO">
                <a:solidFill>
                  <a:schemeClr val="accent1">
                    <a:lumMod val="50000"/>
                  </a:schemeClr>
                </a:solidFill>
              </a:rPr>
              <a:t>Møte med praksislærer, basisgruppeveileder, programleder og student</a:t>
            </a:r>
            <a:br>
              <a:rPr lang="nb-NO">
                <a:solidFill>
                  <a:schemeClr val="accent1">
                    <a:lumMod val="50000"/>
                  </a:schemeClr>
                </a:solidFill>
              </a:rPr>
            </a:br>
            <a:endParaRPr lang="nb-NO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alt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640958" y="6253133"/>
            <a:ext cx="8229599" cy="40011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000">
                <a:solidFill>
                  <a:srgbClr val="FF0000"/>
                </a:solidFill>
              </a:rPr>
              <a:t>Innleveringsfrist: 14 dager etter praksis</a:t>
            </a:r>
            <a:endParaRPr lang="nb-NO" sz="2000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CC0A4D3-D5E0-408E-A65D-1CE27E36C714}"/>
              </a:ext>
            </a:extLst>
          </p:cNvPr>
          <p:cNvCxnSpPr>
            <a:cxnSpLocks/>
          </p:cNvCxnSpPr>
          <p:nvPr/>
        </p:nvCxnSpPr>
        <p:spPr>
          <a:xfrm>
            <a:off x="609600" y="1506175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C765D32-3C31-48BC-AA4F-870FC80D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94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83DF78-E8CB-4349-8A42-32A14064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4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Besøk og veiledning fra HiØ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DB541B-CD8A-426B-A331-27054E66B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0" y="1600202"/>
            <a:ext cx="10083209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Veileder fra pedagogikk høst, veileder fra valgfag vår.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Gjennomføring: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Basisgruppeveileder avtaler tidspunkt med praksislærer og studenter i forkant av praksis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Basisgruppeveileder er en hel dag på praksisskolen, er til stede i undervisningen og har samtale med studenter og praksislærer i løpet av dagen.</a:t>
            </a:r>
          </a:p>
          <a:p>
            <a:pPr marL="457200" lvl="1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D18927E-FC98-4D58-BC0A-10D56EE9F853}"/>
              </a:ext>
            </a:extLst>
          </p:cNvPr>
          <p:cNvCxnSpPr>
            <a:cxnSpLocks/>
          </p:cNvCxnSpPr>
          <p:nvPr/>
        </p:nvCxnSpPr>
        <p:spPr>
          <a:xfrm>
            <a:off x="609600" y="1465698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041A5B2-EDC1-4EBA-B5F2-070D9EA4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330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PED 102 – Lærerarbeid og elevmangfold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</a:rPr>
              <a:t>Temaer: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Spesialpedagogikk og tilpasset opplæring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Psykososialt læringsmiljø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Mangfold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Foreldresamarbeid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Barn i sorg og krise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Sosialisering og identitet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Tverretatlig samarbeid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solidFill>
                  <a:schemeClr val="bg1"/>
                </a:solidFill>
              </a:rPr>
              <a:t>Religiøst og kulturelt mangfold, samt barns rettigheter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Digitale ressurser-læring og identitet</a:t>
            </a:r>
            <a:endParaRPr lang="nb-NO" dirty="0">
              <a:solidFill>
                <a:schemeClr val="accent3"/>
              </a:solidFill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F965F7A-4A5E-4E0D-8AC7-2970D4DAF0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Praksisrapport og praksisfortellinger er et arbeidskrav i PED.</a:t>
            </a:r>
          </a:p>
          <a:p>
            <a:r>
              <a:rPr lang="nb-NO" dirty="0"/>
              <a:t>Praksisrapport – tilbakemelding på </a:t>
            </a:r>
            <a:r>
              <a:rPr lang="nb-NO" dirty="0" err="1"/>
              <a:t>metodekap</a:t>
            </a:r>
            <a:r>
              <a:rPr lang="nb-NO" dirty="0"/>
              <a:t> FoU</a:t>
            </a:r>
          </a:p>
          <a:p>
            <a:endParaRPr lang="nb-NO" dirty="0"/>
          </a:p>
          <a:p>
            <a:r>
              <a:rPr lang="nb-NO" dirty="0"/>
              <a:t>Muntlig eksamen før jul</a:t>
            </a:r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30E40F38-616D-4C01-822B-8C75D910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7" name="AutoShape 4" descr="Bilderesultat for jeg skal bli lær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0AA4646-8574-4937-A8A0-C88C586D3C2A}"/>
              </a:ext>
            </a:extLst>
          </p:cNvPr>
          <p:cNvCxnSpPr>
            <a:cxnSpLocks/>
          </p:cNvCxnSpPr>
          <p:nvPr/>
        </p:nvCxnSpPr>
        <p:spPr>
          <a:xfrm>
            <a:off x="609600" y="1404872"/>
            <a:ext cx="1097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4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OF-v.0.0.3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3DD62C2118D04A9C81DD905B2953DB" ma:contentTypeVersion="2" ma:contentTypeDescription="Opprett et nytt dokument." ma:contentTypeScope="" ma:versionID="f660685b0372e6dae83c928042135ff6">
  <xsd:schema xmlns:xsd="http://www.w3.org/2001/XMLSchema" xmlns:xs="http://www.w3.org/2001/XMLSchema" xmlns:p="http://schemas.microsoft.com/office/2006/metadata/properties" xmlns:ns2="e3f02b26-a96b-4492-b3d1-c59fd78a3e52" targetNamespace="http://schemas.microsoft.com/office/2006/metadata/properties" ma:root="true" ma:fieldsID="2ba46e30b80d3c4912678735c388cb18" ns2:_="">
    <xsd:import namespace="e3f02b26-a96b-4492-b3d1-c59fd78a3e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02b26-a96b-4492-b3d1-c59fd78a3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610359-EB0C-4581-9213-62FBF049C7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1EC058-450D-4E9A-8EC7-D36F6B9EA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f02b26-a96b-4492-b3d1-c59fd78a3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28106C-A7D0-4734-97DE-2CAE71152553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3f02b26-a96b-4492-b3d1-c59fd78a3e5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706</Words>
  <Application>Microsoft Office PowerPoint</Application>
  <PresentationFormat>Widescreen</PresentationFormat>
  <Paragraphs>146</Paragraphs>
  <Slides>10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Source Sans Pro</vt:lpstr>
      <vt:lpstr>Times</vt:lpstr>
      <vt:lpstr>Wingdings</vt:lpstr>
      <vt:lpstr>Office-tema</vt:lpstr>
      <vt:lpstr>HIOF-v.0.0.3</vt:lpstr>
      <vt:lpstr>PRAKSISSEMINAR   21MAGLU 1-7  06. september 2023</vt:lpstr>
      <vt:lpstr>Dagens program</vt:lpstr>
      <vt:lpstr>3. Studieår 1-7</vt:lpstr>
      <vt:lpstr>Plan for praksis</vt:lpstr>
      <vt:lpstr>Kap 5. Innhold i praksis</vt:lpstr>
      <vt:lpstr>Fravær</vt:lpstr>
      <vt:lpstr>Vurdering</vt:lpstr>
      <vt:lpstr>Besøk og veiledning fra HiØ</vt:lpstr>
      <vt:lpstr>PED 102 – Lærerarbeid og elevmangfold</vt:lpstr>
      <vt:lpstr>Spørsmål? 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PRAKSISSEMINAR 18MAGLU 1-7, oktober 2019</dc:title>
  <dc:creator>Reidun Hoff-Jenssen</dc:creator>
  <cp:lastModifiedBy>Åsmund Solli</cp:lastModifiedBy>
  <cp:revision>10</cp:revision>
  <cp:lastPrinted>2019-10-09T09:01:26Z</cp:lastPrinted>
  <dcterms:created xsi:type="dcterms:W3CDTF">2019-09-23T09:02:42Z</dcterms:created>
  <dcterms:modified xsi:type="dcterms:W3CDTF">2023-09-06T09:02:34Z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0x010100873DD62C2118D04A9C81DD905B2953DB</vt:lpwstr>
  </property>
</Properties>
</file>