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19"/>
  </p:notesMasterIdLst>
  <p:handoutMasterIdLst>
    <p:handoutMasterId r:id="rId20"/>
  </p:handoutMasterIdLst>
  <p:sldIdLst>
    <p:sldId id="289" r:id="rId2"/>
    <p:sldId id="290" r:id="rId3"/>
    <p:sldId id="261" r:id="rId4"/>
    <p:sldId id="275" r:id="rId5"/>
    <p:sldId id="278" r:id="rId6"/>
    <p:sldId id="287" r:id="rId7"/>
    <p:sldId id="267" r:id="rId8"/>
    <p:sldId id="276" r:id="rId9"/>
    <p:sldId id="284" r:id="rId10"/>
    <p:sldId id="288" r:id="rId11"/>
    <p:sldId id="285" r:id="rId12"/>
    <p:sldId id="273" r:id="rId13"/>
    <p:sldId id="283" r:id="rId14"/>
    <p:sldId id="292" r:id="rId15"/>
    <p:sldId id="291" r:id="rId16"/>
    <p:sldId id="293" r:id="rId17"/>
    <p:sldId id="294" r:id="rId18"/>
  </p:sldIdLst>
  <p:sldSz cx="9144000" cy="5143500" type="screen16x9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2BE"/>
    <a:srgbClr val="A396A3"/>
    <a:srgbClr val="D77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15" autoAdjust="0"/>
    <p:restoredTop sz="94728"/>
  </p:normalViewPr>
  <p:slideViewPr>
    <p:cSldViewPr snapToGrid="0" snapToObjects="1">
      <p:cViewPr varScale="1">
        <p:scale>
          <a:sx n="90" d="100"/>
          <a:sy n="90" d="100"/>
        </p:scale>
        <p:origin x="500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70" d="100"/>
          <a:sy n="170" d="100"/>
        </p:scale>
        <p:origin x="658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15ACB-6D39-BD4E-B219-F3F80F4D5658}" type="datetimeFigureOut">
              <a:rPr lang="nb-NO" smtClean="0">
                <a:latin typeface="Source Sans Pro" charset="0"/>
                <a:ea typeface="Source Sans Pro" charset="0"/>
                <a:cs typeface="Source Sans Pro" charset="0"/>
              </a:rPr>
              <a:t>05.05.2023</a:t>
            </a:fld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3D036-F3E9-EE46-9B35-EC7759C2F543}" type="slidenum">
              <a:rPr lang="nb-NO" smtClean="0">
                <a:latin typeface="Source Sans Pro" charset="0"/>
                <a:ea typeface="Source Sans Pro" charset="0"/>
                <a:cs typeface="Source Sans Pro" charset="0"/>
              </a:rPr>
              <a:t>‹#›</a:t>
            </a:fld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545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444867-3A3C-8F4F-AA72-C1B9EB729F72}" type="datetimeFigureOut">
              <a:rPr lang="nb-NO" smtClean="0"/>
              <a:pPr/>
              <a:t>05.05.2023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F45C457E-F630-C147-B67D-734B6B1CD9D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0815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Source Sans Pro" charset="0"/>
        <a:ea typeface="Source Sans Pro" charset="0"/>
        <a:cs typeface="Source Sans Pro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0644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7299-2ACC-2246-9998-AAC0BBB7B871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852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Kapittelside 1-Blaa">
    <p:bg>
      <p:bgPr>
        <a:solidFill>
          <a:srgbClr val="A39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E9DC53-2898-304E-8D88-1BB22CAC7760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Kapittelside 1-Blaa">
    <p:bg>
      <p:bgPr>
        <a:solidFill>
          <a:srgbClr val="C8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E9DC53-2898-304E-8D88-1BB22CAC7760}" type="datetime1">
              <a:rPr lang="nb-NO" smtClean="0"/>
              <a:pPr/>
              <a:t>05.05.2023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Fornavn Etternavn | Avdelingsnavn</a:t>
            </a: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6589"/>
            <a:ext cx="2643744" cy="72920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telside 1-Hexag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2000"/>
            <a:ext cx="6075947" cy="1998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/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39050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6D0C-2F8A-B642-A138-BA59C775D20D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87898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675105"/>
            <a:ext cx="4040188" cy="95605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675105"/>
            <a:ext cx="4041775" cy="95605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204A-9A75-3C4C-BAD0-3FE6FE661701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10" name="Plassholder for bunn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4599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82955-BE7A-5C4C-84B8-41580681C190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3546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A57B6-EDFB-B447-8B14-79CCE6E543ED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0449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 hasCustomPrompt="1"/>
          </p:nvPr>
        </p:nvSpPr>
        <p:spPr>
          <a:xfrm>
            <a:off x="0" y="100262"/>
            <a:ext cx="9144000" cy="4485105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Klikk her for å sette inn bilde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B3D7-CAAD-CD4A-9ADE-B7023038E292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7453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leside 1-Gro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e 6" descr="log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741033"/>
            <a:ext cx="6245475" cy="1730121"/>
          </a:xfrm>
          <a:prstGeom prst="rect">
            <a:avLst/>
          </a:prstGeom>
        </p:spPr>
      </p:pic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Bilde 4" descr="logo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741033"/>
            <a:ext cx="6245475" cy="173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71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le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e 6" descr="log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741033"/>
            <a:ext cx="6245475" cy="1730121"/>
          </a:xfrm>
          <a:prstGeom prst="rect">
            <a:avLst/>
          </a:prstGeom>
        </p:spPr>
      </p:pic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Bilde 4" descr="logo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741033"/>
            <a:ext cx="6245475" cy="173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6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-Gro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44AB339-F0E1-A746-A0DD-B8B314440945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0912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Hvile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e 6" descr="log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741033"/>
            <a:ext cx="6245475" cy="1730121"/>
          </a:xfrm>
          <a:prstGeom prst="rect">
            <a:avLst/>
          </a:prstGeom>
        </p:spPr>
      </p:pic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D77869"/>
          </a:solidFill>
        </p:spPr>
      </p:pic>
      <p:pic>
        <p:nvPicPr>
          <p:cNvPr id="5" name="Bilde 4" descr="logo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741033"/>
            <a:ext cx="6245475" cy="1730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Hvileside 1-Blaa">
    <p:bg>
      <p:bgPr>
        <a:solidFill>
          <a:srgbClr val="A396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e 6" descr="log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741033"/>
            <a:ext cx="6245475" cy="1730121"/>
          </a:xfrm>
          <a:prstGeom prst="rect">
            <a:avLst/>
          </a:prstGeom>
        </p:spPr>
      </p:pic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Bilde 4" descr="logo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741033"/>
            <a:ext cx="6245475" cy="173012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Hvile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HEX-hvit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Bilde 6" descr="log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741033"/>
            <a:ext cx="6245475" cy="1730121"/>
          </a:xfrm>
          <a:prstGeom prst="rect">
            <a:avLst/>
          </a:prstGeom>
        </p:spPr>
      </p:pic>
      <p:pic>
        <p:nvPicPr>
          <p:cNvPr id="4" name="Bilde 3" descr="HEX-hvit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C8C2BE"/>
          </a:solidFill>
        </p:spPr>
      </p:pic>
      <p:pic>
        <p:nvPicPr>
          <p:cNvPr id="8" name="Bild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63" y="741539"/>
            <a:ext cx="6245475" cy="1722635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590699-1352-D148-B251-D7C28FB0B6CC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3489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orside 1-Blaa">
    <p:bg>
      <p:bgPr>
        <a:solidFill>
          <a:srgbClr val="D77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D77869"/>
          </a:solidFill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590699-1352-D148-B251-D7C28FB0B6CC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For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rgbClr val="A396A3"/>
          </a:solidFill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590699-1352-D148-B251-D7C28FB0B6CC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Forside 1-Blaa">
    <p:bg>
      <p:bgPr>
        <a:solidFill>
          <a:srgbClr val="C8C2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HEX-ppt-ne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4053" y="1203159"/>
            <a:ext cx="8412748" cy="1784684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0" name="Bilde 9" descr="HEX-ppt-net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590699-1352-D148-B251-D7C28FB0B6CC}" type="datetime1">
              <a:rPr lang="nb-NO" smtClean="0"/>
              <a:pPr/>
              <a:t>05.05.2023</a:t>
            </a:fld>
            <a:endParaRPr lang="nb-NO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Fornavn Etternavn | Avdelingsnavn</a:t>
            </a:r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6589"/>
            <a:ext cx="2643744" cy="72920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1-Gro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FF5EF9-C484-D748-964B-06FC147FE0F7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819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1-Bl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E9DC53-2898-304E-8D88-1BB22CAC7760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363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apittelside 1-Blaa">
    <p:bg>
      <p:bgPr>
        <a:solidFill>
          <a:srgbClr val="D77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sp>
        <p:nvSpPr>
          <p:cNvPr id="10" name="Plassholder for tittel 1"/>
          <p:cNvSpPr>
            <a:spLocks noGrp="1"/>
          </p:cNvSpPr>
          <p:nvPr>
            <p:ph type="title" hasCustomPrompt="1"/>
          </p:nvPr>
        </p:nvSpPr>
        <p:spPr>
          <a:xfrm>
            <a:off x="1510632" y="761999"/>
            <a:ext cx="6075947" cy="32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2" y="33420"/>
            <a:ext cx="2643744" cy="732370"/>
          </a:xfrm>
          <a:prstGeom prst="rect">
            <a:avLst/>
          </a:prstGeo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E9DC53-2898-304E-8D88-1BB22CAC7760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675104"/>
            <a:ext cx="8229600" cy="454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697576" y="4768684"/>
            <a:ext cx="16844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Source Sans Pro"/>
              </a:defRPr>
            </a:lvl1pPr>
          </a:lstStyle>
          <a:p>
            <a:fld id="{301028B7-40B6-B141-A86D-F90DE572F70B}" type="datetime1">
              <a:rPr lang="nb-NO" smtClean="0"/>
              <a:t>05.05.2023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6835" y="4767263"/>
            <a:ext cx="59262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01820"/>
                </a:solidFill>
                <a:latin typeface="Source Sans Pro"/>
              </a:defRPr>
            </a:lvl1pPr>
          </a:lstStyle>
          <a:p>
            <a:r>
              <a:rPr lang="nb-NO"/>
              <a:t>Fornavn Etternavn | Avdelingsnavn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381996" y="4767263"/>
            <a:ext cx="41174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1820"/>
                </a:solidFill>
                <a:latin typeface="Source Sans Pro"/>
              </a:defRPr>
            </a:lvl1pPr>
          </a:lstStyle>
          <a:p>
            <a:fld id="{28ECCE09-4EB9-D24E-99A2-F5BDA1BD657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 descr="logo-nor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09" y="33420"/>
            <a:ext cx="2648691" cy="732370"/>
          </a:xfrm>
          <a:prstGeom prst="rect">
            <a:avLst/>
          </a:prstGeom>
        </p:spPr>
      </p:pic>
      <p:pic>
        <p:nvPicPr>
          <p:cNvPr id="8" name="Bilde 7" descr="logo-nor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09" y="33420"/>
            <a:ext cx="2648691" cy="7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3" r:id="rId2"/>
    <p:sldLayoutId id="2147483694" r:id="rId3"/>
    <p:sldLayoutId id="2147483706" r:id="rId4"/>
    <p:sldLayoutId id="2147483707" r:id="rId5"/>
    <p:sldLayoutId id="2147483708" r:id="rId6"/>
    <p:sldLayoutId id="2147483695" r:id="rId7"/>
    <p:sldLayoutId id="2147483696" r:id="rId8"/>
    <p:sldLayoutId id="2147483709" r:id="rId9"/>
    <p:sldLayoutId id="2147483710" r:id="rId10"/>
    <p:sldLayoutId id="2147483711" r:id="rId11"/>
    <p:sldLayoutId id="2147483697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12" r:id="rId20"/>
    <p:sldLayoutId id="2147483713" r:id="rId21"/>
    <p:sldLayoutId id="2147483714" r:id="rId2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kern="1200" baseline="0">
          <a:solidFill>
            <a:schemeClr val="tx1"/>
          </a:solidFill>
          <a:latin typeface="Source Sans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2400" kern="1200">
          <a:solidFill>
            <a:schemeClr val="tx1"/>
          </a:solidFill>
          <a:latin typeface="Source Sans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2000" kern="1200">
          <a:solidFill>
            <a:schemeClr val="tx1"/>
          </a:solidFill>
          <a:latin typeface="Source Sans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1800" kern="1200">
          <a:solidFill>
            <a:schemeClr val="tx1"/>
          </a:solidFill>
          <a:latin typeface="Source Sans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1600" kern="1200">
          <a:solidFill>
            <a:schemeClr val="tx1"/>
          </a:solidFill>
          <a:latin typeface="Source Sans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6"/>
        </a:buBlip>
        <a:defRPr sz="1400" kern="1200">
          <a:solidFill>
            <a:schemeClr val="tx1"/>
          </a:solidFill>
          <a:latin typeface="Source Sans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of.no/tjenester/kunnskap/podkast/barnehagelererpodden-med-lund-og-lunde/" TargetMode="External"/><Relationship Id="rId2" Type="http://schemas.openxmlformats.org/officeDocument/2006/relationships/hyperlink" Target="https://www.hiof.no/lusp/om/prosjekter/lub2025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hyperlink" Target="https://www.hiof.no/tjenester/simfredrikstad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beate.lund@hiof.no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9B033D-7264-4A27-8CA4-3403699FC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Velkommen til praksisseminar</a:t>
            </a:r>
            <a:br>
              <a:rPr lang="nb-NO" dirty="0"/>
            </a:br>
            <a:r>
              <a:rPr lang="nb-NO" dirty="0"/>
              <a:t>for barnehagelærerutdanningen!</a:t>
            </a:r>
          </a:p>
        </p:txBody>
      </p:sp>
    </p:spTree>
    <p:extLst>
      <p:ext uri="{BB962C8B-B14F-4D97-AF65-F5344CB8AC3E}">
        <p14:creationId xmlns:p14="http://schemas.microsoft.com/office/powerpoint/2010/main" val="2189632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57668F-C953-4D02-BEA1-9DF0B78ED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Personalets erfaringer fortsetter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69BFDEE-D43B-4E89-8AE7-22BE0607C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00" y="1223632"/>
            <a:ext cx="8229600" cy="3394472"/>
          </a:xfrm>
        </p:spPr>
        <p:txBody>
          <a:bodyPr/>
          <a:lstStyle/>
          <a:p>
            <a:r>
              <a:rPr lang="nb-NO" dirty="0"/>
              <a:t>Lærerikt; </a:t>
            </a:r>
            <a:br>
              <a:rPr lang="nb-NO" dirty="0"/>
            </a:br>
            <a:r>
              <a:rPr lang="nb-NO" dirty="0"/>
              <a:t>på mange plan</a:t>
            </a:r>
          </a:p>
          <a:p>
            <a:r>
              <a:rPr lang="nb-NO" dirty="0"/>
              <a:t>Felles erfaringer </a:t>
            </a:r>
            <a:br>
              <a:rPr lang="nb-NO" dirty="0"/>
            </a:br>
            <a:r>
              <a:rPr lang="nb-NO" dirty="0"/>
              <a:t>skaper fellesskap</a:t>
            </a:r>
          </a:p>
          <a:p>
            <a:r>
              <a:rPr lang="nb-NO" dirty="0"/>
              <a:t>Mye læring i </a:t>
            </a:r>
            <a:br>
              <a:rPr lang="nb-NO" dirty="0"/>
            </a:br>
            <a:r>
              <a:rPr lang="nb-NO" dirty="0"/>
              <a:t>observatør-rollen</a:t>
            </a:r>
          </a:p>
          <a:p>
            <a:r>
              <a:rPr lang="nb-NO" dirty="0"/>
              <a:t>De aller fleste kunne </a:t>
            </a:r>
            <a:br>
              <a:rPr lang="nb-NO" dirty="0"/>
            </a:br>
            <a:r>
              <a:rPr lang="nb-NO" dirty="0"/>
              <a:t>gjort det igjen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AC96F36-CB1C-4A08-A9A2-20942314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10</a:t>
            </a:fld>
            <a:endParaRPr lang="nb-NO" dirty="0"/>
          </a:p>
        </p:txBody>
      </p:sp>
      <p:sp>
        <p:nvSpPr>
          <p:cNvPr id="7" name="Snakkeboble: oval 6">
            <a:extLst>
              <a:ext uri="{FF2B5EF4-FFF2-40B4-BE49-F238E27FC236}">
                <a16:creationId xmlns:a16="http://schemas.microsoft.com/office/drawing/2014/main" id="{225D768B-4BFC-47A2-8274-9DD0E8359EA8}"/>
              </a:ext>
            </a:extLst>
          </p:cNvPr>
          <p:cNvSpPr/>
          <p:nvPr/>
        </p:nvSpPr>
        <p:spPr>
          <a:xfrm>
            <a:off x="3622158" y="675104"/>
            <a:ext cx="5469297" cy="418349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/>
              <a:t>«Absolutt, og gjerne med de jeg jobber sammen med på avdelingen slik at vi kan finne nye måter å tenke på i noen spor man kanskje låser seg litt fast i. Når man jobber med enkeltbarn eller områder er det lett å se seg blind og med en annen måte å tenke på kan det komme veldig mye fint ut av det. Jeg er gjerne med igjen både som aktør og observatør».</a:t>
            </a:r>
          </a:p>
        </p:txBody>
      </p:sp>
    </p:spTree>
    <p:extLst>
      <p:ext uri="{BB962C8B-B14F-4D97-AF65-F5344CB8AC3E}">
        <p14:creationId xmlns:p14="http://schemas.microsoft.com/office/powerpoint/2010/main" val="3262780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46CC41-D91E-4826-9BFF-D372BE794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Studentenes erfaringer: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F41434-426D-4A38-A179-BCCB91A1B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00150"/>
            <a:ext cx="8438707" cy="3719179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«Jeg lærte mest av det å få være aktør, jeg lærte også mye av samtalene vi hadde i etterkant av hver case». </a:t>
            </a:r>
          </a:p>
          <a:p>
            <a:r>
              <a:rPr lang="nb-NO" dirty="0"/>
              <a:t>«Jeg følte jeg ble tryggere på meg selv, og føler meg mer forberedt på å stå i liknende situasjoner når jeg kommer ut i jobb».</a:t>
            </a:r>
          </a:p>
          <a:p>
            <a:r>
              <a:rPr lang="nb-NO" dirty="0"/>
              <a:t>«Hvordan jeg så andre finne løsninger og at vi la merke til forskjellige ting i diskusjonen».</a:t>
            </a:r>
          </a:p>
          <a:p>
            <a:r>
              <a:rPr lang="nb-NO" dirty="0"/>
              <a:t>«Likte godt å få synspunkter av markørene. Da de tok del i refleksjonene». </a:t>
            </a:r>
          </a:p>
          <a:p>
            <a:r>
              <a:rPr lang="nb-NO" dirty="0"/>
              <a:t>«Veldig lærerikt og fin øvelse til når man er ferdig utdannet. Fint å møte situasjoner man kommer til å møte under kontrollerte forhold».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1314317-CFF7-43A3-BFE9-289FFFA5A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35719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A0ED0B-C697-42F6-8186-517771F3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Hva ønsker vi i prosjektet å ta med oss videre?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5D3824-1662-4BB9-8A8A-C6381158D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3202"/>
            <a:ext cx="8229600" cy="3394472"/>
          </a:xfrm>
        </p:spPr>
        <p:txBody>
          <a:bodyPr>
            <a:normAutofit/>
          </a:bodyPr>
          <a:lstStyle/>
          <a:p>
            <a:r>
              <a:rPr lang="nb-NO" dirty="0"/>
              <a:t>Bevisstgjøring av egen arbeidspraksis; hvem er jeg i møte med jobben min?</a:t>
            </a:r>
          </a:p>
          <a:p>
            <a:r>
              <a:rPr lang="nb-NO" dirty="0"/>
              <a:t>Tidseffektiv metode; lærer mye om deg selv, og den praktiske barnehagehverdagen på 25 min.</a:t>
            </a:r>
          </a:p>
          <a:p>
            <a:r>
              <a:rPr lang="nb-NO" dirty="0"/>
              <a:t>Prøve ut i trygge omgivelser</a:t>
            </a:r>
          </a:p>
          <a:p>
            <a:r>
              <a:rPr lang="nb-NO" dirty="0"/>
              <a:t>Verdien i metakommunikasjon</a:t>
            </a:r>
          </a:p>
          <a:p>
            <a:r>
              <a:rPr lang="nb-NO" dirty="0"/>
              <a:t>Effekt i hverdagen; våger å stå i situasjoner</a:t>
            </a:r>
          </a:p>
          <a:p>
            <a:r>
              <a:rPr lang="nb-NO" dirty="0"/>
              <a:t>Videre utprøving av metoden i barnehagelærerutdanningen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5C829B-2596-4462-BA9F-1241512D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7870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B2B0B5-57AE-4763-95CC-CE7870095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85920"/>
            <a:ext cx="7985051" cy="1030190"/>
          </a:xfrm>
        </p:spPr>
        <p:txBody>
          <a:bodyPr>
            <a:normAutofit fontScale="90000"/>
          </a:bodyPr>
          <a:lstStyle/>
          <a:p>
            <a:r>
              <a:rPr lang="nb-NO" dirty="0"/>
              <a:t>Les gjerne mer om Lærerutdanningsbarnehagene her:</a:t>
            </a:r>
            <a:br>
              <a:rPr lang="nb-NO" dirty="0"/>
            </a:br>
            <a:r>
              <a:rPr lang="nb-NO" dirty="0">
                <a:hlinkClick r:id="rId2"/>
              </a:rPr>
              <a:t>https://www.hiof.no/lusp/om/prosjekter/lub2025/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Les mer og lytt på Barnehagelærer-</a:t>
            </a:r>
            <a:r>
              <a:rPr lang="nb-NO" dirty="0" err="1"/>
              <a:t>podden</a:t>
            </a:r>
            <a:br>
              <a:rPr lang="nb-NO" dirty="0"/>
            </a:br>
            <a:r>
              <a:rPr lang="nb-NO" dirty="0"/>
              <a:t>med Lund &amp; Lunde:</a:t>
            </a:r>
            <a:br>
              <a:rPr lang="nb-NO" dirty="0"/>
            </a:br>
            <a:r>
              <a:rPr lang="nb-NO" dirty="0">
                <a:hlinkClick r:id="rId3"/>
              </a:rPr>
              <a:t>https://www.hiof.no/tjenester/kunnskap/podkast/barnehagelererpodden-med-lund-og-lunde/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E40F4E-FC58-4028-99DA-60E29F20C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451691"/>
            <a:ext cx="8229600" cy="263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Lenke til Simuleringssenteret: </a:t>
            </a:r>
            <a:r>
              <a:rPr lang="nb-NO" dirty="0">
                <a:hlinkClick r:id="rId4"/>
              </a:rPr>
              <a:t>https://www.hiof.no/tjenester/simfredrikstad/</a:t>
            </a:r>
            <a:endParaRPr lang="nb-NO" dirty="0"/>
          </a:p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CD1040-E68E-45DE-A6C0-4F548C69F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13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696167-9C7C-4427-8E3A-57987226B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605" y="3541825"/>
            <a:ext cx="6078239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61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4977E2-4B13-4777-B9CD-295F00B8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Parallellsesjoner</a:t>
            </a:r>
          </a:p>
        </p:txBody>
      </p:sp>
    </p:spTree>
    <p:extLst>
      <p:ext uri="{BB962C8B-B14F-4D97-AF65-F5344CB8AC3E}">
        <p14:creationId xmlns:p14="http://schemas.microsoft.com/office/powerpoint/2010/main" val="1724884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746ADCD-A8A2-44AC-95C4-A66EA4273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15</a:t>
            </a:fld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FBA34C0B-324E-4CA7-9F6E-A2C33A623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30" y="269357"/>
            <a:ext cx="6365358" cy="46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9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9253AC-81E0-4AD3-A88D-16CBE12E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Oppsummering og evaluering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8A3EA4-860D-4967-9F18-F2933DE25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9713"/>
            <a:ext cx="8229600" cy="33944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Evaluering (QR- kode)</a:t>
            </a:r>
          </a:p>
          <a:p>
            <a:pPr marL="0" indent="0">
              <a:buNone/>
            </a:pP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Informasjon om ressursgruppe og mentorordning for nye praksislærere.  NB! Samling 31.mai. Interessert?</a:t>
            </a:r>
            <a:br>
              <a:rPr lang="nb-NO" dirty="0"/>
            </a:br>
            <a:r>
              <a:rPr lang="nb-NO" dirty="0"/>
              <a:t>Send epost til </a:t>
            </a:r>
            <a:r>
              <a:rPr lang="nb-NO" dirty="0">
                <a:hlinkClick r:id="rId2"/>
              </a:rPr>
              <a:t>beate.lund@hiof.no</a:t>
            </a: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 err="1"/>
              <a:t>Resteplasser</a:t>
            </a:r>
            <a:r>
              <a:rPr lang="nb-NO" dirty="0"/>
              <a:t> for Masterstudium i barnehagehage pedagogikk og </a:t>
            </a:r>
            <a:r>
              <a:rPr lang="nb-NO" dirty="0" err="1"/>
              <a:t>småbarnsvitenskap</a:t>
            </a:r>
            <a:r>
              <a:rPr lang="nb-NO" dirty="0"/>
              <a:t>- deltid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297725B-DD22-4DD8-97F4-9F5F8693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4068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E5972D-CE4A-4482-948E-2C66C6408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Takk for i dag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3478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8A30D9-7971-4D56-A946-2E1BDAEC9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142" y="696876"/>
            <a:ext cx="8579857" cy="4446624"/>
          </a:xfrm>
        </p:spPr>
        <p:txBody>
          <a:bodyPr>
            <a:normAutofit fontScale="55000" lnSpcReduction="20000"/>
          </a:bodyPr>
          <a:lstStyle/>
          <a:p>
            <a:pPr fontAlgn="base"/>
            <a:r>
              <a:rPr lang="nb-NO" sz="2900" b="1" u="sng" dirty="0"/>
              <a:t>Program for dagen: </a:t>
            </a:r>
          </a:p>
          <a:p>
            <a:pPr marL="0" indent="0" fontAlgn="base">
              <a:buNone/>
            </a:pPr>
            <a:endParaRPr lang="nb-NO" sz="2900" dirty="0"/>
          </a:p>
          <a:p>
            <a:pPr fontAlgn="base"/>
            <a:r>
              <a:rPr lang="nb-NO" sz="2900" dirty="0"/>
              <a:t>09:30-10:00: Kaffe/te/vann</a:t>
            </a:r>
          </a:p>
          <a:p>
            <a:pPr fontAlgn="base"/>
            <a:r>
              <a:rPr lang="nb-NO" sz="2900" dirty="0"/>
              <a:t>10:00-10:15: Velkommen v/programleder BLU og prodekan for utdanning</a:t>
            </a:r>
          </a:p>
          <a:p>
            <a:pPr fontAlgn="base"/>
            <a:r>
              <a:rPr lang="nb-NO" sz="2900" dirty="0"/>
              <a:t>10:15-10:30: Kulturelt innslag v/fagmiljøet musikk, </a:t>
            </a:r>
          </a:p>
          <a:p>
            <a:pPr marL="0" indent="0" fontAlgn="base">
              <a:buNone/>
            </a:pPr>
            <a:r>
              <a:rPr lang="nb-NO" sz="2900" dirty="0"/>
              <a:t>                                  Silje Kathinka Erichsen og Jon Sverre Torstensen.</a:t>
            </a:r>
          </a:p>
          <a:p>
            <a:pPr fontAlgn="base"/>
            <a:r>
              <a:rPr lang="nb-NO" sz="2900" dirty="0"/>
              <a:t>10:30-11:00: </a:t>
            </a:r>
            <a:r>
              <a:rPr lang="nb-NO" sz="2900" dirty="0" err="1"/>
              <a:t>SIMulering</a:t>
            </a:r>
            <a:r>
              <a:rPr lang="nb-NO" sz="2900" dirty="0"/>
              <a:t> som pedagogisk metode: et utviklingsprosjekt v/LUB</a:t>
            </a:r>
          </a:p>
          <a:p>
            <a:pPr fontAlgn="base"/>
            <a:r>
              <a:rPr lang="nb-NO" sz="2900" dirty="0"/>
              <a:t>11:00-11:15: Pause</a:t>
            </a:r>
          </a:p>
          <a:p>
            <a:pPr fontAlgn="base"/>
            <a:r>
              <a:rPr lang="nb-NO" sz="2900" dirty="0"/>
              <a:t>11:15-12:00: Parallellsesjon for praksislærere og faglærere</a:t>
            </a:r>
            <a:br>
              <a:rPr lang="nb-NO" sz="2900" dirty="0"/>
            </a:br>
            <a:r>
              <a:rPr lang="nb-NO" sz="2900" dirty="0"/>
              <a:t>11:15-12:00:«Hele barnehagen tar imot studenter i praksis» - en egen sesjon for  styrere/virksomhetsledere</a:t>
            </a:r>
            <a:br>
              <a:rPr lang="nb-NO" sz="2900" dirty="0"/>
            </a:br>
            <a:r>
              <a:rPr lang="nb-NO" sz="2900" dirty="0"/>
              <a:t>v/ styringsgruppa i lærerutdanningsbarnehagene</a:t>
            </a:r>
          </a:p>
          <a:p>
            <a:pPr fontAlgn="base"/>
            <a:r>
              <a:rPr lang="nb-NO" sz="2900" dirty="0"/>
              <a:t>12:00-13:00: Lunsj, salatbuffet</a:t>
            </a:r>
          </a:p>
          <a:p>
            <a:pPr fontAlgn="base"/>
            <a:r>
              <a:rPr lang="nb-NO" sz="2900" dirty="0"/>
              <a:t>13:00-13:45: Parallellsesjoner fortsetter</a:t>
            </a:r>
          </a:p>
          <a:p>
            <a:pPr fontAlgn="base"/>
            <a:r>
              <a:rPr lang="nb-NO" sz="2900" dirty="0"/>
              <a:t>13:45-13:50: Bytt sesjon!</a:t>
            </a:r>
          </a:p>
          <a:p>
            <a:pPr fontAlgn="base"/>
            <a:r>
              <a:rPr lang="nb-NO" sz="2900" dirty="0"/>
              <a:t>13:50-14:35: Parallellsesjoner fortsetter</a:t>
            </a:r>
          </a:p>
          <a:p>
            <a:pPr fontAlgn="base"/>
            <a:r>
              <a:rPr lang="nb-NO" sz="2900" dirty="0"/>
              <a:t>14:40-15:00: Oppsummering og evaluering i Aud 4</a:t>
            </a:r>
          </a:p>
          <a:p>
            <a:pPr marL="0" indent="0" fontAlgn="base">
              <a:buNone/>
            </a:pPr>
            <a:r>
              <a:rPr lang="nb-NO" sz="2900" dirty="0"/>
              <a:t> </a:t>
            </a:r>
          </a:p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4FE4B5B-C534-409C-988C-59B9ED7E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5589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1998578"/>
          </a:xfrm>
        </p:spPr>
        <p:txBody>
          <a:bodyPr/>
          <a:lstStyle/>
          <a:p>
            <a:r>
              <a:rPr lang="nb-NO" dirty="0"/>
              <a:t>«Litt skummelt, men veldig lærerikt»</a:t>
            </a:r>
            <a:br>
              <a:rPr lang="nb-NO" dirty="0"/>
            </a:br>
            <a:r>
              <a:rPr lang="nb-NO" sz="3200" dirty="0"/>
              <a:t>Simulering som pedagogisk metode </a:t>
            </a:r>
            <a:br>
              <a:rPr lang="nb-NO" sz="3200" dirty="0"/>
            </a:br>
            <a:r>
              <a:rPr lang="nb-NO" sz="3200" dirty="0"/>
              <a:t>i en barnehagekontekst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E37CDDD6-9CBF-4516-A4F5-026B1B80C5AD}"/>
              </a:ext>
            </a:extLst>
          </p:cNvPr>
          <p:cNvSpPr txBox="1"/>
          <p:nvPr/>
        </p:nvSpPr>
        <p:spPr>
          <a:xfrm>
            <a:off x="386303" y="2843471"/>
            <a:ext cx="8371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Tone Ingvaldsen, Mette Jæger, Alice Bislingen, Tommy Larsen, Merete Lunde, Beate Lund</a:t>
            </a:r>
          </a:p>
        </p:txBody>
      </p:sp>
    </p:spTree>
    <p:extLst>
      <p:ext uri="{BB962C8B-B14F-4D97-AF65-F5344CB8AC3E}">
        <p14:creationId xmlns:p14="http://schemas.microsoft.com/office/powerpoint/2010/main" val="661955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2ACBF8-373E-481E-A75E-435DD956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600" dirty="0"/>
              <a:t> Lærerutdanningsbarnehager (LUB)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FB35FD-37DD-4AF1-B04D-9A6006074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Skape nye samarbeidsformer og likeverdige partnerskap mellom campus og praksisfeltet, der målet er mer </a:t>
            </a:r>
            <a:r>
              <a:rPr lang="nb-NO" dirty="0" err="1"/>
              <a:t>praksisnær</a:t>
            </a:r>
            <a:r>
              <a:rPr lang="nb-NO" dirty="0"/>
              <a:t> undervisning, og en mer </a:t>
            </a:r>
            <a:r>
              <a:rPr lang="nb-NO" dirty="0" err="1"/>
              <a:t>forskningsnær</a:t>
            </a:r>
            <a:r>
              <a:rPr lang="nb-NO" dirty="0"/>
              <a:t> praksis i barnehager.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Vi i LUB ønsker </a:t>
            </a:r>
            <a:r>
              <a:rPr lang="nb-NO" i="1" dirty="0"/>
              <a:t>å lære sammen og gjøre </a:t>
            </a:r>
            <a:r>
              <a:rPr lang="nb-NO" dirty="0"/>
              <a:t>erfaringer sammen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Studenter, faglærere ved barnehagelærerutdanningen og personalet i lærerutdanningsbarnehagene, utforsker mulige potensialer simulering kan ha og gi som pedagogisk metode i en barnehagekontekst- både i praksisfeltet og i utdanningen.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CDEA2D-B6B6-4160-8B80-E1C61A325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0145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626D16-57A5-4835-84B3-51F047139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587"/>
            <a:ext cx="8459972" cy="3772675"/>
          </a:xfrm>
        </p:spPr>
        <p:txBody>
          <a:bodyPr>
            <a:normAutofit/>
          </a:bodyPr>
          <a:lstStyle/>
          <a:p>
            <a:r>
              <a:rPr lang="nb-NO" dirty="0"/>
              <a:t>Simulering er en pedagogisk metode der deltakerne får øve seg på og reflektere over realistiske situasjoner</a:t>
            </a:r>
          </a:p>
          <a:p>
            <a:endParaRPr lang="nb-NO" dirty="0"/>
          </a:p>
          <a:p>
            <a:r>
              <a:rPr lang="nb-NO" dirty="0"/>
              <a:t>Til forskjell fra rollespill, spiller deltakerne ikke en rolle i simulering, men øver seg på egne, autonome kommunikasjonsferdigheter og handlingsvalg.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Markører(en ukjent som spiller rollen)</a:t>
            </a:r>
            <a:br>
              <a:rPr lang="nb-NO" dirty="0"/>
            </a:br>
            <a:r>
              <a:rPr lang="nb-NO" dirty="0"/>
              <a:t>gjør situasjonen autentisk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BEA57AD-C43C-4445-BEB4-1D748677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5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59EFF72-0FD9-4F54-AAFF-AC7D2F2C1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536" y="3548396"/>
            <a:ext cx="1856264" cy="123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94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5A29C1-E937-4097-94B5-4B51875E7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600" dirty="0"/>
              <a:t>Hva kan simulering bidra til?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6FF22E-5D57-4440-8739-D2EFD22C1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5451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nb-NO" dirty="0"/>
              <a:t>vurderingsevne </a:t>
            </a:r>
          </a:p>
          <a:p>
            <a:r>
              <a:rPr lang="nb-NO" dirty="0"/>
              <a:t>kritisk tenkning og refleksjon</a:t>
            </a:r>
          </a:p>
          <a:p>
            <a:r>
              <a:rPr lang="nb-NO" dirty="0"/>
              <a:t>teamarbeid og læringsfellesskap</a:t>
            </a:r>
          </a:p>
          <a:p>
            <a:r>
              <a:rPr lang="nb-NO" dirty="0"/>
              <a:t>kunnskap og kompetanse </a:t>
            </a:r>
          </a:p>
          <a:p>
            <a:r>
              <a:rPr lang="nb-NO" dirty="0"/>
              <a:t>reduksjon av gapet mellom teori og praksis 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sz="1800" b="1" dirty="0">
                <a:solidFill>
                  <a:srgbClr val="0070C0"/>
                </a:solidFill>
              </a:rPr>
              <a:t>Øvelse i kommunikasjon</a:t>
            </a:r>
          </a:p>
          <a:p>
            <a:pPr marL="0" indent="0">
              <a:buNone/>
            </a:pPr>
            <a:r>
              <a:rPr lang="nb-NO" sz="1800" b="1" dirty="0">
                <a:solidFill>
                  <a:srgbClr val="0070C0"/>
                </a:solidFill>
              </a:rPr>
              <a:t>Læringsmål: Personalet skal kunne gi en profesjonell tilbakemelding i her- og nå situasjonen der sterke følelser er involvert</a:t>
            </a:r>
          </a:p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340E70-EBCF-4366-95CE-1D3FE301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6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14791C2-D14E-4D1B-B0D3-5466E9062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23171" y="2031927"/>
            <a:ext cx="2587003" cy="194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20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0A88116-E92F-4590-A73F-DDA8D1E0E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7" y="184666"/>
            <a:ext cx="1997165" cy="291920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35D8266B-8122-4094-9BC3-4BC4F106B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797" y="184666"/>
            <a:ext cx="2480709" cy="3307612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F173753C-040C-4966-8390-9C168748F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35" y="2423072"/>
            <a:ext cx="3381016" cy="2535762"/>
          </a:xfrm>
          <a:prstGeom prst="rect">
            <a:avLst/>
          </a:prstGeom>
        </p:spPr>
      </p:pic>
      <p:sp>
        <p:nvSpPr>
          <p:cNvPr id="3" name="Snakkeboble: oval 2">
            <a:extLst>
              <a:ext uri="{FF2B5EF4-FFF2-40B4-BE49-F238E27FC236}">
                <a16:creationId xmlns:a16="http://schemas.microsoft.com/office/drawing/2014/main" id="{4AC0F2F2-3140-49F9-ADA9-46884828AB66}"/>
              </a:ext>
            </a:extLst>
          </p:cNvPr>
          <p:cNvSpPr/>
          <p:nvPr/>
        </p:nvSpPr>
        <p:spPr>
          <a:xfrm>
            <a:off x="5399324" y="634534"/>
            <a:ext cx="3659616" cy="3412702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/>
              <a:t>«Jeg opplevde det som veldig utfordrende, og at markørene gjorde en fantastisk god jobb. Det var spennende, interessant, og utrolig lærerikt, og en smule nervepirrende».</a:t>
            </a:r>
          </a:p>
        </p:txBody>
      </p:sp>
      <p:sp>
        <p:nvSpPr>
          <p:cNvPr id="4" name="Snakkeboble: oval 3">
            <a:extLst>
              <a:ext uri="{FF2B5EF4-FFF2-40B4-BE49-F238E27FC236}">
                <a16:creationId xmlns:a16="http://schemas.microsoft.com/office/drawing/2014/main" id="{4A2BDBB8-43BA-41CB-BECB-75D17A27DEFC}"/>
              </a:ext>
            </a:extLst>
          </p:cNvPr>
          <p:cNvSpPr/>
          <p:nvPr/>
        </p:nvSpPr>
        <p:spPr>
          <a:xfrm>
            <a:off x="3553151" y="3046394"/>
            <a:ext cx="2646895" cy="1682678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9395AE3-C19F-4EA8-99C4-55747091013A}"/>
              </a:ext>
            </a:extLst>
          </p:cNvPr>
          <p:cNvSpPr/>
          <p:nvPr/>
        </p:nvSpPr>
        <p:spPr>
          <a:xfrm>
            <a:off x="3896417" y="3302226"/>
            <a:ext cx="2480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/>
              <a:t>«Positive tilbakemeldinger fra herlige kollegaer»</a:t>
            </a:r>
          </a:p>
        </p:txBody>
      </p:sp>
    </p:spTree>
    <p:extLst>
      <p:ext uri="{BB962C8B-B14F-4D97-AF65-F5344CB8AC3E}">
        <p14:creationId xmlns:p14="http://schemas.microsoft.com/office/powerpoint/2010/main" val="324637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84F550-3E2E-4800-B362-E332BAF5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600" dirty="0"/>
              <a:t>Fagspråk, ord og begreper i simulering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CFEAD4-AAD3-417A-8FFA-BD90C02E1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00151"/>
            <a:ext cx="8336543" cy="370500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nb-NO" b="1" dirty="0"/>
          </a:p>
          <a:p>
            <a:r>
              <a:rPr lang="nb-NO" sz="3800" b="1" dirty="0">
                <a:latin typeface="+mn-lt"/>
              </a:rPr>
              <a:t>Markør</a:t>
            </a:r>
            <a:r>
              <a:rPr lang="nb-NO" sz="3800" dirty="0">
                <a:latin typeface="+mn-lt"/>
              </a:rPr>
              <a:t>: Den som spiller rollen som forelder eller barnehageansatt i casene </a:t>
            </a:r>
          </a:p>
          <a:p>
            <a:r>
              <a:rPr lang="nb-NO" sz="3800" b="1" dirty="0">
                <a:latin typeface="+mn-lt"/>
              </a:rPr>
              <a:t>Aktør:</a:t>
            </a:r>
            <a:r>
              <a:rPr lang="nb-NO" sz="3800" dirty="0">
                <a:latin typeface="+mn-lt"/>
              </a:rPr>
              <a:t> En eller to som er aktive og deltar i case/simuleringen.</a:t>
            </a:r>
          </a:p>
          <a:p>
            <a:r>
              <a:rPr lang="nb-NO" sz="3800" b="1" dirty="0" err="1">
                <a:latin typeface="+mn-lt"/>
              </a:rPr>
              <a:t>Facilitator</a:t>
            </a:r>
            <a:r>
              <a:rPr lang="nb-NO" sz="3800" b="1" dirty="0">
                <a:latin typeface="+mn-lt"/>
              </a:rPr>
              <a:t>:</a:t>
            </a:r>
            <a:r>
              <a:rPr lang="nb-NO" sz="3800" dirty="0">
                <a:latin typeface="+mn-lt"/>
              </a:rPr>
              <a:t> Igangsetter og leder refleksjoner i gruppa i etterkant av case/simuleringen.</a:t>
            </a:r>
          </a:p>
          <a:p>
            <a:r>
              <a:rPr lang="nb-NO" sz="3800" b="1" dirty="0">
                <a:latin typeface="+mn-lt"/>
              </a:rPr>
              <a:t>Observatør:</a:t>
            </a:r>
            <a:r>
              <a:rPr lang="nb-NO" sz="3800" dirty="0">
                <a:latin typeface="+mn-lt"/>
              </a:rPr>
              <a:t> Observerer og noterer ned det som skjer.  </a:t>
            </a:r>
          </a:p>
          <a:p>
            <a:r>
              <a:rPr lang="nb-NO" sz="3800" b="1" dirty="0">
                <a:latin typeface="+mn-lt"/>
              </a:rPr>
              <a:t>Tidtaker:</a:t>
            </a:r>
            <a:r>
              <a:rPr lang="nb-NO" sz="3800" dirty="0">
                <a:latin typeface="+mn-lt"/>
              </a:rPr>
              <a:t> Passer tiden; 5 min simulering + 10 min refleksjon/</a:t>
            </a:r>
            <a:r>
              <a:rPr lang="nb-NO" sz="3800" dirty="0" err="1">
                <a:latin typeface="+mn-lt"/>
              </a:rPr>
              <a:t>debrief</a:t>
            </a:r>
            <a:r>
              <a:rPr lang="nb-NO" sz="3800" dirty="0">
                <a:latin typeface="+mn-lt"/>
              </a:rPr>
              <a:t>.</a:t>
            </a:r>
          </a:p>
          <a:p>
            <a:r>
              <a:rPr lang="nb-NO" sz="3800" b="1" dirty="0">
                <a:latin typeface="+mn-lt"/>
              </a:rPr>
              <a:t>Simulering:</a:t>
            </a:r>
            <a:r>
              <a:rPr lang="nb-NO" sz="3800" dirty="0">
                <a:latin typeface="+mn-lt"/>
              </a:rPr>
              <a:t> Gjenskape en situasjon </a:t>
            </a:r>
          </a:p>
          <a:p>
            <a:r>
              <a:rPr lang="nb-NO" sz="3800" b="1" dirty="0">
                <a:latin typeface="+mn-lt"/>
              </a:rPr>
              <a:t>Scenario:</a:t>
            </a:r>
            <a:r>
              <a:rPr lang="nb-NO" sz="3800" dirty="0">
                <a:latin typeface="+mn-lt"/>
              </a:rPr>
              <a:t> En beskrivelse av en tenkt tilstand i fremtiden</a:t>
            </a:r>
            <a:r>
              <a:rPr lang="nb-NO" sz="3800" b="1" i="1" dirty="0">
                <a:latin typeface="+mn-lt"/>
              </a:rPr>
              <a:t> </a:t>
            </a:r>
            <a:endParaRPr lang="nb-NO" sz="3800" dirty="0">
              <a:latin typeface="+mn-lt"/>
            </a:endParaRPr>
          </a:p>
          <a:p>
            <a:r>
              <a:rPr lang="nb-NO" sz="3800" b="1" dirty="0">
                <a:latin typeface="+mn-lt"/>
              </a:rPr>
              <a:t>Kjøreplan:</a:t>
            </a:r>
            <a:r>
              <a:rPr lang="nb-NO" sz="3800" dirty="0">
                <a:latin typeface="+mn-lt"/>
              </a:rPr>
              <a:t> Oversikt over grupper, tider og caser</a:t>
            </a:r>
          </a:p>
          <a:p>
            <a:r>
              <a:rPr lang="nb-NO" sz="3800" b="1" dirty="0">
                <a:latin typeface="+mn-lt"/>
              </a:rPr>
              <a:t>Læringsutbytte:</a:t>
            </a:r>
            <a:r>
              <a:rPr lang="nb-NO" sz="3800" dirty="0">
                <a:latin typeface="+mn-lt"/>
              </a:rPr>
              <a:t> Det som er ønskelig å øve på og få mer kunnskap og kompetanse om</a:t>
            </a:r>
          </a:p>
          <a:p>
            <a:r>
              <a:rPr lang="nb-NO" sz="3800" b="1" dirty="0">
                <a:latin typeface="+mn-lt"/>
              </a:rPr>
              <a:t>Briefing:</a:t>
            </a:r>
            <a:r>
              <a:rPr lang="nb-NO" sz="3800" dirty="0">
                <a:latin typeface="+mn-lt"/>
              </a:rPr>
              <a:t> Felles oppstart med informasjon i plenum. 20 min.</a:t>
            </a:r>
          </a:p>
          <a:p>
            <a:r>
              <a:rPr lang="nb-NO" sz="3800" b="1" dirty="0" err="1">
                <a:latin typeface="+mn-lt"/>
              </a:rPr>
              <a:t>Debriefing</a:t>
            </a:r>
            <a:r>
              <a:rPr lang="nb-NO" sz="3800" b="1" dirty="0">
                <a:latin typeface="+mn-lt"/>
              </a:rPr>
              <a:t>:</a:t>
            </a:r>
            <a:r>
              <a:rPr lang="nb-NO" sz="3800" dirty="0">
                <a:latin typeface="+mn-lt"/>
              </a:rPr>
              <a:t> Refleksjon i gruppe etter hver simulering- ledes av </a:t>
            </a:r>
            <a:r>
              <a:rPr lang="nb-NO" sz="3800" dirty="0" err="1">
                <a:latin typeface="+mn-lt"/>
              </a:rPr>
              <a:t>facilitator</a:t>
            </a:r>
            <a:r>
              <a:rPr lang="nb-NO" sz="3800" dirty="0">
                <a:latin typeface="+mn-lt"/>
              </a:rPr>
              <a:t>.</a:t>
            </a:r>
          </a:p>
          <a:p>
            <a:endParaRPr lang="nb-NO" b="1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E1F8A24-D9B6-4D08-B78D-BE382EA0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2825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F30142-072C-489C-8C53-D0CA570A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2600" dirty="0"/>
              <a:t>Personalets erfaringer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8ABB23-D824-4FA1-8268-B76FB8801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6471"/>
            <a:ext cx="8229600" cy="3394472"/>
          </a:xfrm>
        </p:spPr>
        <p:txBody>
          <a:bodyPr>
            <a:normAutofit/>
          </a:bodyPr>
          <a:lstStyle/>
          <a:p>
            <a:r>
              <a:rPr lang="nb-NO" dirty="0"/>
              <a:t>Informasjon</a:t>
            </a:r>
          </a:p>
          <a:p>
            <a:r>
              <a:rPr lang="nb-NO" dirty="0"/>
              <a:t>Uvant og ukjent læringsarena</a:t>
            </a:r>
          </a:p>
          <a:p>
            <a:r>
              <a:rPr lang="nb-NO" dirty="0"/>
              <a:t>Stor forskjell i stemningen i rommet før og etter</a:t>
            </a:r>
          </a:p>
          <a:p>
            <a:r>
              <a:rPr lang="nb-NO" dirty="0"/>
              <a:t>Mestringsopplevelser for de aller fleste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A50051-1603-4C35-96F5-016222EA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9</a:t>
            </a:fld>
            <a:endParaRPr lang="nb-NO" dirty="0"/>
          </a:p>
        </p:txBody>
      </p:sp>
      <p:sp>
        <p:nvSpPr>
          <p:cNvPr id="7" name="Snakkeboble: oval 6">
            <a:extLst>
              <a:ext uri="{FF2B5EF4-FFF2-40B4-BE49-F238E27FC236}">
                <a16:creationId xmlns:a16="http://schemas.microsoft.com/office/drawing/2014/main" id="{05D9AA2D-7A0E-46B9-B1F1-008F1F504B97}"/>
              </a:ext>
            </a:extLst>
          </p:cNvPr>
          <p:cNvSpPr/>
          <p:nvPr/>
        </p:nvSpPr>
        <p:spPr>
          <a:xfrm>
            <a:off x="5982587" y="2564627"/>
            <a:ext cx="2811156" cy="202999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/>
              <a:t>«Godt å se hvor flinke og gode folk man jobber sammen med»</a:t>
            </a:r>
          </a:p>
        </p:txBody>
      </p:sp>
    </p:spTree>
    <p:extLst>
      <p:ext uri="{BB962C8B-B14F-4D97-AF65-F5344CB8AC3E}">
        <p14:creationId xmlns:p14="http://schemas.microsoft.com/office/powerpoint/2010/main" val="3931500877"/>
      </p:ext>
    </p:extLst>
  </p:cSld>
  <p:clrMapOvr>
    <a:masterClrMapping/>
  </p:clrMapOvr>
</p:sld>
</file>

<file path=ppt/theme/theme1.xml><?xml version="1.0" encoding="utf-8"?>
<a:theme xmlns:a="http://schemas.openxmlformats.org/drawingml/2006/main" name="HIOF-template-7.13.Presentasjonsmal-NOR-v.0.0.2">
  <a:themeElements>
    <a:clrScheme name="HIOF-palett">
      <a:dk1>
        <a:srgbClr val="101820"/>
      </a:dk1>
      <a:lt1>
        <a:srgbClr val="101820"/>
      </a:lt1>
      <a:dk2>
        <a:srgbClr val="EDEBE9"/>
      </a:dk2>
      <a:lt2>
        <a:srgbClr val="FFFFFF"/>
      </a:lt2>
      <a:accent1>
        <a:srgbClr val="3CBFAE"/>
      </a:accent1>
      <a:accent2>
        <a:srgbClr val="C76D62"/>
      </a:accent2>
      <a:accent3>
        <a:srgbClr val="457A7C"/>
      </a:accent3>
      <a:accent4>
        <a:srgbClr val="D7D2CB"/>
      </a:accent4>
      <a:accent5>
        <a:srgbClr val="978794"/>
      </a:accent5>
      <a:accent6>
        <a:srgbClr val="C0B8B0"/>
      </a:accent6>
      <a:hlink>
        <a:srgbClr val="457A7C"/>
      </a:hlink>
      <a:folHlink>
        <a:srgbClr val="3CBFAE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OF-template-7.13.Presentasjonsmal-NOR-v.1.1.0" id="{EF7B6924-C9F2-4648-B1CC-028E0D5F992E}" vid="{E7FEDBD8-4028-4E42-A3F2-D517EB342AE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Konferanse 25.4.2023</Template>
  <TotalTime>1507</TotalTime>
  <Words>975</Words>
  <Application>Microsoft Office PowerPoint</Application>
  <PresentationFormat>Skjermfremvisning (16:9)</PresentationFormat>
  <Paragraphs>110</Paragraphs>
  <Slides>17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1" baseType="lpstr">
      <vt:lpstr>Arial</vt:lpstr>
      <vt:lpstr>Source Sans Pro</vt:lpstr>
      <vt:lpstr>Wingdings</vt:lpstr>
      <vt:lpstr>HIOF-template-7.13.Presentasjonsmal-NOR-v.0.0.2</vt:lpstr>
      <vt:lpstr>Velkommen til praksisseminar for barnehagelærerutdanningen!</vt:lpstr>
      <vt:lpstr>PowerPoint-presentasjon</vt:lpstr>
      <vt:lpstr>«Litt skummelt, men veldig lærerikt» Simulering som pedagogisk metode  i en barnehagekontekst</vt:lpstr>
      <vt:lpstr> Lærerutdanningsbarnehager (LUB)</vt:lpstr>
      <vt:lpstr>PowerPoint-presentasjon</vt:lpstr>
      <vt:lpstr>Hva kan simulering bidra til?</vt:lpstr>
      <vt:lpstr>PowerPoint-presentasjon</vt:lpstr>
      <vt:lpstr>Fagspråk, ord og begreper i simulering</vt:lpstr>
      <vt:lpstr>Personalets erfaringer</vt:lpstr>
      <vt:lpstr>Personalets erfaringer fortsetter</vt:lpstr>
      <vt:lpstr>Studentenes erfaringer:</vt:lpstr>
      <vt:lpstr>Hva ønsker vi i prosjektet å ta med oss videre?</vt:lpstr>
      <vt:lpstr>Les gjerne mer om Lærerutdanningsbarnehagene her: https://www.hiof.no/lusp/om/prosjekter/lub2025/  Les mer og lytt på Barnehagelærer-podden med Lund &amp; Lunde: https://www.hiof.no/tjenester/kunnskap/podkast/barnehagelererpodden-med-lund-og-lunde/  </vt:lpstr>
      <vt:lpstr>Parallellsesjoner</vt:lpstr>
      <vt:lpstr>PowerPoint-presentasjon</vt:lpstr>
      <vt:lpstr>Oppsummering og evaluering</vt:lpstr>
      <vt:lpstr>Takk for i dag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«Litt skummelt, men veldig lærerikt»</dc:title>
  <dc:subject/>
  <dc:creator>Beate Lund</dc:creator>
  <cp:keywords/>
  <dc:description/>
  <cp:lastModifiedBy>Beate Lund</cp:lastModifiedBy>
  <cp:revision>40</cp:revision>
  <dcterms:created xsi:type="dcterms:W3CDTF">2023-04-14T15:33:23Z</dcterms:created>
  <dcterms:modified xsi:type="dcterms:W3CDTF">2023-05-05T04:54:23Z</dcterms:modified>
  <cp:category/>
</cp:coreProperties>
</file>