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321" r:id="rId3"/>
    <p:sldId id="324" r:id="rId4"/>
    <p:sldId id="268" r:id="rId5"/>
    <p:sldId id="266" r:id="rId6"/>
    <p:sldId id="323" r:id="rId7"/>
    <p:sldId id="264" r:id="rId8"/>
    <p:sldId id="260" r:id="rId9"/>
    <p:sldId id="272" r:id="rId10"/>
    <p:sldId id="32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7DB03-9D03-46B5-B097-D69048CA8E67}" type="datetimeFigureOut">
              <a:rPr lang="nb-NO" smtClean="0"/>
              <a:t>05.05.2023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6E4DE-E3B1-4E0A-AA98-B9507ECBB0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8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starter vi med å presentere oss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4DE-E3B1-4E0A-AA98-B9507ECBB0F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162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Beate/Henriette/Camilla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4DE-E3B1-4E0A-AA98-B9507ECBB0F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63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Beate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4DE-E3B1-4E0A-AA98-B9507ECBB0F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98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Beate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4DE-E3B1-4E0A-AA98-B9507ECBB0F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34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Henriette/Camilla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4DE-E3B1-4E0A-AA98-B9507ECBB0F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Henriette/Camilla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4DE-E3B1-4E0A-AA98-B9507ECBB0F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37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Beate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2CEAA-6181-4457-A571-83C748B7BF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868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Beate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4DE-E3B1-4E0A-AA98-B9507ECBB0F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412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Henriette/Camilla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4DE-E3B1-4E0A-AA98-B9507ECBB0F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099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Beate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4DE-E3B1-4E0A-AA98-B9507ECBB0F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817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CE2425-78AA-44A1-962C-B78CBA00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249FC3E-D4E2-47DE-8534-D1C396150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6C67B3-4FA5-445C-BADB-D5EA7740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0F4E-2204-48E2-9CA6-B8938C995CC0}" type="datetime1">
              <a:rPr lang="nb-NO" smtClean="0"/>
              <a:t>05.05.2023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F54BA7-1577-4CF8-82EF-257DF977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288C0A-B14E-4932-88CD-33AE0940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761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F4E75E-F510-4F4F-9525-A5689064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0B39134-15D1-4A15-90F8-BD3062A81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F455EA-8F77-4A56-A6C8-81359313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C03C-A109-4890-96AD-EB1E1E940BD3}" type="datetime1">
              <a:rPr lang="nb-NO" smtClean="0"/>
              <a:t>05.05.2023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806E60-5C83-497E-8644-3C53433E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670234-A032-4FC3-97FC-78439E49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07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FE7D42D-8995-4FBA-809F-02DECF17B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A41C6BE-6D30-4B90-87D7-8582E13D1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944FAC-EA29-4B5C-86D2-8211F83D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455-1076-4D74-88F0-545DCE8684D0}" type="datetime1">
              <a:rPr lang="nb-NO" smtClean="0"/>
              <a:t>05.05.2023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8FDF87-2A85-498A-B44F-9B4BABE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16E8F1-2F3F-4307-9044-44C49473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5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751385-EF1F-4C79-A8E9-5710FAB5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68A685-26B6-49A4-BB94-2E647996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C6AF58-FEA0-4754-B9F5-8606CB00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9E50-684E-4553-9CAE-AC5C089C6A89}" type="datetime1">
              <a:rPr lang="nb-NO" smtClean="0"/>
              <a:t>05.05.2023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FBF466-08B8-4BB2-AA9C-A7768866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4973C6-BD2A-4734-B9AD-0BDB65D4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82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56A3E0-4CF8-4D8B-A950-C7931A7F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B2CD87-7DBF-46A6-BAC0-B8D88696B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77F9FD-3DE6-4083-887E-CDBC467D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8995-AC41-4519-8171-7FDAAFA34E4A}" type="datetime1">
              <a:rPr lang="nb-NO" smtClean="0"/>
              <a:t>05.05.2023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D45954-62C5-4372-82D1-5530783A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D2F0A8-5EE5-40BF-B0DA-66A14769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2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008FC1-891C-4913-A5B3-F61F911E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FCC110-71B1-4314-B573-048EB51B5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EEAC35-722E-407B-9D94-52CD741D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66EA87-FB2D-4389-9E17-B5DBC452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2A79-0543-4E5B-ADD1-235188C0DFCF}" type="datetime1">
              <a:rPr lang="nb-NO" smtClean="0"/>
              <a:t>05.05.2023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43C0085-D5E6-4B69-B779-43ABA439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59D7C0D-5289-4ED3-A0EC-0B5161A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3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F754AC-21FF-4E3C-8800-DDC5A652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8562E0-DDAE-4BB0-B70D-3187E3EBE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56FB087-FD8B-4DA5-8EEA-ED8DCE9B0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2C657BE-0685-4331-AE5B-4FEB3B342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8FD25D-F5D1-44DE-9B15-D7AD1DB3B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33873D-DAC2-442E-B92A-26EB256B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F6C-C5D3-4B53-9F3F-935B1F6F0841}" type="datetime1">
              <a:rPr lang="nb-NO" smtClean="0"/>
              <a:t>05.05.2023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C8BA0AA-32F8-44EE-93A6-33FCA557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C831137-456C-47FB-AC1A-A1BB157B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17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A36155-08CF-498B-8F21-2CC47E3A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09371D2-B85B-4752-B29C-F6D97466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0A71-7B55-450E-9CD7-6E27D225688D}" type="datetime1">
              <a:rPr lang="nb-NO" smtClean="0"/>
              <a:t>05.05.2023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DBD968A-139B-4A49-91D9-D62A7431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4451B0D-8D04-4BBE-BD89-DAE889B6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61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25E3F84-E1C1-4FE9-A9EB-886F8673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48B9-6FF5-4905-BB76-2ACDFCCB5A71}" type="datetime1">
              <a:rPr lang="nb-NO" smtClean="0"/>
              <a:t>05.05.2023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63B669-39BC-4D8B-AEC6-9769CC63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7DD663-E8C5-42C0-9DAD-8433C18B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826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649F2D-F10D-46E5-B3D6-83EBE709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92215D-CD5A-41B3-AE17-86F62AD7C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F54576-A150-40ED-A0D5-D70E1EE2E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A964FCC-9B5A-45E4-B8EA-9007A373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8B36-B343-4BDF-88FC-C17DB494ABD5}" type="datetime1">
              <a:rPr lang="nb-NO" smtClean="0"/>
              <a:t>05.05.2023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4DAF4D-4370-41D8-9D51-CBD23561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8B5BD26-767D-47F2-9364-487EF56C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57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D75132-D264-4C92-9210-35BF84F9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F930280-F0FA-441B-A0B0-2704C9F3C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31DCF9-2023-4868-B306-4596311C8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C4AA91F-B0B3-4AB9-8163-1D30026D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2C9B-E115-4195-B12B-2B2B6EF6FE2A}" type="datetime1">
              <a:rPr lang="nb-NO" smtClean="0"/>
              <a:t>05.05.2023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C21F8E-4691-469A-B8FB-606B74EC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E3F9C7-8E5C-4294-9232-79423C36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12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93691C7-A28B-4057-A708-873CFC7B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731E42-FF84-42AE-99C0-B98701E64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C30B07-E264-42CB-8D78-5BE374344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5DC56-AA28-4FB2-82C5-E9DC5611148F}" type="datetime1">
              <a:rPr lang="nb-NO" smtClean="0"/>
              <a:t>05.05.2023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2EAAE8-B588-477E-BB6A-9D2877116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2DE4B3-560C-4C59-8567-DC123DC20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4CB3-D01E-4E7C-99AF-7DF96007B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47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n.uit.no/handle/10037/1490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E8B88-9F4A-4DBD-A7B7-DEB72B78D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414" y="9709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dirty="0"/>
              <a:t>Åpen oppgave, veiledning og vurdering av studenter i praksis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8CF0E3-61E4-4CAA-95CF-F20C494EC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414" y="3726206"/>
            <a:ext cx="9464826" cy="2466975"/>
          </a:xfrm>
        </p:spPr>
        <p:txBody>
          <a:bodyPr>
            <a:normAutofit/>
          </a:bodyPr>
          <a:lstStyle/>
          <a:p>
            <a:r>
              <a:rPr lang="nb-NO" b="1" dirty="0"/>
              <a:t>Parallellsesjon praksisseminar 4.mai 2023</a:t>
            </a:r>
          </a:p>
          <a:p>
            <a:endParaRPr lang="nb-NO" b="1" dirty="0"/>
          </a:p>
          <a:p>
            <a:r>
              <a:rPr lang="nb-NO" b="1" dirty="0"/>
              <a:t>v/Ressursgruppe og mentorordning </a:t>
            </a:r>
          </a:p>
          <a:p>
            <a:r>
              <a:rPr lang="nb-NO" b="1" dirty="0"/>
              <a:t>for nye praksislærere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06F459B-7EFD-49B4-8AE7-D8B49534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Parallellsesjon praksisseminar 4.mai 2023- Åpen oppgave, veiledning og vurdering av studenter i praksis.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FCBA316-30DA-48DC-868A-B8C9A75BC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492" y="3397209"/>
            <a:ext cx="1847850" cy="246697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9E30BFC-183E-41C5-AAAA-398C7F085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02" y="3433993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1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71D5F8-3F8D-4636-9460-275A4470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Samtale i grupper- 20 min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C29987-FA45-4358-9E3E-24DCA632D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Studentene vil gjennom barnehagelærerstudiet </a:t>
            </a:r>
            <a:br>
              <a:rPr lang="nb-NO" dirty="0"/>
            </a:br>
            <a:r>
              <a:rPr lang="nb-NO" dirty="0"/>
              <a:t>både på høgskolen og i barnehagen øve seg på </a:t>
            </a:r>
            <a:br>
              <a:rPr lang="nb-NO" dirty="0"/>
            </a:br>
            <a:r>
              <a:rPr lang="nb-NO" b="1" dirty="0">
                <a:solidFill>
                  <a:schemeClr val="accent5">
                    <a:lumMod val="50000"/>
                  </a:schemeClr>
                </a:solidFill>
              </a:rPr>
              <a:t>kritisk refleksjon som positiv drivkraft, </a:t>
            </a:r>
            <a:br>
              <a:rPr lang="nb-N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b-NO" b="1" dirty="0">
                <a:solidFill>
                  <a:schemeClr val="accent5">
                    <a:lumMod val="50000"/>
                  </a:schemeClr>
                </a:solidFill>
              </a:rPr>
              <a:t>der kritisk refleksjon handler om å være nysgjerrig, </a:t>
            </a:r>
            <a:br>
              <a:rPr lang="nb-N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b-NO" b="1" dirty="0">
                <a:solidFill>
                  <a:schemeClr val="accent5">
                    <a:lumMod val="50000"/>
                  </a:schemeClr>
                </a:solidFill>
              </a:rPr>
              <a:t>ikke utøve kritikk eller kritisere andre</a:t>
            </a:r>
            <a:br>
              <a:rPr lang="nb-N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b-NO" b="1" dirty="0">
                <a:solidFill>
                  <a:schemeClr val="accent5">
                    <a:lumMod val="50000"/>
                  </a:schemeClr>
                </a:solidFill>
              </a:rPr>
              <a:t>(Retningslinjer for praksis- HIØ) </a:t>
            </a:r>
          </a:p>
          <a:p>
            <a:pPr marL="0" indent="0">
              <a:buNone/>
            </a:pPr>
            <a:endParaRPr lang="nb-NO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chemeClr val="accent5">
                    <a:lumMod val="50000"/>
                  </a:schemeClr>
                </a:solidFill>
              </a:rPr>
              <a:t>Men hvordan få til refleksjon og øvelse i refleksjon </a:t>
            </a:r>
            <a:br>
              <a:rPr lang="nb-N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nb-NO" b="1" dirty="0">
                <a:solidFill>
                  <a:schemeClr val="accent5">
                    <a:lumMod val="50000"/>
                  </a:schemeClr>
                </a:solidFill>
              </a:rPr>
              <a:t>i veiledning </a:t>
            </a:r>
            <a:r>
              <a:rPr lang="nb-NO" b="1">
                <a:solidFill>
                  <a:schemeClr val="accent5">
                    <a:lumMod val="50000"/>
                  </a:schemeClr>
                </a:solidFill>
              </a:rPr>
              <a:t>med studenter</a:t>
            </a:r>
            <a:r>
              <a:rPr lang="nb-NO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C19EBC-BA1B-4729-BA59-C335D1C1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DA873A7-A315-4B74-861A-C79946F0D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089" y="3637298"/>
            <a:ext cx="4212701" cy="271905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BF30BCB-6F05-4D78-B38F-74A41C1E4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544" y="338060"/>
            <a:ext cx="4310246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2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006D6F6-948A-4D04-96B6-53FC068C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040" y="331922"/>
            <a:ext cx="3231197" cy="380875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B2BAB35-FE38-4AB4-8AC4-694B5E0F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39" y="6651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900" i="1" dirty="0"/>
              <a:t>Nasjonale</a:t>
            </a:r>
            <a:r>
              <a:rPr lang="nb-NO" i="1" dirty="0"/>
              <a:t> retningslinjer for barnehagelærerutdanningen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B36212-B028-4EAE-8BC4-A01E5F991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2061846"/>
            <a:ext cx="9611677" cy="4369434"/>
          </a:xfrm>
        </p:spPr>
        <p:txBody>
          <a:bodyPr>
            <a:normAutofit lnSpcReduction="10000"/>
          </a:bodyPr>
          <a:lstStyle/>
          <a:p>
            <a:r>
              <a:rPr lang="nb-NO" sz="2600" i="1" dirty="0"/>
              <a:t>Praksisstudiet skal bidra til </a:t>
            </a:r>
            <a:r>
              <a:rPr lang="nb-NO" sz="2600" b="1" i="1" dirty="0"/>
              <a:t>kontinuitet, sammenheng og progresjon</a:t>
            </a:r>
            <a:r>
              <a:rPr lang="nb-NO" sz="2600" i="1" dirty="0"/>
              <a:t>. Studenten skal utvikle seg fra å være </a:t>
            </a:r>
            <a:r>
              <a:rPr lang="nb-NO" sz="2600" b="1" i="1" dirty="0">
                <a:solidFill>
                  <a:srgbClr val="FF0000"/>
                </a:solidFill>
              </a:rPr>
              <a:t>student </a:t>
            </a:r>
            <a:br>
              <a:rPr lang="nb-NO" sz="2600" b="1" i="1" dirty="0">
                <a:solidFill>
                  <a:srgbClr val="FF0000"/>
                </a:solidFill>
              </a:rPr>
            </a:br>
            <a:r>
              <a:rPr lang="nb-NO" sz="2600" b="1" i="1" dirty="0">
                <a:solidFill>
                  <a:srgbClr val="FF0000"/>
                </a:solidFill>
              </a:rPr>
              <a:t>til å bli en profesjonsutøver med barnehagefaglig handlingskompetanse. </a:t>
            </a:r>
          </a:p>
          <a:p>
            <a:r>
              <a:rPr lang="nb-NO" sz="2600" i="1" dirty="0"/>
              <a:t>Praksisstudiet må derfor ha økte </a:t>
            </a:r>
            <a:r>
              <a:rPr lang="nb-NO" sz="2600" b="1" i="1" dirty="0">
                <a:solidFill>
                  <a:schemeClr val="accent1"/>
                </a:solidFill>
              </a:rPr>
              <a:t>forventninger og krav </a:t>
            </a:r>
            <a:r>
              <a:rPr lang="nb-NO" sz="2600" i="1" dirty="0"/>
              <a:t>til </a:t>
            </a:r>
            <a:br>
              <a:rPr lang="nb-NO" sz="2600" i="1" dirty="0"/>
            </a:br>
            <a:r>
              <a:rPr lang="nb-NO" sz="2600" i="1" dirty="0"/>
              <a:t>studenten gjennom studieforløpet.  </a:t>
            </a:r>
            <a:endParaRPr lang="nb-NO" sz="2600" dirty="0"/>
          </a:p>
          <a:p>
            <a:r>
              <a:rPr lang="nb-NO" sz="2600" i="1" dirty="0"/>
              <a:t>Det skal helt fra studiestart være tydelig for studenten at det å bli barnehagelærer innebærer å ha pedagogisk </a:t>
            </a:r>
            <a:r>
              <a:rPr lang="nb-NO" sz="2600" b="1" i="1" dirty="0">
                <a:solidFill>
                  <a:schemeClr val="accent1"/>
                </a:solidFill>
              </a:rPr>
              <a:t>lederansvar.</a:t>
            </a:r>
            <a:r>
              <a:rPr lang="nb-NO" sz="2600" i="1" dirty="0"/>
              <a:t> </a:t>
            </a:r>
          </a:p>
          <a:p>
            <a:r>
              <a:rPr lang="nb-NO" sz="2600" i="1" dirty="0"/>
              <a:t>Studenten skal derfor øves i å </a:t>
            </a:r>
            <a:r>
              <a:rPr lang="nb-NO" sz="2600" b="1" i="1" dirty="0">
                <a:solidFill>
                  <a:srgbClr val="7030A0"/>
                </a:solidFill>
              </a:rPr>
              <a:t>reflektere over både hvordan teori og praksis samspiller og hvilke etiske utfordringer </a:t>
            </a:r>
            <a:r>
              <a:rPr lang="nb-NO" sz="2600" i="1" dirty="0"/>
              <a:t>barnehagehverdagen kan by på. Studenten skal </a:t>
            </a:r>
            <a:r>
              <a:rPr lang="nb-NO" sz="2600" b="1" i="1" dirty="0">
                <a:solidFill>
                  <a:schemeClr val="accent6">
                    <a:lumMod val="50000"/>
                  </a:schemeClr>
                </a:solidFill>
              </a:rPr>
              <a:t>oppmuntres til selv å være pådriver </a:t>
            </a:r>
            <a:r>
              <a:rPr lang="nb-NO" sz="2600" i="1" dirty="0"/>
              <a:t>for utvikling av egen profesjonskompetanse. </a:t>
            </a: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FF0DB3-E142-467A-B7E3-B50D9596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</p:spTree>
    <p:extLst>
      <p:ext uri="{BB962C8B-B14F-4D97-AF65-F5344CB8AC3E}">
        <p14:creationId xmlns:p14="http://schemas.microsoft.com/office/powerpoint/2010/main" val="320458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2AFCEEE-D441-46CD-95CC-16C2A008C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55" y="0"/>
            <a:ext cx="5816345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CAD1B77-999B-4999-B951-D15B0B78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954"/>
            <a:ext cx="10515600" cy="1325563"/>
          </a:xfrm>
        </p:spPr>
        <p:txBody>
          <a:bodyPr/>
          <a:lstStyle/>
          <a:p>
            <a:r>
              <a:rPr lang="nb-NO" dirty="0"/>
              <a:t>Praksislærers mandat og 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443183-8541-42B9-899A-ED3C0DB4B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37240" cy="4788535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Skape et støttende miljø for studenten sammen med personalet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Praksislærers ansvar blir å </a:t>
            </a:r>
            <a:r>
              <a:rPr lang="nb-NO" b="1" u="sng" dirty="0"/>
              <a:t>veilede, støtte og utfordre</a:t>
            </a:r>
            <a:r>
              <a:rPr lang="nb-NO" u="sng" dirty="0"/>
              <a:t> </a:t>
            </a:r>
          </a:p>
          <a:p>
            <a:pPr marL="0" indent="0">
              <a:buNone/>
            </a:pPr>
            <a:endParaRPr lang="nb-NO" u="sng" dirty="0"/>
          </a:p>
          <a:p>
            <a:r>
              <a:rPr lang="nb-NO" dirty="0"/>
              <a:t>Progresjon</a:t>
            </a:r>
            <a:r>
              <a:rPr lang="nb-NO" b="1" dirty="0"/>
              <a:t>: </a:t>
            </a:r>
            <a:r>
              <a:rPr lang="nb-NO" dirty="0"/>
              <a:t>Mål om at studentene skal våge å prøve, </a:t>
            </a:r>
            <a:br>
              <a:rPr lang="nb-NO" dirty="0"/>
            </a:br>
            <a:r>
              <a:rPr lang="nb-NO" dirty="0"/>
              <a:t>utvikle handlingskompetanse, øve seg på faglig refleksjon </a:t>
            </a:r>
            <a:br>
              <a:rPr lang="nb-NO" dirty="0"/>
            </a:br>
            <a:r>
              <a:rPr lang="nb-NO" dirty="0"/>
              <a:t>og oppleve mestringsopplevelser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Rollemodell som barnehagelærer, </a:t>
            </a:r>
            <a:br>
              <a:rPr lang="nb-NO" dirty="0"/>
            </a:br>
            <a:r>
              <a:rPr lang="nb-NO" dirty="0"/>
              <a:t>profesjonsutøver, forpliktelser, ansvar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Ansvar for å </a:t>
            </a:r>
            <a:r>
              <a:rPr lang="nb-NO" b="1" dirty="0"/>
              <a:t>veilede </a:t>
            </a:r>
            <a:r>
              <a:rPr lang="nb-NO" dirty="0"/>
              <a:t>og </a:t>
            </a:r>
            <a:r>
              <a:rPr lang="nb-NO" b="1" dirty="0"/>
              <a:t>vurdere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34756C1-5154-4E10-B493-13C0B86C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34D3AEC-E72C-422D-B7E3-D3C0E63C2C15}"/>
              </a:ext>
            </a:extLst>
          </p:cNvPr>
          <p:cNvSpPr/>
          <p:nvPr/>
        </p:nvSpPr>
        <p:spPr>
          <a:xfrm flipH="1">
            <a:off x="10424415" y="3736150"/>
            <a:ext cx="17675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Veiledning om profesjonelt arbeid utløser et dobbelt etisk perspektiv:</a:t>
            </a:r>
          </a:p>
          <a:p>
            <a:br>
              <a:rPr lang="nb-NO" b="1" dirty="0"/>
            </a:br>
            <a:r>
              <a:rPr lang="nb-NO" b="1" dirty="0"/>
              <a:t>Etikken i praksisen det blir veiledet om og veiledningens egen etikk.</a:t>
            </a:r>
            <a:br>
              <a:rPr lang="nb-NO" b="1" dirty="0"/>
            </a:b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96141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EF6FBB-C265-4369-B64E-DF71AEDC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Praksislærerens mange roller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939E2B-89F7-4929-9B8F-AAE683AD6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Veileder</a:t>
            </a:r>
          </a:p>
          <a:p>
            <a:r>
              <a:rPr lang="nb-NO" dirty="0"/>
              <a:t>Vurderer</a:t>
            </a:r>
          </a:p>
          <a:p>
            <a:r>
              <a:rPr lang="nb-NO" dirty="0"/>
              <a:t>Opplæring/informasjon</a:t>
            </a:r>
          </a:p>
          <a:p>
            <a:r>
              <a:rPr lang="nb-NO" dirty="0"/>
              <a:t>Observatør</a:t>
            </a:r>
          </a:p>
          <a:p>
            <a:r>
              <a:rPr lang="nb-NO" dirty="0"/>
              <a:t>Rolleforbilde (mester)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56E8CA-4385-4676-AA07-62202B30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F83272E-26F2-4A3D-ADF1-A5CD7A3F3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155" y="2410087"/>
            <a:ext cx="5783645" cy="304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6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C1D1D5-52AE-43E4-9708-B064002B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2551212"/>
            <a:ext cx="10587087" cy="2652384"/>
          </a:xfrm>
        </p:spPr>
        <p:txBody>
          <a:bodyPr>
            <a:normAutofit fontScale="90000"/>
          </a:bodyPr>
          <a:lstStyle/>
          <a:p>
            <a:r>
              <a:rPr lang="nb-NO" dirty="0"/>
              <a:t>Å skape et godt veiledningsklima og miljø</a:t>
            </a:r>
            <a:br>
              <a:rPr lang="nb-NO" dirty="0"/>
            </a:br>
            <a:br>
              <a:rPr lang="nb-NO" dirty="0"/>
            </a:br>
            <a:r>
              <a:rPr lang="nb-NO" sz="2700" dirty="0"/>
              <a:t>- Det første møtet</a:t>
            </a:r>
            <a:br>
              <a:rPr lang="nb-NO" sz="2700" dirty="0"/>
            </a:br>
            <a:br>
              <a:rPr lang="nb-NO" sz="2700" dirty="0"/>
            </a:br>
            <a:r>
              <a:rPr lang="nb-NO" sz="2700" dirty="0"/>
              <a:t>- Forventningsavklaringer</a:t>
            </a:r>
            <a:br>
              <a:rPr lang="nb-NO" sz="2700" dirty="0"/>
            </a:br>
            <a:br>
              <a:rPr lang="nb-NO" sz="2700" dirty="0"/>
            </a:br>
            <a:r>
              <a:rPr lang="nb-NO" sz="2700" dirty="0"/>
              <a:t>- Hvem er du? Interesse for hvem studenten er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14602F7-9F95-42C1-80DF-6470FEBE8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9274" y="2686150"/>
            <a:ext cx="1924050" cy="2381250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6F3A812-3D1C-4D0E-A477-54C45F2C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</p:spTree>
    <p:extLst>
      <p:ext uri="{BB962C8B-B14F-4D97-AF65-F5344CB8AC3E}">
        <p14:creationId xmlns:p14="http://schemas.microsoft.com/office/powerpoint/2010/main" val="329498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A479599-3AC0-44A9-BD4D-A07B8D0F3A88}"/>
              </a:ext>
            </a:extLst>
          </p:cNvPr>
          <p:cNvSpPr/>
          <p:nvPr/>
        </p:nvSpPr>
        <p:spPr>
          <a:xfrm>
            <a:off x="690880" y="797510"/>
            <a:ext cx="10810240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Student i veiledningsutdanning:</a:t>
            </a:r>
          </a:p>
          <a:p>
            <a:r>
              <a:rPr lang="nb-NO" sz="2400" dirty="0"/>
              <a:t>«</a:t>
            </a:r>
            <a:r>
              <a:rPr lang="nb-NO" sz="2400" i="1" dirty="0"/>
              <a:t>En fallgruve er at man mister veisøkers egne tanker av syne, og at det blir veilederens måte å tenke på som blir det styrende. Jeg synes at dette var noe vi fikk til i veiledningen, jeg klarte å unngå å være den erfarne praktikeren som ga råd, og fikk i stedet studenten til å reflektere rundt sine egne valg».</a:t>
            </a:r>
          </a:p>
          <a:p>
            <a:endParaRPr lang="nb-NO" sz="2400" i="1" dirty="0"/>
          </a:p>
          <a:p>
            <a:r>
              <a:rPr lang="nb-NO" sz="2400" i="1" dirty="0"/>
              <a:t>«Jeg tror at dette er blant mine styrker som veileder, jeg har tro på mennesker, og jeg har ikke noe behov for å til stadighet bekrefte mitt ego og alltid ha rett, jeg anerkjenner andre som kompetente, og har tro på at de har verdifulle tanker og ideer». </a:t>
            </a:r>
          </a:p>
          <a:p>
            <a:endParaRPr lang="nb-NO" sz="2400" i="1" dirty="0"/>
          </a:p>
          <a:p>
            <a:endParaRPr lang="nb-NO" sz="240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8FCC38B-BAD7-4357-B648-70390AEA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</p:spTree>
    <p:extLst>
      <p:ext uri="{BB962C8B-B14F-4D97-AF65-F5344CB8AC3E}">
        <p14:creationId xmlns:p14="http://schemas.microsoft.com/office/powerpoint/2010/main" val="341895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70AF8C-6849-4B03-AE51-F56F89AE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Retningslinjer for praksis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674081-7147-4FCB-AB3B-28546796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47"/>
            <a:ext cx="11196320" cy="4626610"/>
          </a:xfrm>
        </p:spPr>
        <p:txBody>
          <a:bodyPr>
            <a:normAutofit/>
          </a:bodyPr>
          <a:lstStyle/>
          <a:p>
            <a:r>
              <a:rPr lang="nb-NO" sz="2400" dirty="0"/>
              <a:t>Praksis </a:t>
            </a:r>
            <a:r>
              <a:rPr lang="nb-NO" sz="2400" b="1" dirty="0"/>
              <a:t>er integrert i alle kunnskapsområdene i barnehagelærerutdanningen,</a:t>
            </a:r>
            <a:r>
              <a:rPr lang="nb-NO" sz="2400" dirty="0"/>
              <a:t> og praksis er en unik og viktig læringsarena for studentene til å få erfarings- og forskningsbasert grunnlag for profesjonsutøvelse og ledelse, utvikle kunnskap, kompetanse og oppdage sammenhenger mellom teori og praksis. 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Praksis skal ses i lys av læringsutbytter for kunnskapsområdene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Åpen oppgave (egen læreplan) – </a:t>
            </a:r>
            <a:r>
              <a:rPr lang="nb-NO" sz="2400" u="sng" dirty="0"/>
              <a:t>med rammer og forventninger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Vurderingskriterier for praksis</a:t>
            </a:r>
            <a:br>
              <a:rPr lang="nb-NO" sz="2400" dirty="0"/>
            </a:br>
            <a:r>
              <a:rPr lang="nb-NO" sz="2400" dirty="0"/>
              <a:t>1) generelle 2) progresjon ledelse 3)emnebaserte læringsutbytter knyttet til praksis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A7417E-9830-4775-8694-F954CDA1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8321054-47F2-49E8-84F2-4BED6DF5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433" y="3759200"/>
            <a:ext cx="3509104" cy="18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83940-46A0-4996-AAA7-40075DC1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«Åpen oppgave»- hva kan det innebære?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3DFFB5-8FFA-4986-9D11-088673DFFBF4}"/>
              </a:ext>
            </a:extLst>
          </p:cNvPr>
          <p:cNvSpPr/>
          <p:nvPr/>
        </p:nvSpPr>
        <p:spPr>
          <a:xfrm>
            <a:off x="838200" y="1507808"/>
            <a:ext cx="11068251" cy="526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035">
              <a:lnSpc>
                <a:spcPct val="112000"/>
              </a:lnSpc>
              <a:spcAft>
                <a:spcPts val="635"/>
              </a:spcAft>
            </a:pPr>
            <a:r>
              <a:rPr lang="nb-NO" dirty="0">
                <a:ea typeface="Times New Roman" panose="02020603050405020304" pitchFamily="18" charset="0"/>
                <a:cs typeface="Calibri" panose="020F0502020204030204" pitchFamily="34" charset="0"/>
              </a:rPr>
              <a:t>«Åpen oppgave» betyr at innholdet i praksis, aktiviteter og oppgaver kan i større grad </a:t>
            </a:r>
            <a:br>
              <a:rPr lang="nb-NO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b-NO" dirty="0">
                <a:ea typeface="Times New Roman" panose="02020603050405020304" pitchFamily="18" charset="0"/>
                <a:cs typeface="Calibri" panose="020F0502020204030204" pitchFamily="34" charset="0"/>
              </a:rPr>
              <a:t>enn tidligere </a:t>
            </a:r>
            <a:r>
              <a:rPr lang="nb-NO" dirty="0">
                <a:solidFill>
                  <a:srgbClr val="0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utformes og </a:t>
            </a:r>
            <a:r>
              <a:rPr lang="nb-NO" b="1" dirty="0">
                <a:solidFill>
                  <a:srgbClr val="0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tilpasses den enkelte student ut ifra ønsker og behov i sammenheng </a:t>
            </a:r>
            <a:br>
              <a:rPr lang="nb-NO" b="1" dirty="0">
                <a:solidFill>
                  <a:srgbClr val="000000"/>
                </a:solidFill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nb-NO" b="1" dirty="0">
                <a:solidFill>
                  <a:srgbClr val="0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med den enkelte praksisbarnehages fokus/satsningsområder, barnas interesser og </a:t>
            </a:r>
            <a:br>
              <a:rPr lang="nb-NO" b="1" dirty="0">
                <a:solidFill>
                  <a:srgbClr val="000000"/>
                </a:solidFill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nb-NO" b="1" dirty="0">
                <a:solidFill>
                  <a:srgbClr val="0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kunnskapsområdet/emnet praksisen er knyttet til. </a:t>
            </a:r>
            <a:endParaRPr lang="nb-NO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26035">
              <a:lnSpc>
                <a:spcPct val="112000"/>
              </a:lnSpc>
              <a:spcAft>
                <a:spcPts val="635"/>
              </a:spcAft>
            </a:pPr>
            <a:endParaRPr lang="nb-NO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26035">
              <a:lnSpc>
                <a:spcPct val="112000"/>
              </a:lnSpc>
              <a:spcAft>
                <a:spcPts val="635"/>
              </a:spcAft>
            </a:pPr>
            <a:r>
              <a:rPr lang="nb-NO" dirty="0">
                <a:ea typeface="Times New Roman" panose="02020603050405020304" pitchFamily="18" charset="0"/>
                <a:cs typeface="Calibri" panose="020F0502020204030204" pitchFamily="34" charset="0"/>
              </a:rPr>
              <a:t>Studentene har ikke med seg oppgaver til praksis fra høgskolen knyttet til emnet de har, </a:t>
            </a:r>
          </a:p>
          <a:p>
            <a:pPr marR="26035">
              <a:lnSpc>
                <a:spcPct val="112000"/>
              </a:lnSpc>
              <a:spcAft>
                <a:spcPts val="635"/>
              </a:spcAft>
            </a:pPr>
            <a:r>
              <a:rPr lang="nb-NO" dirty="0">
                <a:ea typeface="Times New Roman" panose="02020603050405020304" pitchFamily="18" charset="0"/>
                <a:cs typeface="Calibri" panose="020F0502020204030204" pitchFamily="34" charset="0"/>
              </a:rPr>
              <a:t>Men s</a:t>
            </a:r>
            <a:r>
              <a:rPr lang="nb-NO" dirty="0">
                <a:solidFill>
                  <a:srgbClr val="0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tudenter og </a:t>
            </a:r>
            <a:r>
              <a:rPr lang="nb-NO" b="1" dirty="0">
                <a:solidFill>
                  <a:srgbClr val="0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praksislærere utformer oppgaver og innhold i praksis </a:t>
            </a:r>
            <a:r>
              <a:rPr lang="nb-NO" b="1" i="1" u="sng" dirty="0">
                <a:solidFill>
                  <a:srgbClr val="00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sammen. </a:t>
            </a:r>
          </a:p>
          <a:p>
            <a:pPr marR="26035">
              <a:lnSpc>
                <a:spcPct val="112000"/>
              </a:lnSpc>
              <a:spcAft>
                <a:spcPts val="635"/>
              </a:spcAft>
            </a:pPr>
            <a:endParaRPr lang="nb-NO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035">
              <a:lnSpc>
                <a:spcPct val="112000"/>
              </a:lnSpc>
              <a:spcAft>
                <a:spcPts val="635"/>
              </a:spcAft>
            </a:pPr>
            <a:r>
              <a:rPr lang="nb-NO" dirty="0">
                <a:ea typeface="Times New Roman" panose="02020603050405020304" pitchFamily="18" charset="0"/>
                <a:cs typeface="Calibri" panose="020F0502020204030204" pitchFamily="34" charset="0"/>
              </a:rPr>
              <a:t>Studentene begynner på en </a:t>
            </a:r>
            <a:r>
              <a:rPr lang="nb-NO" b="1" dirty="0">
                <a:ea typeface="Times New Roman" panose="02020603050405020304" pitchFamily="18" charset="0"/>
                <a:cs typeface="Calibri" panose="020F0502020204030204" pitchFamily="34" charset="0"/>
              </a:rPr>
              <a:t>egen læreplan i forkant av praksis og utformer planen videre </a:t>
            </a:r>
            <a:r>
              <a:rPr lang="nb-NO" dirty="0">
                <a:ea typeface="Times New Roman" panose="02020603050405020304" pitchFamily="18" charset="0"/>
                <a:cs typeface="Calibri" panose="020F0502020204030204" pitchFamily="34" charset="0"/>
              </a:rPr>
              <a:t>i samarbeid og i veiledninger med praksislærere. Den åpne oppgaven kan legge til rette for at praksislærer kan støtte og utfordre den enkelte student «der den er». </a:t>
            </a:r>
          </a:p>
          <a:p>
            <a:pPr marR="26035">
              <a:lnSpc>
                <a:spcPct val="112000"/>
              </a:lnSpc>
              <a:spcAft>
                <a:spcPts val="635"/>
              </a:spcAft>
            </a:pPr>
            <a:endParaRPr lang="nb-NO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26035">
              <a:lnSpc>
                <a:spcPct val="112000"/>
              </a:lnSpc>
              <a:spcAft>
                <a:spcPts val="635"/>
              </a:spcAft>
            </a:pPr>
            <a:r>
              <a:rPr lang="nb-NO" b="1" dirty="0">
                <a:ea typeface="Times New Roman" panose="02020603050405020304" pitchFamily="18" charset="0"/>
                <a:cs typeface="Calibri" panose="020F0502020204030204" pitchFamily="34" charset="0"/>
              </a:rPr>
              <a:t>Praksislærers ansvar blir å veilede, støtte og utfordre studenten i utforming av plan for praksis og innhold i praksisperioden</a:t>
            </a:r>
            <a:r>
              <a:rPr lang="nb-NO" dirty="0">
                <a:ea typeface="Times New Roman" panose="02020603050405020304" pitchFamily="18" charset="0"/>
                <a:cs typeface="Calibri" panose="020F0502020204030204" pitchFamily="34" charset="0"/>
              </a:rPr>
              <a:t> med mål om at studentene skal v</a:t>
            </a:r>
            <a:r>
              <a:rPr lang="nb-NO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åge å prøve, utvikle handlingskompetanse, øve seg på faglig refleksjon og oppleve mestringsopplevelser.</a:t>
            </a:r>
            <a:endParaRPr lang="nb-NO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5106B6D-91B2-466E-94A0-40E9BB93E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311" y="1507808"/>
            <a:ext cx="1990725" cy="2295525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15747F1-4FCC-465A-BEC1-BBC08A62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</p:spTree>
    <p:extLst>
      <p:ext uri="{BB962C8B-B14F-4D97-AF65-F5344CB8AC3E}">
        <p14:creationId xmlns:p14="http://schemas.microsoft.com/office/powerpoint/2010/main" val="217096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79440E-3522-40CC-AEC4-1063C9730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nb-NO" sz="3200" dirty="0"/>
              <a:t>Studenters oppfatninger av god og dårlig </a:t>
            </a:r>
            <a:br>
              <a:rPr lang="nb-NO" sz="3200" dirty="0"/>
            </a:br>
            <a:r>
              <a:rPr lang="nb-NO" sz="3200" dirty="0"/>
              <a:t>praksisveiledning i barnehagelærerutdanning</a:t>
            </a:r>
            <a:br>
              <a:rPr lang="nb-NO" sz="3200" dirty="0"/>
            </a:br>
            <a:r>
              <a:rPr lang="nb-NO" sz="3200" dirty="0">
                <a:hlinkClick r:id="rId3"/>
              </a:rPr>
              <a:t>https://munin.uit.no/handle/10037/14904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28065A-77C1-4A38-99B4-2ECFE5BB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47" y="1690688"/>
            <a:ext cx="10551160" cy="51673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sz="3800" dirty="0"/>
              <a:t>Studentenes oppfatninger av kvalitet i veiledning omfatter åtte aspekt; </a:t>
            </a:r>
          </a:p>
          <a:p>
            <a:pPr marL="0" indent="0">
              <a:buNone/>
            </a:pPr>
            <a:br>
              <a:rPr lang="nb-NO" sz="3800" dirty="0"/>
            </a:br>
            <a:r>
              <a:rPr lang="nb-NO" sz="3600" dirty="0"/>
              <a:t>1. Oppfølging av veilederen,</a:t>
            </a:r>
          </a:p>
          <a:p>
            <a:pPr marL="0" indent="0">
              <a:buNone/>
            </a:pPr>
            <a:r>
              <a:rPr lang="nb-NO" sz="3600" dirty="0"/>
              <a:t>2. Veiledning tilpasset sitt behov</a:t>
            </a:r>
          </a:p>
          <a:p>
            <a:pPr marL="0" indent="0">
              <a:buNone/>
            </a:pPr>
            <a:r>
              <a:rPr lang="nb-NO" sz="3600" dirty="0"/>
              <a:t>3. Gode tilbakemeldinger</a:t>
            </a:r>
          </a:p>
          <a:p>
            <a:pPr marL="0" indent="0">
              <a:buNone/>
            </a:pPr>
            <a:r>
              <a:rPr lang="nb-NO" sz="3600" dirty="0"/>
              <a:t>4. Bli utfordret av veilederen </a:t>
            </a:r>
          </a:p>
          <a:p>
            <a:pPr marL="0" indent="0">
              <a:buNone/>
            </a:pPr>
            <a:r>
              <a:rPr lang="nb-NO" sz="3600" dirty="0"/>
              <a:t>5. Åpen dialog og gjensidig læring </a:t>
            </a:r>
          </a:p>
          <a:p>
            <a:pPr marL="0" indent="0">
              <a:buNone/>
            </a:pPr>
            <a:r>
              <a:rPr lang="nb-NO" sz="3600" dirty="0"/>
              <a:t>6. Veiledning sammen med andre, men også alene</a:t>
            </a:r>
          </a:p>
          <a:p>
            <a:pPr marL="0" indent="0">
              <a:buNone/>
            </a:pPr>
            <a:r>
              <a:rPr lang="nb-NO" sz="3600" dirty="0"/>
              <a:t>7. Gode holdninger hos veilederen </a:t>
            </a:r>
          </a:p>
          <a:p>
            <a:pPr marL="0" indent="0">
              <a:buNone/>
            </a:pPr>
            <a:r>
              <a:rPr lang="nb-NO" sz="3600" dirty="0"/>
              <a:t>8. Godt samspill mellom praksis og campus.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b="1" dirty="0"/>
              <a:t>Undersøkelsen gir  grunn til å fokusere på veilederens kompetanse og betydningen av veileder-utdanning. Det fordrer en kompetent veileder for å kunne samarbeide godt med studentene, ut fra det komplekse bildet som tegnes av deres perspektiv på praksisveiledningens kvalitet </a:t>
            </a:r>
            <a:r>
              <a:rPr lang="nb-NO" sz="3600" dirty="0"/>
              <a:t>(</a:t>
            </a:r>
            <a:r>
              <a:rPr lang="nb-NO" sz="3600" dirty="0" err="1"/>
              <a:t>Worum</a:t>
            </a:r>
            <a:r>
              <a:rPr lang="nb-NO" sz="3600" dirty="0"/>
              <a:t> og Bjørndal, 2018)</a:t>
            </a:r>
          </a:p>
          <a:p>
            <a:endParaRPr lang="nb-NO" sz="3600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FD8CA0F-64F5-4775-AD0E-1BF9E7F5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Parallellsesjon praksisseminar 4.mai 2023- Åpen oppgave, veiledning og vurdering av studenter i praksis.</a:t>
            </a:r>
          </a:p>
        </p:txBody>
      </p:sp>
    </p:spTree>
    <p:extLst>
      <p:ext uri="{BB962C8B-B14F-4D97-AF65-F5344CB8AC3E}">
        <p14:creationId xmlns:p14="http://schemas.microsoft.com/office/powerpoint/2010/main" val="3582554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</TotalTime>
  <Words>1048</Words>
  <Application>Microsoft Office PowerPoint</Application>
  <PresentationFormat>Widescreen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Office-tema</vt:lpstr>
      <vt:lpstr>Åpen oppgave, veiledning og vurdering av studenter i praksis</vt:lpstr>
      <vt:lpstr>Nasjonale retningslinjer for barnehagelærerutdanningen </vt:lpstr>
      <vt:lpstr>Praksislærers mandat og oppgaver</vt:lpstr>
      <vt:lpstr>Praksislærerens mange roller</vt:lpstr>
      <vt:lpstr>Å skape et godt veiledningsklima og miljø  - Det første møtet  - Forventningsavklaringer  - Hvem er du? Interesse for hvem studenten er  </vt:lpstr>
      <vt:lpstr>PowerPoint-presentasjon</vt:lpstr>
      <vt:lpstr>Retningslinjer for praksis </vt:lpstr>
      <vt:lpstr>«Åpen oppgave»- hva kan det innebære?</vt:lpstr>
      <vt:lpstr>Studenters oppfatninger av god og dårlig  praksisveiledning i barnehagelærerutdanning https://munin.uit.no/handle/10037/14904</vt:lpstr>
      <vt:lpstr>Samtale i grupper- 20 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Beate Lund</dc:creator>
  <cp:lastModifiedBy>Beate Lund</cp:lastModifiedBy>
  <cp:revision>50</cp:revision>
  <dcterms:created xsi:type="dcterms:W3CDTF">2021-05-02T08:41:29Z</dcterms:created>
  <dcterms:modified xsi:type="dcterms:W3CDTF">2023-05-05T04:58:21Z</dcterms:modified>
</cp:coreProperties>
</file>