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9" r:id="rId3"/>
    <p:sldId id="258" r:id="rId4"/>
    <p:sldId id="260" r:id="rId5"/>
    <p:sldId id="263" r:id="rId6"/>
    <p:sldId id="264" r:id="rId7"/>
    <p:sldId id="261" r:id="rId8"/>
    <p:sldId id="265" r:id="rId9"/>
    <p:sldId id="262" r:id="rId10"/>
    <p:sldId id="257" r:id="rId11"/>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9"/>
    <p:restoredTop sz="96327"/>
  </p:normalViewPr>
  <p:slideViewPr>
    <p:cSldViewPr snapToGrid="0">
      <p:cViewPr varScale="1">
        <p:scale>
          <a:sx n="67" d="100"/>
          <a:sy n="67" d="100"/>
        </p:scale>
        <p:origin x="620" y="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C2E9039-8C8C-8E54-4287-D6A7B155C076}"/>
              </a:ext>
            </a:extLst>
          </p:cNvPr>
          <p:cNvSpPr>
            <a:spLocks noGrp="1"/>
          </p:cNvSpPr>
          <p:nvPr>
            <p:ph type="ctrTitle"/>
          </p:nvPr>
        </p:nvSpPr>
        <p:spPr>
          <a:xfrm>
            <a:off x="1524000" y="1122363"/>
            <a:ext cx="9144000" cy="2387600"/>
          </a:xfrm>
        </p:spPr>
        <p:txBody>
          <a:bodyPr anchor="b"/>
          <a:lstStyle>
            <a:lvl1pPr algn="ctr">
              <a:defRPr sz="6000"/>
            </a:lvl1pPr>
          </a:lstStyle>
          <a:p>
            <a:r>
              <a:rPr lang="nb-NO"/>
              <a:t>Klikk for å redigere tittelstil</a:t>
            </a:r>
          </a:p>
        </p:txBody>
      </p:sp>
      <p:sp>
        <p:nvSpPr>
          <p:cNvPr id="3" name="Undertittel 2">
            <a:extLst>
              <a:ext uri="{FF2B5EF4-FFF2-40B4-BE49-F238E27FC236}">
                <a16:creationId xmlns:a16="http://schemas.microsoft.com/office/drawing/2014/main" id="{C93E20CF-A918-A33F-A219-CBA9BF52E08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
        <p:nvSpPr>
          <p:cNvPr id="4" name="Plassholder for dato 3">
            <a:extLst>
              <a:ext uri="{FF2B5EF4-FFF2-40B4-BE49-F238E27FC236}">
                <a16:creationId xmlns:a16="http://schemas.microsoft.com/office/drawing/2014/main" id="{8CBD78AB-AC33-8AD1-B708-C32C74E3A380}"/>
              </a:ext>
            </a:extLst>
          </p:cNvPr>
          <p:cNvSpPr>
            <a:spLocks noGrp="1"/>
          </p:cNvSpPr>
          <p:nvPr>
            <p:ph type="dt" sz="half" idx="10"/>
          </p:nvPr>
        </p:nvSpPr>
        <p:spPr/>
        <p:txBody>
          <a:bodyPr/>
          <a:lstStyle/>
          <a:p>
            <a:fld id="{E9B934D4-F809-824A-995C-43D6BD0106D0}" type="datetimeFigureOut">
              <a:rPr lang="nb-NO" smtClean="0"/>
              <a:t>05.05.2023</a:t>
            </a:fld>
            <a:endParaRPr lang="nb-NO"/>
          </a:p>
        </p:txBody>
      </p:sp>
      <p:sp>
        <p:nvSpPr>
          <p:cNvPr id="5" name="Plassholder for bunntekst 4">
            <a:extLst>
              <a:ext uri="{FF2B5EF4-FFF2-40B4-BE49-F238E27FC236}">
                <a16:creationId xmlns:a16="http://schemas.microsoft.com/office/drawing/2014/main" id="{31D27E90-9CF2-FB3B-B398-10B3650D9E77}"/>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39E557F8-2D57-20A1-247F-7272802041B2}"/>
              </a:ext>
            </a:extLst>
          </p:cNvPr>
          <p:cNvSpPr>
            <a:spLocks noGrp="1"/>
          </p:cNvSpPr>
          <p:nvPr>
            <p:ph type="sldNum" sz="quarter" idx="12"/>
          </p:nvPr>
        </p:nvSpPr>
        <p:spPr/>
        <p:txBody>
          <a:bodyPr/>
          <a:lstStyle/>
          <a:p>
            <a:fld id="{87E92F2C-BED3-CB48-9480-3D67CD7872D3}" type="slidenum">
              <a:rPr lang="nb-NO" smtClean="0"/>
              <a:t>‹#›</a:t>
            </a:fld>
            <a:endParaRPr lang="nb-NO"/>
          </a:p>
        </p:txBody>
      </p:sp>
    </p:spTree>
    <p:extLst>
      <p:ext uri="{BB962C8B-B14F-4D97-AF65-F5344CB8AC3E}">
        <p14:creationId xmlns:p14="http://schemas.microsoft.com/office/powerpoint/2010/main" val="2671313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F7C7EF6-CBBF-0180-A69F-15C797A35192}"/>
              </a:ext>
            </a:extLst>
          </p:cNvPr>
          <p:cNvSpPr>
            <a:spLocks noGrp="1"/>
          </p:cNvSpPr>
          <p:nvPr>
            <p:ph type="title"/>
          </p:nvPr>
        </p:nvSpPr>
        <p:spPr/>
        <p:txBody>
          <a:bodyPr/>
          <a:lstStyle/>
          <a:p>
            <a:r>
              <a:rPr lang="nb-NO"/>
              <a:t>Klikk for å redigere tittelstil</a:t>
            </a:r>
          </a:p>
        </p:txBody>
      </p:sp>
      <p:sp>
        <p:nvSpPr>
          <p:cNvPr id="3" name="Plassholder for loddrett tekst 2">
            <a:extLst>
              <a:ext uri="{FF2B5EF4-FFF2-40B4-BE49-F238E27FC236}">
                <a16:creationId xmlns:a16="http://schemas.microsoft.com/office/drawing/2014/main" id="{5676AF0F-EA20-6AC0-44D8-180A48A34381}"/>
              </a:ext>
            </a:extLst>
          </p:cNvPr>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CB684D44-77A9-E06C-765C-4FA9D9695D5F}"/>
              </a:ext>
            </a:extLst>
          </p:cNvPr>
          <p:cNvSpPr>
            <a:spLocks noGrp="1"/>
          </p:cNvSpPr>
          <p:nvPr>
            <p:ph type="dt" sz="half" idx="10"/>
          </p:nvPr>
        </p:nvSpPr>
        <p:spPr/>
        <p:txBody>
          <a:bodyPr/>
          <a:lstStyle/>
          <a:p>
            <a:fld id="{E9B934D4-F809-824A-995C-43D6BD0106D0}" type="datetimeFigureOut">
              <a:rPr lang="nb-NO" smtClean="0"/>
              <a:t>05.05.2023</a:t>
            </a:fld>
            <a:endParaRPr lang="nb-NO"/>
          </a:p>
        </p:txBody>
      </p:sp>
      <p:sp>
        <p:nvSpPr>
          <p:cNvPr id="5" name="Plassholder for bunntekst 4">
            <a:extLst>
              <a:ext uri="{FF2B5EF4-FFF2-40B4-BE49-F238E27FC236}">
                <a16:creationId xmlns:a16="http://schemas.microsoft.com/office/drawing/2014/main" id="{4771A20D-7EFB-D2B1-7B41-C4E3B10D9178}"/>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39EC5F88-757C-B8C2-5D2D-7DDD5CF0178C}"/>
              </a:ext>
            </a:extLst>
          </p:cNvPr>
          <p:cNvSpPr>
            <a:spLocks noGrp="1"/>
          </p:cNvSpPr>
          <p:nvPr>
            <p:ph type="sldNum" sz="quarter" idx="12"/>
          </p:nvPr>
        </p:nvSpPr>
        <p:spPr/>
        <p:txBody>
          <a:bodyPr/>
          <a:lstStyle/>
          <a:p>
            <a:fld id="{87E92F2C-BED3-CB48-9480-3D67CD7872D3}" type="slidenum">
              <a:rPr lang="nb-NO" smtClean="0"/>
              <a:t>‹#›</a:t>
            </a:fld>
            <a:endParaRPr lang="nb-NO"/>
          </a:p>
        </p:txBody>
      </p:sp>
    </p:spTree>
    <p:extLst>
      <p:ext uri="{BB962C8B-B14F-4D97-AF65-F5344CB8AC3E}">
        <p14:creationId xmlns:p14="http://schemas.microsoft.com/office/powerpoint/2010/main" val="2403510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a:extLst>
              <a:ext uri="{FF2B5EF4-FFF2-40B4-BE49-F238E27FC236}">
                <a16:creationId xmlns:a16="http://schemas.microsoft.com/office/drawing/2014/main" id="{A2222189-A6F3-1C76-AE1F-B65DAC19BCAE}"/>
              </a:ext>
            </a:extLst>
          </p:cNvPr>
          <p:cNvSpPr>
            <a:spLocks noGrp="1"/>
          </p:cNvSpPr>
          <p:nvPr>
            <p:ph type="title" orient="vert"/>
          </p:nvPr>
        </p:nvSpPr>
        <p:spPr>
          <a:xfrm>
            <a:off x="8724900" y="365125"/>
            <a:ext cx="2628900" cy="5811838"/>
          </a:xfrm>
        </p:spPr>
        <p:txBody>
          <a:bodyPr vert="eaVert"/>
          <a:lstStyle/>
          <a:p>
            <a:r>
              <a:rPr lang="nb-NO"/>
              <a:t>Klikk for å redigere tittelstil</a:t>
            </a:r>
          </a:p>
        </p:txBody>
      </p:sp>
      <p:sp>
        <p:nvSpPr>
          <p:cNvPr id="3" name="Plassholder for loddrett tekst 2">
            <a:extLst>
              <a:ext uri="{FF2B5EF4-FFF2-40B4-BE49-F238E27FC236}">
                <a16:creationId xmlns:a16="http://schemas.microsoft.com/office/drawing/2014/main" id="{4DFC75E2-168F-FCB5-ACAF-E0BB5FAF6219}"/>
              </a:ext>
            </a:extLst>
          </p:cNvPr>
          <p:cNvSpPr>
            <a:spLocks noGrp="1"/>
          </p:cNvSpPr>
          <p:nvPr>
            <p:ph type="body" orient="vert" idx="1"/>
          </p:nvPr>
        </p:nvSpPr>
        <p:spPr>
          <a:xfrm>
            <a:off x="838200" y="365125"/>
            <a:ext cx="7734300" cy="5811838"/>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0D58F9A1-3AD3-069F-E887-5D9CAAE3DFFB}"/>
              </a:ext>
            </a:extLst>
          </p:cNvPr>
          <p:cNvSpPr>
            <a:spLocks noGrp="1"/>
          </p:cNvSpPr>
          <p:nvPr>
            <p:ph type="dt" sz="half" idx="10"/>
          </p:nvPr>
        </p:nvSpPr>
        <p:spPr/>
        <p:txBody>
          <a:bodyPr/>
          <a:lstStyle/>
          <a:p>
            <a:fld id="{E9B934D4-F809-824A-995C-43D6BD0106D0}" type="datetimeFigureOut">
              <a:rPr lang="nb-NO" smtClean="0"/>
              <a:t>05.05.2023</a:t>
            </a:fld>
            <a:endParaRPr lang="nb-NO"/>
          </a:p>
        </p:txBody>
      </p:sp>
      <p:sp>
        <p:nvSpPr>
          <p:cNvPr id="5" name="Plassholder for bunntekst 4">
            <a:extLst>
              <a:ext uri="{FF2B5EF4-FFF2-40B4-BE49-F238E27FC236}">
                <a16:creationId xmlns:a16="http://schemas.microsoft.com/office/drawing/2014/main" id="{D6CCE2C5-49EA-93F2-5539-57DC8129D5FB}"/>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C7C6F1A8-3456-C253-7D0E-BA22003E13D2}"/>
              </a:ext>
            </a:extLst>
          </p:cNvPr>
          <p:cNvSpPr>
            <a:spLocks noGrp="1"/>
          </p:cNvSpPr>
          <p:nvPr>
            <p:ph type="sldNum" sz="quarter" idx="12"/>
          </p:nvPr>
        </p:nvSpPr>
        <p:spPr/>
        <p:txBody>
          <a:bodyPr/>
          <a:lstStyle/>
          <a:p>
            <a:fld id="{87E92F2C-BED3-CB48-9480-3D67CD7872D3}" type="slidenum">
              <a:rPr lang="nb-NO" smtClean="0"/>
              <a:t>‹#›</a:t>
            </a:fld>
            <a:endParaRPr lang="nb-NO"/>
          </a:p>
        </p:txBody>
      </p:sp>
    </p:spTree>
    <p:extLst>
      <p:ext uri="{BB962C8B-B14F-4D97-AF65-F5344CB8AC3E}">
        <p14:creationId xmlns:p14="http://schemas.microsoft.com/office/powerpoint/2010/main" val="15432784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339FB95-7B36-1BC6-5EB8-2D3334884231}"/>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90A9B261-DA8D-FB1B-B091-A324B08A305C}"/>
              </a:ext>
            </a:extLst>
          </p:cNvPr>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7C776D19-4684-7A4E-6F5A-565F1BA12E07}"/>
              </a:ext>
            </a:extLst>
          </p:cNvPr>
          <p:cNvSpPr>
            <a:spLocks noGrp="1"/>
          </p:cNvSpPr>
          <p:nvPr>
            <p:ph type="dt" sz="half" idx="10"/>
          </p:nvPr>
        </p:nvSpPr>
        <p:spPr/>
        <p:txBody>
          <a:bodyPr/>
          <a:lstStyle/>
          <a:p>
            <a:fld id="{E9B934D4-F809-824A-995C-43D6BD0106D0}" type="datetimeFigureOut">
              <a:rPr lang="nb-NO" smtClean="0"/>
              <a:t>05.05.2023</a:t>
            </a:fld>
            <a:endParaRPr lang="nb-NO"/>
          </a:p>
        </p:txBody>
      </p:sp>
      <p:sp>
        <p:nvSpPr>
          <p:cNvPr id="5" name="Plassholder for bunntekst 4">
            <a:extLst>
              <a:ext uri="{FF2B5EF4-FFF2-40B4-BE49-F238E27FC236}">
                <a16:creationId xmlns:a16="http://schemas.microsoft.com/office/drawing/2014/main" id="{0B3706DD-3C25-38F3-E7F1-2063961F1940}"/>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5B9FB53D-11C9-89A7-6BBD-A71113C3880A}"/>
              </a:ext>
            </a:extLst>
          </p:cNvPr>
          <p:cNvSpPr>
            <a:spLocks noGrp="1"/>
          </p:cNvSpPr>
          <p:nvPr>
            <p:ph type="sldNum" sz="quarter" idx="12"/>
          </p:nvPr>
        </p:nvSpPr>
        <p:spPr/>
        <p:txBody>
          <a:bodyPr/>
          <a:lstStyle/>
          <a:p>
            <a:fld id="{87E92F2C-BED3-CB48-9480-3D67CD7872D3}" type="slidenum">
              <a:rPr lang="nb-NO" smtClean="0"/>
              <a:t>‹#›</a:t>
            </a:fld>
            <a:endParaRPr lang="nb-NO"/>
          </a:p>
        </p:txBody>
      </p:sp>
    </p:spTree>
    <p:extLst>
      <p:ext uri="{BB962C8B-B14F-4D97-AF65-F5344CB8AC3E}">
        <p14:creationId xmlns:p14="http://schemas.microsoft.com/office/powerpoint/2010/main" val="41982117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E9F8D45-4600-80A6-074B-FDE8F5E0FB6C}"/>
              </a:ext>
            </a:extLst>
          </p:cNvPr>
          <p:cNvSpPr>
            <a:spLocks noGrp="1"/>
          </p:cNvSpPr>
          <p:nvPr>
            <p:ph type="title"/>
          </p:nvPr>
        </p:nvSpPr>
        <p:spPr>
          <a:xfrm>
            <a:off x="831850" y="1709738"/>
            <a:ext cx="10515600" cy="2852737"/>
          </a:xfrm>
        </p:spPr>
        <p:txBody>
          <a:bodyPr anchor="b"/>
          <a:lstStyle>
            <a:lvl1pPr>
              <a:defRPr sz="6000"/>
            </a:lvl1pPr>
          </a:lstStyle>
          <a:p>
            <a:r>
              <a:rPr lang="nb-NO"/>
              <a:t>Klikk for å redigere tittelstil</a:t>
            </a:r>
          </a:p>
        </p:txBody>
      </p:sp>
      <p:sp>
        <p:nvSpPr>
          <p:cNvPr id="3" name="Plassholder for tekst 2">
            <a:extLst>
              <a:ext uri="{FF2B5EF4-FFF2-40B4-BE49-F238E27FC236}">
                <a16:creationId xmlns:a16="http://schemas.microsoft.com/office/drawing/2014/main" id="{18465ABE-C428-BC7B-83EF-DEDB1814039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4" name="Plassholder for dato 3">
            <a:extLst>
              <a:ext uri="{FF2B5EF4-FFF2-40B4-BE49-F238E27FC236}">
                <a16:creationId xmlns:a16="http://schemas.microsoft.com/office/drawing/2014/main" id="{2BFA4E2C-F3C0-E0B1-AA4B-500881ECC9AD}"/>
              </a:ext>
            </a:extLst>
          </p:cNvPr>
          <p:cNvSpPr>
            <a:spLocks noGrp="1"/>
          </p:cNvSpPr>
          <p:nvPr>
            <p:ph type="dt" sz="half" idx="10"/>
          </p:nvPr>
        </p:nvSpPr>
        <p:spPr/>
        <p:txBody>
          <a:bodyPr/>
          <a:lstStyle/>
          <a:p>
            <a:fld id="{E9B934D4-F809-824A-995C-43D6BD0106D0}" type="datetimeFigureOut">
              <a:rPr lang="nb-NO" smtClean="0"/>
              <a:t>05.05.2023</a:t>
            </a:fld>
            <a:endParaRPr lang="nb-NO"/>
          </a:p>
        </p:txBody>
      </p:sp>
      <p:sp>
        <p:nvSpPr>
          <p:cNvPr id="5" name="Plassholder for bunntekst 4">
            <a:extLst>
              <a:ext uri="{FF2B5EF4-FFF2-40B4-BE49-F238E27FC236}">
                <a16:creationId xmlns:a16="http://schemas.microsoft.com/office/drawing/2014/main" id="{FEB585AA-0A65-0247-8F95-632D744AB363}"/>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7D10C7AB-D17C-15EA-1F12-67084D756934}"/>
              </a:ext>
            </a:extLst>
          </p:cNvPr>
          <p:cNvSpPr>
            <a:spLocks noGrp="1"/>
          </p:cNvSpPr>
          <p:nvPr>
            <p:ph type="sldNum" sz="quarter" idx="12"/>
          </p:nvPr>
        </p:nvSpPr>
        <p:spPr/>
        <p:txBody>
          <a:bodyPr/>
          <a:lstStyle/>
          <a:p>
            <a:fld id="{87E92F2C-BED3-CB48-9480-3D67CD7872D3}" type="slidenum">
              <a:rPr lang="nb-NO" smtClean="0"/>
              <a:t>‹#›</a:t>
            </a:fld>
            <a:endParaRPr lang="nb-NO"/>
          </a:p>
        </p:txBody>
      </p:sp>
    </p:spTree>
    <p:extLst>
      <p:ext uri="{BB962C8B-B14F-4D97-AF65-F5344CB8AC3E}">
        <p14:creationId xmlns:p14="http://schemas.microsoft.com/office/powerpoint/2010/main" val="10335241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5967E84-85D2-9CEE-CD7B-2973743F0C70}"/>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09623B36-F427-D4F0-C9D5-BB8545AF0495}"/>
              </a:ext>
            </a:extLst>
          </p:cNvPr>
          <p:cNvSpPr>
            <a:spLocks noGrp="1"/>
          </p:cNvSpPr>
          <p:nvPr>
            <p:ph sz="half" idx="1"/>
          </p:nvPr>
        </p:nvSpPr>
        <p:spPr>
          <a:xfrm>
            <a:off x="838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a:extLst>
              <a:ext uri="{FF2B5EF4-FFF2-40B4-BE49-F238E27FC236}">
                <a16:creationId xmlns:a16="http://schemas.microsoft.com/office/drawing/2014/main" id="{F734558E-FA0B-E08E-7DBD-0FF2E8E99627}"/>
              </a:ext>
            </a:extLst>
          </p:cNvPr>
          <p:cNvSpPr>
            <a:spLocks noGrp="1"/>
          </p:cNvSpPr>
          <p:nvPr>
            <p:ph sz="half" idx="2"/>
          </p:nvPr>
        </p:nvSpPr>
        <p:spPr>
          <a:xfrm>
            <a:off x="6172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a:extLst>
              <a:ext uri="{FF2B5EF4-FFF2-40B4-BE49-F238E27FC236}">
                <a16:creationId xmlns:a16="http://schemas.microsoft.com/office/drawing/2014/main" id="{28F91051-9F5C-D1B5-A043-0D1AE06BDBD3}"/>
              </a:ext>
            </a:extLst>
          </p:cNvPr>
          <p:cNvSpPr>
            <a:spLocks noGrp="1"/>
          </p:cNvSpPr>
          <p:nvPr>
            <p:ph type="dt" sz="half" idx="10"/>
          </p:nvPr>
        </p:nvSpPr>
        <p:spPr/>
        <p:txBody>
          <a:bodyPr/>
          <a:lstStyle/>
          <a:p>
            <a:fld id="{E9B934D4-F809-824A-995C-43D6BD0106D0}" type="datetimeFigureOut">
              <a:rPr lang="nb-NO" smtClean="0"/>
              <a:t>05.05.2023</a:t>
            </a:fld>
            <a:endParaRPr lang="nb-NO"/>
          </a:p>
        </p:txBody>
      </p:sp>
      <p:sp>
        <p:nvSpPr>
          <p:cNvPr id="6" name="Plassholder for bunntekst 5">
            <a:extLst>
              <a:ext uri="{FF2B5EF4-FFF2-40B4-BE49-F238E27FC236}">
                <a16:creationId xmlns:a16="http://schemas.microsoft.com/office/drawing/2014/main" id="{0F46D115-B249-24F7-A539-C1F66E63FD69}"/>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E2AB40E5-456E-9B12-F903-811C699D8D6B}"/>
              </a:ext>
            </a:extLst>
          </p:cNvPr>
          <p:cNvSpPr>
            <a:spLocks noGrp="1"/>
          </p:cNvSpPr>
          <p:nvPr>
            <p:ph type="sldNum" sz="quarter" idx="12"/>
          </p:nvPr>
        </p:nvSpPr>
        <p:spPr/>
        <p:txBody>
          <a:bodyPr/>
          <a:lstStyle/>
          <a:p>
            <a:fld id="{87E92F2C-BED3-CB48-9480-3D67CD7872D3}" type="slidenum">
              <a:rPr lang="nb-NO" smtClean="0"/>
              <a:t>‹#›</a:t>
            </a:fld>
            <a:endParaRPr lang="nb-NO"/>
          </a:p>
        </p:txBody>
      </p:sp>
    </p:spTree>
    <p:extLst>
      <p:ext uri="{BB962C8B-B14F-4D97-AF65-F5344CB8AC3E}">
        <p14:creationId xmlns:p14="http://schemas.microsoft.com/office/powerpoint/2010/main" val="37811314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1455A37-F068-CCFD-2879-7F07C954831C}"/>
              </a:ext>
            </a:extLst>
          </p:cNvPr>
          <p:cNvSpPr>
            <a:spLocks noGrp="1"/>
          </p:cNvSpPr>
          <p:nvPr>
            <p:ph type="title"/>
          </p:nvPr>
        </p:nvSpPr>
        <p:spPr>
          <a:xfrm>
            <a:off x="839788" y="365125"/>
            <a:ext cx="10515600" cy="1325563"/>
          </a:xfrm>
        </p:spPr>
        <p:txBody>
          <a:bodyPr/>
          <a:lstStyle/>
          <a:p>
            <a:r>
              <a:rPr lang="nb-NO"/>
              <a:t>Klikk for å redigere tittelstil</a:t>
            </a:r>
          </a:p>
        </p:txBody>
      </p:sp>
      <p:sp>
        <p:nvSpPr>
          <p:cNvPr id="3" name="Plassholder for tekst 2">
            <a:extLst>
              <a:ext uri="{FF2B5EF4-FFF2-40B4-BE49-F238E27FC236}">
                <a16:creationId xmlns:a16="http://schemas.microsoft.com/office/drawing/2014/main" id="{E6E31C36-BF5F-C447-32CA-F9ABE16EC62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Plassholder for innhold 3">
            <a:extLst>
              <a:ext uri="{FF2B5EF4-FFF2-40B4-BE49-F238E27FC236}">
                <a16:creationId xmlns:a16="http://schemas.microsoft.com/office/drawing/2014/main" id="{525B424D-FAD2-E63B-765F-FFD4A229A06B}"/>
              </a:ext>
            </a:extLst>
          </p:cNvPr>
          <p:cNvSpPr>
            <a:spLocks noGrp="1"/>
          </p:cNvSpPr>
          <p:nvPr>
            <p:ph sz="half" idx="2"/>
          </p:nvPr>
        </p:nvSpPr>
        <p:spPr>
          <a:xfrm>
            <a:off x="839788" y="2505075"/>
            <a:ext cx="5157787"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a:extLst>
              <a:ext uri="{FF2B5EF4-FFF2-40B4-BE49-F238E27FC236}">
                <a16:creationId xmlns:a16="http://schemas.microsoft.com/office/drawing/2014/main" id="{C1D682F6-082B-D1D5-2B10-C3029F6CB8A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Plassholder for innhold 5">
            <a:extLst>
              <a:ext uri="{FF2B5EF4-FFF2-40B4-BE49-F238E27FC236}">
                <a16:creationId xmlns:a16="http://schemas.microsoft.com/office/drawing/2014/main" id="{BC9532BC-66AB-E33C-17C9-B9A5C414AA15}"/>
              </a:ext>
            </a:extLst>
          </p:cNvPr>
          <p:cNvSpPr>
            <a:spLocks noGrp="1"/>
          </p:cNvSpPr>
          <p:nvPr>
            <p:ph sz="quarter" idx="4"/>
          </p:nvPr>
        </p:nvSpPr>
        <p:spPr>
          <a:xfrm>
            <a:off x="6172200" y="2505075"/>
            <a:ext cx="5183188"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dato 6">
            <a:extLst>
              <a:ext uri="{FF2B5EF4-FFF2-40B4-BE49-F238E27FC236}">
                <a16:creationId xmlns:a16="http://schemas.microsoft.com/office/drawing/2014/main" id="{BAC6806A-015F-325B-E8CE-633CA7D4B0C7}"/>
              </a:ext>
            </a:extLst>
          </p:cNvPr>
          <p:cNvSpPr>
            <a:spLocks noGrp="1"/>
          </p:cNvSpPr>
          <p:nvPr>
            <p:ph type="dt" sz="half" idx="10"/>
          </p:nvPr>
        </p:nvSpPr>
        <p:spPr/>
        <p:txBody>
          <a:bodyPr/>
          <a:lstStyle/>
          <a:p>
            <a:fld id="{E9B934D4-F809-824A-995C-43D6BD0106D0}" type="datetimeFigureOut">
              <a:rPr lang="nb-NO" smtClean="0"/>
              <a:t>05.05.2023</a:t>
            </a:fld>
            <a:endParaRPr lang="nb-NO"/>
          </a:p>
        </p:txBody>
      </p:sp>
      <p:sp>
        <p:nvSpPr>
          <p:cNvPr id="8" name="Plassholder for bunntekst 7">
            <a:extLst>
              <a:ext uri="{FF2B5EF4-FFF2-40B4-BE49-F238E27FC236}">
                <a16:creationId xmlns:a16="http://schemas.microsoft.com/office/drawing/2014/main" id="{C1004704-0564-4B43-99C7-0AA096AF134D}"/>
              </a:ext>
            </a:extLst>
          </p:cNvPr>
          <p:cNvSpPr>
            <a:spLocks noGrp="1"/>
          </p:cNvSpPr>
          <p:nvPr>
            <p:ph type="ftr" sz="quarter" idx="11"/>
          </p:nvPr>
        </p:nvSpPr>
        <p:spPr/>
        <p:txBody>
          <a:bodyPr/>
          <a:lstStyle/>
          <a:p>
            <a:endParaRPr lang="nb-NO"/>
          </a:p>
        </p:txBody>
      </p:sp>
      <p:sp>
        <p:nvSpPr>
          <p:cNvPr id="9" name="Plassholder for lysbildenummer 8">
            <a:extLst>
              <a:ext uri="{FF2B5EF4-FFF2-40B4-BE49-F238E27FC236}">
                <a16:creationId xmlns:a16="http://schemas.microsoft.com/office/drawing/2014/main" id="{1D5BD42F-8837-419C-1928-AC5C8BF0989F}"/>
              </a:ext>
            </a:extLst>
          </p:cNvPr>
          <p:cNvSpPr>
            <a:spLocks noGrp="1"/>
          </p:cNvSpPr>
          <p:nvPr>
            <p:ph type="sldNum" sz="quarter" idx="12"/>
          </p:nvPr>
        </p:nvSpPr>
        <p:spPr/>
        <p:txBody>
          <a:bodyPr/>
          <a:lstStyle/>
          <a:p>
            <a:fld id="{87E92F2C-BED3-CB48-9480-3D67CD7872D3}" type="slidenum">
              <a:rPr lang="nb-NO" smtClean="0"/>
              <a:t>‹#›</a:t>
            </a:fld>
            <a:endParaRPr lang="nb-NO"/>
          </a:p>
        </p:txBody>
      </p:sp>
    </p:spTree>
    <p:extLst>
      <p:ext uri="{BB962C8B-B14F-4D97-AF65-F5344CB8AC3E}">
        <p14:creationId xmlns:p14="http://schemas.microsoft.com/office/powerpoint/2010/main" val="23042390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6219FB0-2593-FD9F-0FDD-9179599129DC}"/>
              </a:ext>
            </a:extLst>
          </p:cNvPr>
          <p:cNvSpPr>
            <a:spLocks noGrp="1"/>
          </p:cNvSpPr>
          <p:nvPr>
            <p:ph type="title"/>
          </p:nvPr>
        </p:nvSpPr>
        <p:spPr/>
        <p:txBody>
          <a:bodyPr/>
          <a:lstStyle/>
          <a:p>
            <a:r>
              <a:rPr lang="nb-NO"/>
              <a:t>Klikk for å redigere tittelstil</a:t>
            </a:r>
          </a:p>
        </p:txBody>
      </p:sp>
      <p:sp>
        <p:nvSpPr>
          <p:cNvPr id="3" name="Plassholder for dato 2">
            <a:extLst>
              <a:ext uri="{FF2B5EF4-FFF2-40B4-BE49-F238E27FC236}">
                <a16:creationId xmlns:a16="http://schemas.microsoft.com/office/drawing/2014/main" id="{4721DDBF-F010-01EA-FED1-D336D8BCD116}"/>
              </a:ext>
            </a:extLst>
          </p:cNvPr>
          <p:cNvSpPr>
            <a:spLocks noGrp="1"/>
          </p:cNvSpPr>
          <p:nvPr>
            <p:ph type="dt" sz="half" idx="10"/>
          </p:nvPr>
        </p:nvSpPr>
        <p:spPr/>
        <p:txBody>
          <a:bodyPr/>
          <a:lstStyle/>
          <a:p>
            <a:fld id="{E9B934D4-F809-824A-995C-43D6BD0106D0}" type="datetimeFigureOut">
              <a:rPr lang="nb-NO" smtClean="0"/>
              <a:t>05.05.2023</a:t>
            </a:fld>
            <a:endParaRPr lang="nb-NO"/>
          </a:p>
        </p:txBody>
      </p:sp>
      <p:sp>
        <p:nvSpPr>
          <p:cNvPr id="4" name="Plassholder for bunntekst 3">
            <a:extLst>
              <a:ext uri="{FF2B5EF4-FFF2-40B4-BE49-F238E27FC236}">
                <a16:creationId xmlns:a16="http://schemas.microsoft.com/office/drawing/2014/main" id="{53180FAD-305C-9000-EB1F-957DEF321179}"/>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CDA8B769-FC7B-13FE-C5E9-EEF3E8523AB9}"/>
              </a:ext>
            </a:extLst>
          </p:cNvPr>
          <p:cNvSpPr>
            <a:spLocks noGrp="1"/>
          </p:cNvSpPr>
          <p:nvPr>
            <p:ph type="sldNum" sz="quarter" idx="12"/>
          </p:nvPr>
        </p:nvSpPr>
        <p:spPr/>
        <p:txBody>
          <a:bodyPr/>
          <a:lstStyle/>
          <a:p>
            <a:fld id="{87E92F2C-BED3-CB48-9480-3D67CD7872D3}" type="slidenum">
              <a:rPr lang="nb-NO" smtClean="0"/>
              <a:t>‹#›</a:t>
            </a:fld>
            <a:endParaRPr lang="nb-NO"/>
          </a:p>
        </p:txBody>
      </p:sp>
    </p:spTree>
    <p:extLst>
      <p:ext uri="{BB962C8B-B14F-4D97-AF65-F5344CB8AC3E}">
        <p14:creationId xmlns:p14="http://schemas.microsoft.com/office/powerpoint/2010/main" val="26471266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5D42CBE4-0850-6D91-27E1-21309D600B97}"/>
              </a:ext>
            </a:extLst>
          </p:cNvPr>
          <p:cNvSpPr>
            <a:spLocks noGrp="1"/>
          </p:cNvSpPr>
          <p:nvPr>
            <p:ph type="dt" sz="half" idx="10"/>
          </p:nvPr>
        </p:nvSpPr>
        <p:spPr/>
        <p:txBody>
          <a:bodyPr/>
          <a:lstStyle/>
          <a:p>
            <a:fld id="{E9B934D4-F809-824A-995C-43D6BD0106D0}" type="datetimeFigureOut">
              <a:rPr lang="nb-NO" smtClean="0"/>
              <a:t>05.05.2023</a:t>
            </a:fld>
            <a:endParaRPr lang="nb-NO"/>
          </a:p>
        </p:txBody>
      </p:sp>
      <p:sp>
        <p:nvSpPr>
          <p:cNvPr id="3" name="Plassholder for bunntekst 2">
            <a:extLst>
              <a:ext uri="{FF2B5EF4-FFF2-40B4-BE49-F238E27FC236}">
                <a16:creationId xmlns:a16="http://schemas.microsoft.com/office/drawing/2014/main" id="{174E4F64-D1B4-19F1-EB89-222DACC82BD6}"/>
              </a:ext>
            </a:extLst>
          </p:cNvPr>
          <p:cNvSpPr>
            <a:spLocks noGrp="1"/>
          </p:cNvSpPr>
          <p:nvPr>
            <p:ph type="ftr" sz="quarter" idx="11"/>
          </p:nvPr>
        </p:nvSpPr>
        <p:spPr/>
        <p:txBody>
          <a:bodyPr/>
          <a:lstStyle/>
          <a:p>
            <a:endParaRPr lang="nb-NO"/>
          </a:p>
        </p:txBody>
      </p:sp>
      <p:sp>
        <p:nvSpPr>
          <p:cNvPr id="4" name="Plassholder for lysbildenummer 3">
            <a:extLst>
              <a:ext uri="{FF2B5EF4-FFF2-40B4-BE49-F238E27FC236}">
                <a16:creationId xmlns:a16="http://schemas.microsoft.com/office/drawing/2014/main" id="{E07AA68A-0331-7A84-0F0F-28406DC18A8F}"/>
              </a:ext>
            </a:extLst>
          </p:cNvPr>
          <p:cNvSpPr>
            <a:spLocks noGrp="1"/>
          </p:cNvSpPr>
          <p:nvPr>
            <p:ph type="sldNum" sz="quarter" idx="12"/>
          </p:nvPr>
        </p:nvSpPr>
        <p:spPr/>
        <p:txBody>
          <a:bodyPr/>
          <a:lstStyle/>
          <a:p>
            <a:fld id="{87E92F2C-BED3-CB48-9480-3D67CD7872D3}" type="slidenum">
              <a:rPr lang="nb-NO" smtClean="0"/>
              <a:t>‹#›</a:t>
            </a:fld>
            <a:endParaRPr lang="nb-NO"/>
          </a:p>
        </p:txBody>
      </p:sp>
    </p:spTree>
    <p:extLst>
      <p:ext uri="{BB962C8B-B14F-4D97-AF65-F5344CB8AC3E}">
        <p14:creationId xmlns:p14="http://schemas.microsoft.com/office/powerpoint/2010/main" val="3916048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FD2D3F3-9A49-F532-39ED-A2FD1DA7A3C1}"/>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innhold 2">
            <a:extLst>
              <a:ext uri="{FF2B5EF4-FFF2-40B4-BE49-F238E27FC236}">
                <a16:creationId xmlns:a16="http://schemas.microsoft.com/office/drawing/2014/main" id="{7C66FD58-25A7-C2C2-B3B5-B15923CA285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a:extLst>
              <a:ext uri="{FF2B5EF4-FFF2-40B4-BE49-F238E27FC236}">
                <a16:creationId xmlns:a16="http://schemas.microsoft.com/office/drawing/2014/main" id="{1DF2041E-485F-9A9E-053C-10FC4F7C45D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D33F86A6-CFD2-31CF-9EA6-D3304CCF9401}"/>
              </a:ext>
            </a:extLst>
          </p:cNvPr>
          <p:cNvSpPr>
            <a:spLocks noGrp="1"/>
          </p:cNvSpPr>
          <p:nvPr>
            <p:ph type="dt" sz="half" idx="10"/>
          </p:nvPr>
        </p:nvSpPr>
        <p:spPr/>
        <p:txBody>
          <a:bodyPr/>
          <a:lstStyle/>
          <a:p>
            <a:fld id="{E9B934D4-F809-824A-995C-43D6BD0106D0}" type="datetimeFigureOut">
              <a:rPr lang="nb-NO" smtClean="0"/>
              <a:t>05.05.2023</a:t>
            </a:fld>
            <a:endParaRPr lang="nb-NO"/>
          </a:p>
        </p:txBody>
      </p:sp>
      <p:sp>
        <p:nvSpPr>
          <p:cNvPr id="6" name="Plassholder for bunntekst 5">
            <a:extLst>
              <a:ext uri="{FF2B5EF4-FFF2-40B4-BE49-F238E27FC236}">
                <a16:creationId xmlns:a16="http://schemas.microsoft.com/office/drawing/2014/main" id="{2F14CF92-7062-DB86-904A-38C544754C47}"/>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15DB287C-7BA9-589B-EAF4-B95B41F01932}"/>
              </a:ext>
            </a:extLst>
          </p:cNvPr>
          <p:cNvSpPr>
            <a:spLocks noGrp="1"/>
          </p:cNvSpPr>
          <p:nvPr>
            <p:ph type="sldNum" sz="quarter" idx="12"/>
          </p:nvPr>
        </p:nvSpPr>
        <p:spPr/>
        <p:txBody>
          <a:bodyPr/>
          <a:lstStyle/>
          <a:p>
            <a:fld id="{87E92F2C-BED3-CB48-9480-3D67CD7872D3}" type="slidenum">
              <a:rPr lang="nb-NO" smtClean="0"/>
              <a:t>‹#›</a:t>
            </a:fld>
            <a:endParaRPr lang="nb-NO"/>
          </a:p>
        </p:txBody>
      </p:sp>
    </p:spTree>
    <p:extLst>
      <p:ext uri="{BB962C8B-B14F-4D97-AF65-F5344CB8AC3E}">
        <p14:creationId xmlns:p14="http://schemas.microsoft.com/office/powerpoint/2010/main" val="3948077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E75A544-BC01-1696-FCBF-5ABF680718CE}"/>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bilde 2">
            <a:extLst>
              <a:ext uri="{FF2B5EF4-FFF2-40B4-BE49-F238E27FC236}">
                <a16:creationId xmlns:a16="http://schemas.microsoft.com/office/drawing/2014/main" id="{336FCE91-D260-367E-71F2-F80AE55CAB6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a:extLst>
              <a:ext uri="{FF2B5EF4-FFF2-40B4-BE49-F238E27FC236}">
                <a16:creationId xmlns:a16="http://schemas.microsoft.com/office/drawing/2014/main" id="{CD1865D8-2D97-08AB-840E-51D8F9E2A6A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13E97B7E-0A11-4213-F42A-8C33EF650EB1}"/>
              </a:ext>
            </a:extLst>
          </p:cNvPr>
          <p:cNvSpPr>
            <a:spLocks noGrp="1"/>
          </p:cNvSpPr>
          <p:nvPr>
            <p:ph type="dt" sz="half" idx="10"/>
          </p:nvPr>
        </p:nvSpPr>
        <p:spPr/>
        <p:txBody>
          <a:bodyPr/>
          <a:lstStyle/>
          <a:p>
            <a:fld id="{E9B934D4-F809-824A-995C-43D6BD0106D0}" type="datetimeFigureOut">
              <a:rPr lang="nb-NO" smtClean="0"/>
              <a:t>05.05.2023</a:t>
            </a:fld>
            <a:endParaRPr lang="nb-NO"/>
          </a:p>
        </p:txBody>
      </p:sp>
      <p:sp>
        <p:nvSpPr>
          <p:cNvPr id="6" name="Plassholder for bunntekst 5">
            <a:extLst>
              <a:ext uri="{FF2B5EF4-FFF2-40B4-BE49-F238E27FC236}">
                <a16:creationId xmlns:a16="http://schemas.microsoft.com/office/drawing/2014/main" id="{5E61C884-1408-CF1B-37FD-3CD913B3E525}"/>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211F1309-64A1-2F75-F8C7-88871044A569}"/>
              </a:ext>
            </a:extLst>
          </p:cNvPr>
          <p:cNvSpPr>
            <a:spLocks noGrp="1"/>
          </p:cNvSpPr>
          <p:nvPr>
            <p:ph type="sldNum" sz="quarter" idx="12"/>
          </p:nvPr>
        </p:nvSpPr>
        <p:spPr/>
        <p:txBody>
          <a:bodyPr/>
          <a:lstStyle/>
          <a:p>
            <a:fld id="{87E92F2C-BED3-CB48-9480-3D67CD7872D3}" type="slidenum">
              <a:rPr lang="nb-NO" smtClean="0"/>
              <a:t>‹#›</a:t>
            </a:fld>
            <a:endParaRPr lang="nb-NO"/>
          </a:p>
        </p:txBody>
      </p:sp>
    </p:spTree>
    <p:extLst>
      <p:ext uri="{BB962C8B-B14F-4D97-AF65-F5344CB8AC3E}">
        <p14:creationId xmlns:p14="http://schemas.microsoft.com/office/powerpoint/2010/main" val="38510394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E353082B-1C2A-8318-CE3C-2CB11EF95AB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a:t>Klikk for å redigere tittelstil</a:t>
            </a:r>
          </a:p>
        </p:txBody>
      </p:sp>
      <p:sp>
        <p:nvSpPr>
          <p:cNvPr id="3" name="Plassholder for tekst 2">
            <a:extLst>
              <a:ext uri="{FF2B5EF4-FFF2-40B4-BE49-F238E27FC236}">
                <a16:creationId xmlns:a16="http://schemas.microsoft.com/office/drawing/2014/main" id="{A5E5EAB5-E018-2830-D820-1520084B32E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914A2D0F-C680-9063-7469-D25E9BC80BF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B934D4-F809-824A-995C-43D6BD0106D0}" type="datetimeFigureOut">
              <a:rPr lang="nb-NO" smtClean="0"/>
              <a:t>05.05.2023</a:t>
            </a:fld>
            <a:endParaRPr lang="nb-NO"/>
          </a:p>
        </p:txBody>
      </p:sp>
      <p:sp>
        <p:nvSpPr>
          <p:cNvPr id="5" name="Plassholder for bunntekst 4">
            <a:extLst>
              <a:ext uri="{FF2B5EF4-FFF2-40B4-BE49-F238E27FC236}">
                <a16:creationId xmlns:a16="http://schemas.microsoft.com/office/drawing/2014/main" id="{B97F86F5-33C2-167F-0826-69092EA27ED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6" name="Plassholder for lysbildenummer 5">
            <a:extLst>
              <a:ext uri="{FF2B5EF4-FFF2-40B4-BE49-F238E27FC236}">
                <a16:creationId xmlns:a16="http://schemas.microsoft.com/office/drawing/2014/main" id="{77C1F95D-C3D6-FDA5-583C-DC5F1541932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E92F2C-BED3-CB48-9480-3D67CD7872D3}" type="slidenum">
              <a:rPr lang="nb-NO" smtClean="0"/>
              <a:t>‹#›</a:t>
            </a:fld>
            <a:endParaRPr lang="nb-NO"/>
          </a:p>
        </p:txBody>
      </p:sp>
    </p:spTree>
    <p:extLst>
      <p:ext uri="{BB962C8B-B14F-4D97-AF65-F5344CB8AC3E}">
        <p14:creationId xmlns:p14="http://schemas.microsoft.com/office/powerpoint/2010/main" val="21174237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video" Target="https://www.youtube.com/embed/tCyc4SaM-7A?feature=oembed"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video" Target="https://www.youtube.com/embed/luWx5gBVulc?feature=oembed"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8" name="Rectangle 1037">
            <a:extLst>
              <a:ext uri="{FF2B5EF4-FFF2-40B4-BE49-F238E27FC236}">
                <a16:creationId xmlns:a16="http://schemas.microsoft.com/office/drawing/2014/main" id="{657F69E0-C4B0-4BEC-A689-4F8D877F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Tts Robot Blue Bot">
            <a:extLst>
              <a:ext uri="{FF2B5EF4-FFF2-40B4-BE49-F238E27FC236}">
                <a16:creationId xmlns:a16="http://schemas.microsoft.com/office/drawing/2014/main" id="{3E7A8A07-8C45-03E1-2A3F-CFD222FCB4C2}"/>
              </a:ext>
            </a:extLst>
          </p:cNvPr>
          <p:cNvPicPr>
            <a:picLocks noChangeAspect="1" noChangeArrowheads="1"/>
          </p:cNvPicPr>
          <p:nvPr/>
        </p:nvPicPr>
        <p:blipFill rotWithShape="1">
          <a:blip r:embed="rId2" cstate="email">
            <a:alphaModFix amt="50000"/>
            <a:extLst>
              <a:ext uri="{28A0092B-C50C-407E-A947-70E740481C1C}">
                <a14:useLocalDpi xmlns:a14="http://schemas.microsoft.com/office/drawing/2010/main"/>
              </a:ext>
            </a:extLst>
          </a:blip>
          <a:srcRect r="-1"/>
          <a:stretch/>
        </p:blipFill>
        <p:spPr bwMode="auto">
          <a:xfrm>
            <a:off x="20" y="10"/>
            <a:ext cx="12188930"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Tittel 1">
            <a:extLst>
              <a:ext uri="{FF2B5EF4-FFF2-40B4-BE49-F238E27FC236}">
                <a16:creationId xmlns:a16="http://schemas.microsoft.com/office/drawing/2014/main" id="{F548EA02-B9B3-20E4-D086-1C4AC140A2D0}"/>
              </a:ext>
            </a:extLst>
          </p:cNvPr>
          <p:cNvSpPr>
            <a:spLocks noGrp="1"/>
          </p:cNvSpPr>
          <p:nvPr>
            <p:ph type="ctrTitle"/>
          </p:nvPr>
        </p:nvSpPr>
        <p:spPr>
          <a:xfrm>
            <a:off x="1524000" y="1122363"/>
            <a:ext cx="9144000" cy="3063240"/>
          </a:xfrm>
        </p:spPr>
        <p:txBody>
          <a:bodyPr>
            <a:normAutofit/>
          </a:bodyPr>
          <a:lstStyle/>
          <a:p>
            <a:r>
              <a:rPr lang="nb-NO" sz="6600">
                <a:solidFill>
                  <a:srgbClr val="FFFFFF"/>
                </a:solidFill>
              </a:rPr>
              <a:t>Algoritmisk lek og programmering i barnehagen</a:t>
            </a:r>
          </a:p>
        </p:txBody>
      </p:sp>
      <p:sp>
        <p:nvSpPr>
          <p:cNvPr id="3" name="Undertittel 2">
            <a:extLst>
              <a:ext uri="{FF2B5EF4-FFF2-40B4-BE49-F238E27FC236}">
                <a16:creationId xmlns:a16="http://schemas.microsoft.com/office/drawing/2014/main" id="{4B347031-A8F9-6E58-C12A-A0B9442F65BA}"/>
              </a:ext>
            </a:extLst>
          </p:cNvPr>
          <p:cNvSpPr>
            <a:spLocks noGrp="1"/>
          </p:cNvSpPr>
          <p:nvPr>
            <p:ph type="subTitle" idx="1"/>
          </p:nvPr>
        </p:nvSpPr>
        <p:spPr>
          <a:xfrm>
            <a:off x="1527048" y="4599432"/>
            <a:ext cx="9144000" cy="1536192"/>
          </a:xfrm>
        </p:spPr>
        <p:txBody>
          <a:bodyPr>
            <a:normAutofit/>
          </a:bodyPr>
          <a:lstStyle/>
          <a:p>
            <a:r>
              <a:rPr lang="nb-NO">
                <a:solidFill>
                  <a:srgbClr val="FFFFFF"/>
                </a:solidFill>
              </a:rPr>
              <a:t>Marianne Hagelia</a:t>
            </a:r>
          </a:p>
        </p:txBody>
      </p:sp>
      <p:sp>
        <p:nvSpPr>
          <p:cNvPr id="1040" name="sketchy line">
            <a:extLst>
              <a:ext uri="{FF2B5EF4-FFF2-40B4-BE49-F238E27FC236}">
                <a16:creationId xmlns:a16="http://schemas.microsoft.com/office/drawing/2014/main" id="{9F6380B4-6A1C-481E-8408-B4E6C75B9B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4206" y="4368623"/>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rgbClr val="FFFFFF">
              <a:alpha val="75000"/>
            </a:srgbClr>
          </a:solidFill>
          <a:ln w="44450" cap="rnd">
            <a:solidFill>
              <a:srgbClr val="FFFFFF">
                <a:alpha val="75000"/>
              </a:srgbClr>
            </a:solidFill>
            <a:round/>
            <a:extLst>
              <a:ext uri="{C807C97D-BFC1-408E-A445-0C87EB9F89A2}">
                <ask:lineSketchStyleProps xmlns:ask="http://schemas.microsoft.com/office/drawing/2018/sketchyshapes" xmln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43826767"/>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61" name="Rectangle 2056">
            <a:extLst>
              <a:ext uri="{FF2B5EF4-FFF2-40B4-BE49-F238E27FC236}">
                <a16:creationId xmlns:a16="http://schemas.microsoft.com/office/drawing/2014/main" id="{7C9BE72A-4F97-4FA0-AF09-2C65D071CF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tel 1">
            <a:extLst>
              <a:ext uri="{FF2B5EF4-FFF2-40B4-BE49-F238E27FC236}">
                <a16:creationId xmlns:a16="http://schemas.microsoft.com/office/drawing/2014/main" id="{E716AF99-6520-9DB8-B19D-C7670996FF20}"/>
              </a:ext>
            </a:extLst>
          </p:cNvPr>
          <p:cNvSpPr>
            <a:spLocks noGrp="1"/>
          </p:cNvSpPr>
          <p:nvPr>
            <p:ph type="title"/>
          </p:nvPr>
        </p:nvSpPr>
        <p:spPr>
          <a:xfrm>
            <a:off x="841248" y="4072047"/>
            <a:ext cx="10506456" cy="1130994"/>
          </a:xfrm>
        </p:spPr>
        <p:txBody>
          <a:bodyPr vert="horz" lIns="91440" tIns="45720" rIns="91440" bIns="45720" rtlCol="0" anchor="b">
            <a:normAutofit/>
          </a:bodyPr>
          <a:lstStyle/>
          <a:p>
            <a:pPr algn="ctr"/>
            <a:r>
              <a:rPr lang="en-US" sz="5200" kern="1200">
                <a:solidFill>
                  <a:schemeClr val="tx1"/>
                </a:solidFill>
                <a:latin typeface="+mj-lt"/>
                <a:ea typeface="+mj-ea"/>
                <a:cs typeface="+mj-cs"/>
              </a:rPr>
              <a:t>BlueBot</a:t>
            </a:r>
          </a:p>
        </p:txBody>
      </p:sp>
      <p:pic>
        <p:nvPicPr>
          <p:cNvPr id="2050" name="Picture 2" descr="Tts Robot Blue Bot">
            <a:extLst>
              <a:ext uri="{FF2B5EF4-FFF2-40B4-BE49-F238E27FC236}">
                <a16:creationId xmlns:a16="http://schemas.microsoft.com/office/drawing/2014/main" id="{37018621-E3DF-7205-BB4F-4BC19100E026}"/>
              </a:ext>
            </a:extLst>
          </p:cNvPr>
          <p:cNvPicPr>
            <a:picLocks noGrp="1" noChangeAspect="1" noChangeArrowheads="1"/>
          </p:cNvPicPr>
          <p:nvPr>
            <p:ph sz="half" idx="1"/>
          </p:nvPr>
        </p:nvPicPr>
        <p:blipFill rotWithShape="1">
          <a:blip r:embed="rId2" cstate="email">
            <a:extLst>
              <a:ext uri="{28A0092B-C50C-407E-A947-70E740481C1C}">
                <a14:useLocalDpi xmlns:a14="http://schemas.microsoft.com/office/drawing/2010/main"/>
              </a:ext>
            </a:extLst>
          </a:blip>
          <a:srcRect r="-5"/>
          <a:stretch/>
        </p:blipFill>
        <p:spPr bwMode="auto">
          <a:xfrm>
            <a:off x="203682" y="181113"/>
            <a:ext cx="3797398" cy="371707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Blue-Bot tilhenger">
            <a:extLst>
              <a:ext uri="{FF2B5EF4-FFF2-40B4-BE49-F238E27FC236}">
                <a16:creationId xmlns:a16="http://schemas.microsoft.com/office/drawing/2014/main" id="{AC164907-6AD6-7B02-F3A7-50E799874B6D}"/>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b="-1"/>
          <a:stretch/>
        </p:blipFill>
        <p:spPr bwMode="auto">
          <a:xfrm>
            <a:off x="4193167" y="181113"/>
            <a:ext cx="3815005" cy="3717071"/>
          </a:xfrm>
          <a:prstGeom prst="rect">
            <a:avLst/>
          </a:prstGeom>
          <a:noFill/>
          <a:extLst>
            <a:ext uri="{909E8E84-426E-40DD-AFC4-6F175D3DCCD1}">
              <a14:hiddenFill xmlns:a14="http://schemas.microsoft.com/office/drawing/2010/main">
                <a:solidFill>
                  <a:srgbClr val="FFFFFF"/>
                </a:solidFill>
              </a14:hiddenFill>
            </a:ext>
          </a:extLst>
        </p:spPr>
      </p:pic>
      <p:pic>
        <p:nvPicPr>
          <p:cNvPr id="6" name="Plassholder for innhold 5">
            <a:extLst>
              <a:ext uri="{FF2B5EF4-FFF2-40B4-BE49-F238E27FC236}">
                <a16:creationId xmlns:a16="http://schemas.microsoft.com/office/drawing/2014/main" id="{9803F5FF-4DD0-18E9-CCDB-0C7C9E69E588}"/>
              </a:ext>
            </a:extLst>
          </p:cNvPr>
          <p:cNvPicPr>
            <a:picLocks noGrp="1" noChangeAspect="1"/>
          </p:cNvPicPr>
          <p:nvPr>
            <p:ph sz="half" idx="2"/>
          </p:nvPr>
        </p:nvPicPr>
        <p:blipFill rotWithShape="1">
          <a:blip r:embed="rId4" cstate="email">
            <a:extLst>
              <a:ext uri="{28A0092B-C50C-407E-A947-70E740481C1C}">
                <a14:useLocalDpi xmlns:a14="http://schemas.microsoft.com/office/drawing/2010/main"/>
              </a:ext>
            </a:extLst>
          </a:blip>
          <a:srcRect r="6" b="1508"/>
          <a:stretch/>
        </p:blipFill>
        <p:spPr>
          <a:xfrm>
            <a:off x="8190920" y="181113"/>
            <a:ext cx="3799289" cy="3717071"/>
          </a:xfrm>
          <a:prstGeom prst="rect">
            <a:avLst/>
          </a:prstGeom>
        </p:spPr>
      </p:pic>
    </p:spTree>
    <p:extLst>
      <p:ext uri="{BB962C8B-B14F-4D97-AF65-F5344CB8AC3E}">
        <p14:creationId xmlns:p14="http://schemas.microsoft.com/office/powerpoint/2010/main" val="9008073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Media på Internett 9" descr="Animasjonsfilm grunnlovsjubileet, Skattekista barnehage">
            <a:hlinkClick r:id="" action="ppaction://media"/>
            <a:extLst>
              <a:ext uri="{FF2B5EF4-FFF2-40B4-BE49-F238E27FC236}">
                <a16:creationId xmlns:a16="http://schemas.microsoft.com/office/drawing/2014/main" id="{97608D8C-079E-BB3E-81B1-10FE5577CA64}"/>
              </a:ext>
            </a:extLst>
          </p:cNvPr>
          <p:cNvPicPr>
            <a:picLocks noGrp="1" noRot="1" noChangeAspect="1"/>
          </p:cNvPicPr>
          <p:nvPr>
            <p:ph idx="1"/>
            <a:videoFile r:link="rId1"/>
          </p:nvPr>
        </p:nvPicPr>
        <p:blipFill>
          <a:blip r:embed="rId3"/>
          <a:stretch>
            <a:fillRect/>
          </a:stretch>
        </p:blipFill>
        <p:spPr>
          <a:xfrm>
            <a:off x="1165852" y="643466"/>
            <a:ext cx="9860295" cy="5571067"/>
          </a:xfrm>
          <a:prstGeom prst="rect">
            <a:avLst/>
          </a:prstGeom>
        </p:spPr>
      </p:pic>
      <p:sp>
        <p:nvSpPr>
          <p:cNvPr id="11" name="TekstSylinder 10">
            <a:extLst>
              <a:ext uri="{FF2B5EF4-FFF2-40B4-BE49-F238E27FC236}">
                <a16:creationId xmlns:a16="http://schemas.microsoft.com/office/drawing/2014/main" id="{B19BC0CD-ECD6-CDCE-47EA-D1B115EB7A38}"/>
              </a:ext>
            </a:extLst>
          </p:cNvPr>
          <p:cNvSpPr txBox="1"/>
          <p:nvPr/>
        </p:nvSpPr>
        <p:spPr>
          <a:xfrm>
            <a:off x="3289108" y="6293272"/>
            <a:ext cx="5613781" cy="369332"/>
          </a:xfrm>
          <a:prstGeom prst="rect">
            <a:avLst/>
          </a:prstGeom>
          <a:noFill/>
        </p:spPr>
        <p:txBody>
          <a:bodyPr wrap="none" rtlCol="0">
            <a:spAutoFit/>
          </a:bodyPr>
          <a:lstStyle/>
          <a:p>
            <a:r>
              <a:rPr lang="nb-NO" b="1" i="0" dirty="0">
                <a:solidFill>
                  <a:srgbClr val="0F0F0F"/>
                </a:solidFill>
                <a:effectLst/>
                <a:latin typeface="YouTube Sans"/>
              </a:rPr>
              <a:t>Animasjonsfilm grunnlovsjubileet, </a:t>
            </a:r>
            <a:r>
              <a:rPr lang="nb-NO" b="1" i="0" dirty="0" err="1">
                <a:solidFill>
                  <a:srgbClr val="0F0F0F"/>
                </a:solidFill>
                <a:effectLst/>
                <a:latin typeface="YouTube Sans"/>
              </a:rPr>
              <a:t>Skattekista</a:t>
            </a:r>
            <a:r>
              <a:rPr lang="nb-NO" b="1" i="0" dirty="0">
                <a:solidFill>
                  <a:srgbClr val="0F0F0F"/>
                </a:solidFill>
                <a:effectLst/>
                <a:latin typeface="YouTube Sans"/>
              </a:rPr>
              <a:t> barnehage</a:t>
            </a:r>
          </a:p>
        </p:txBody>
      </p:sp>
    </p:spTree>
    <p:extLst>
      <p:ext uri="{BB962C8B-B14F-4D97-AF65-F5344CB8AC3E}">
        <p14:creationId xmlns:p14="http://schemas.microsoft.com/office/powerpoint/2010/main" val="334163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0"/>
                </p:tgtEl>
              </p:cMediaNode>
            </p:video>
            <p:seq concurrent="1" nextAc="seek">
              <p:cTn id="8" restart="whenNotActive" fill="hold" evtFilter="cancelBubble" nodeType="interactiveSeq">
                <p:stCondLst>
                  <p:cond evt="onClick" delay="0">
                    <p:tgtEl>
                      <p:spTgt spid="10"/>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0"/>
                                        </p:tgtEl>
                                      </p:cBhvr>
                                    </p:cmd>
                                  </p:childTnLst>
                                </p:cTn>
                              </p:par>
                            </p:childTnLst>
                          </p:cTn>
                        </p:par>
                      </p:childTnLst>
                    </p:cTn>
                  </p:par>
                </p:childTnLst>
              </p:cTn>
              <p:nextCondLst>
                <p:cond evt="onClick" delay="0">
                  <p:tgtEl>
                    <p:spTgt spid="10"/>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428E479-1835-501D-72DB-D65159D08987}"/>
              </a:ext>
            </a:extLst>
          </p:cNvPr>
          <p:cNvSpPr>
            <a:spLocks noGrp="1"/>
          </p:cNvSpPr>
          <p:nvPr>
            <p:ph type="title"/>
          </p:nvPr>
        </p:nvSpPr>
        <p:spPr/>
        <p:txBody>
          <a:bodyPr/>
          <a:lstStyle/>
          <a:p>
            <a:r>
              <a:rPr lang="nb-NO" dirty="0"/>
              <a:t>Hvorfor programmering i barnehagen?</a:t>
            </a:r>
          </a:p>
        </p:txBody>
      </p:sp>
      <p:sp>
        <p:nvSpPr>
          <p:cNvPr id="3" name="Plassholder for innhold 2">
            <a:extLst>
              <a:ext uri="{FF2B5EF4-FFF2-40B4-BE49-F238E27FC236}">
                <a16:creationId xmlns:a16="http://schemas.microsoft.com/office/drawing/2014/main" id="{8B11CF43-6A91-7129-98A3-66502AB5E8C6}"/>
              </a:ext>
            </a:extLst>
          </p:cNvPr>
          <p:cNvSpPr>
            <a:spLocks noGrp="1"/>
          </p:cNvSpPr>
          <p:nvPr>
            <p:ph idx="1"/>
          </p:nvPr>
        </p:nvSpPr>
        <p:spPr/>
        <p:txBody>
          <a:bodyPr>
            <a:normAutofit/>
          </a:bodyPr>
          <a:lstStyle/>
          <a:p>
            <a:r>
              <a:rPr lang="nb-NO" dirty="0">
                <a:effectLst/>
              </a:rPr>
              <a:t>Barn vokser opp med teknologis som datamaskiner, roboter</a:t>
            </a:r>
            <a:r>
              <a:rPr lang="nb-NO" dirty="0"/>
              <a:t> og</a:t>
            </a:r>
            <a:r>
              <a:rPr lang="nb-NO" dirty="0">
                <a:effectLst/>
              </a:rPr>
              <a:t> nettverk</a:t>
            </a:r>
          </a:p>
          <a:p>
            <a:r>
              <a:rPr lang="nb-NO" dirty="0"/>
              <a:t>Å forstå den verden de vokser opp i. Hva ligger bak det «magiske»?</a:t>
            </a:r>
          </a:p>
          <a:p>
            <a:r>
              <a:rPr lang="nb-NO" dirty="0"/>
              <a:t>Barnehage og skole bør speile samfunnet forøvrig – ulike barn bør få ulike aktiviteter.</a:t>
            </a:r>
          </a:p>
          <a:p>
            <a:r>
              <a:rPr lang="nb-NO" dirty="0">
                <a:effectLst/>
              </a:rPr>
              <a:t>80% av fremtidens yrker kommer til og trenge programmerings/AI-kunnskaper. </a:t>
            </a:r>
          </a:p>
          <a:p>
            <a:r>
              <a:rPr lang="nb-NO" dirty="0"/>
              <a:t>R</a:t>
            </a:r>
            <a:r>
              <a:rPr lang="nb-NO" dirty="0">
                <a:effectLst/>
              </a:rPr>
              <a:t>ammeplanens - digital praksis: </a:t>
            </a:r>
            <a:r>
              <a:rPr lang="nb-NO" i="1" dirty="0">
                <a:effectLst/>
              </a:rPr>
              <a:t>digitale verktøyer en naturligdel av et rikt og allsidig læringsmiljø i barnehagen</a:t>
            </a:r>
            <a:r>
              <a:rPr lang="nb-NO" dirty="0">
                <a:effectLst/>
              </a:rPr>
              <a:t>. </a:t>
            </a:r>
          </a:p>
          <a:p>
            <a:pPr marL="0" indent="0">
              <a:buNone/>
            </a:pPr>
            <a:endParaRPr lang="nb-NO" dirty="0">
              <a:effectLst/>
            </a:endParaRPr>
          </a:p>
          <a:p>
            <a:endParaRPr lang="nb-NO" dirty="0"/>
          </a:p>
        </p:txBody>
      </p:sp>
    </p:spTree>
    <p:extLst>
      <p:ext uri="{BB962C8B-B14F-4D97-AF65-F5344CB8AC3E}">
        <p14:creationId xmlns:p14="http://schemas.microsoft.com/office/powerpoint/2010/main" val="34277477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75AF45F-705B-5116-1862-CA0D1B0D0E9B}"/>
              </a:ext>
            </a:extLst>
          </p:cNvPr>
          <p:cNvSpPr>
            <a:spLocks noGrp="1"/>
          </p:cNvSpPr>
          <p:nvPr>
            <p:ph type="title"/>
          </p:nvPr>
        </p:nvSpPr>
        <p:spPr/>
        <p:txBody>
          <a:bodyPr/>
          <a:lstStyle/>
          <a:p>
            <a:r>
              <a:rPr lang="nb-NO" dirty="0"/>
              <a:t>Støtte i rammeplanen</a:t>
            </a:r>
          </a:p>
        </p:txBody>
      </p:sp>
      <p:sp>
        <p:nvSpPr>
          <p:cNvPr id="3" name="Plassholder for innhold 2">
            <a:extLst>
              <a:ext uri="{FF2B5EF4-FFF2-40B4-BE49-F238E27FC236}">
                <a16:creationId xmlns:a16="http://schemas.microsoft.com/office/drawing/2014/main" id="{AD61E979-A7DF-2EE1-2B2B-85E15B3F979C}"/>
              </a:ext>
            </a:extLst>
          </p:cNvPr>
          <p:cNvSpPr>
            <a:spLocks noGrp="1"/>
          </p:cNvSpPr>
          <p:nvPr>
            <p:ph idx="1"/>
          </p:nvPr>
        </p:nvSpPr>
        <p:spPr/>
        <p:txBody>
          <a:bodyPr>
            <a:normAutofit fontScale="70000" lnSpcReduction="20000"/>
          </a:bodyPr>
          <a:lstStyle/>
          <a:p>
            <a:pPr>
              <a:lnSpc>
                <a:spcPct val="120000"/>
              </a:lnSpc>
            </a:pPr>
            <a:r>
              <a:rPr lang="nb-NO" sz="1800" dirty="0">
                <a:solidFill>
                  <a:srgbClr val="211E1E"/>
                </a:solidFill>
                <a:effectLst/>
                <a:latin typeface="Source Sans Pro,Bold"/>
              </a:rPr>
              <a:t>Kapittel 3 </a:t>
            </a:r>
            <a:br>
              <a:rPr lang="nb-NO" sz="1800" dirty="0">
                <a:solidFill>
                  <a:srgbClr val="211E1E"/>
                </a:solidFill>
                <a:effectLst/>
                <a:latin typeface="Source Sans Pro,Bold"/>
              </a:rPr>
            </a:br>
            <a:r>
              <a:rPr lang="nb-NO" sz="1800" dirty="0">
                <a:solidFill>
                  <a:srgbClr val="211E1E"/>
                </a:solidFill>
                <a:effectLst/>
                <a:latin typeface="Source Sans Pro" panose="020B0503030403020204" pitchFamily="34" charset="0"/>
              </a:rPr>
              <a:t>... </a:t>
            </a:r>
            <a:r>
              <a:rPr lang="nb-NO" sz="1800" dirty="0">
                <a:solidFill>
                  <a:srgbClr val="211E1E"/>
                </a:solidFill>
                <a:effectLst/>
                <a:latin typeface="Source Sans Pro,Italic"/>
              </a:rPr>
              <a:t>man skal støtte og berike barnas initiativ, undring, nysgjerrighet, kreativitet, læringslyst og tiltro til egne evner. </a:t>
            </a:r>
            <a:endParaRPr lang="nb-NO" dirty="0">
              <a:effectLst/>
            </a:endParaRPr>
          </a:p>
          <a:p>
            <a:pPr>
              <a:lnSpc>
                <a:spcPct val="120000"/>
              </a:lnSpc>
            </a:pPr>
            <a:r>
              <a:rPr lang="nb-NO" sz="1800" dirty="0">
                <a:solidFill>
                  <a:srgbClr val="211E1E"/>
                </a:solidFill>
                <a:effectLst/>
                <a:latin typeface="Source Sans Pro,Bold"/>
              </a:rPr>
              <a:t>Kapittel 8. </a:t>
            </a:r>
            <a:r>
              <a:rPr lang="nb-NO" sz="1800" dirty="0">
                <a:solidFill>
                  <a:srgbClr val="0000FF"/>
                </a:solidFill>
                <a:effectLst/>
                <a:latin typeface="Source Sans Pro" panose="020B0503030403020204" pitchFamily="34" charset="0"/>
              </a:rPr>
              <a:t>Barnehagens digitale praksis </a:t>
            </a:r>
            <a:r>
              <a:rPr lang="nb-NO" sz="1800" dirty="0">
                <a:solidFill>
                  <a:srgbClr val="211E1E"/>
                </a:solidFill>
                <a:latin typeface="Source Sans Pro" panose="020B0503030403020204" pitchFamily="34" charset="0"/>
              </a:rPr>
              <a:t>... </a:t>
            </a:r>
            <a:r>
              <a:rPr lang="nb-NO" sz="1800" dirty="0">
                <a:solidFill>
                  <a:srgbClr val="211E1E"/>
                </a:solidFill>
                <a:effectLst/>
                <a:latin typeface="Source Sans Pro,Italic"/>
              </a:rPr>
              <a:t>Barnehagens digitale praksis skal bidra til barnas lek, kreativitet og læring.</a:t>
            </a:r>
            <a:r>
              <a:rPr lang="nb-NO" sz="1800" dirty="0">
                <a:solidFill>
                  <a:srgbClr val="211E1E"/>
                </a:solidFill>
                <a:effectLst/>
                <a:latin typeface="Source Sans Pro" panose="020B0503030403020204" pitchFamily="34" charset="0"/>
              </a:rPr>
              <a:t> </a:t>
            </a:r>
            <a:endParaRPr lang="nb-NO" dirty="0">
              <a:effectLst/>
            </a:endParaRPr>
          </a:p>
          <a:p>
            <a:pPr>
              <a:lnSpc>
                <a:spcPct val="120000"/>
              </a:lnSpc>
            </a:pPr>
            <a:r>
              <a:rPr lang="nb-NO" sz="1800" dirty="0">
                <a:solidFill>
                  <a:srgbClr val="211E1E"/>
                </a:solidFill>
                <a:effectLst/>
                <a:latin typeface="Source Sans Pro,Bold"/>
              </a:rPr>
              <a:t>Kapittel 9</a:t>
            </a:r>
            <a:r>
              <a:rPr lang="nb-NO" sz="1800" dirty="0">
                <a:solidFill>
                  <a:srgbClr val="211E1E"/>
                </a:solidFill>
                <a:effectLst/>
                <a:latin typeface="Source Sans Pro" panose="020B0503030403020204" pitchFamily="34" charset="0"/>
              </a:rPr>
              <a:t>. Barnehages fagområder</a:t>
            </a:r>
            <a:br>
              <a:rPr lang="nb-NO" sz="1800" dirty="0">
                <a:solidFill>
                  <a:srgbClr val="211E1E"/>
                </a:solidFill>
                <a:effectLst/>
                <a:latin typeface="Source Sans Pro" panose="020B0503030403020204" pitchFamily="34" charset="0"/>
              </a:rPr>
            </a:br>
            <a:r>
              <a:rPr lang="nb-NO" sz="1800" dirty="0">
                <a:solidFill>
                  <a:srgbClr val="211E1E"/>
                </a:solidFill>
                <a:effectLst/>
                <a:latin typeface="Source Sans Pro" panose="020B0503030403020204" pitchFamily="34" charset="0"/>
              </a:rPr>
              <a:t>- </a:t>
            </a:r>
            <a:r>
              <a:rPr lang="nb-NO" sz="1800" dirty="0">
                <a:solidFill>
                  <a:srgbClr val="0000FF"/>
                </a:solidFill>
                <a:effectLst/>
                <a:latin typeface="Source Sans Pro" panose="020B0503030403020204" pitchFamily="34" charset="0"/>
              </a:rPr>
              <a:t>Kommunikasjon, språk og tekst </a:t>
            </a:r>
            <a:r>
              <a:rPr lang="nb-NO" sz="1800" dirty="0">
                <a:solidFill>
                  <a:srgbClr val="211E1E"/>
                </a:solidFill>
                <a:effectLst/>
                <a:latin typeface="Source Sans Pro" panose="020B0503030403020204" pitchFamily="34" charset="0"/>
              </a:rPr>
              <a:t>: Barnehagen skal bidra til at barn leker med språk, </a:t>
            </a:r>
            <a:r>
              <a:rPr lang="nb-NO" sz="1800" dirty="0">
                <a:solidFill>
                  <a:srgbClr val="BF0000"/>
                </a:solidFill>
                <a:effectLst/>
                <a:latin typeface="Source Sans Pro,Bold"/>
              </a:rPr>
              <a:t>symboler </a:t>
            </a:r>
            <a:r>
              <a:rPr lang="nb-NO" sz="1800" dirty="0">
                <a:solidFill>
                  <a:srgbClr val="211E1E"/>
                </a:solidFill>
                <a:effectLst/>
                <a:latin typeface="Source Sans Pro" panose="020B0503030403020204" pitchFamily="34" charset="0"/>
              </a:rPr>
              <a:t>og tekst og stimulere til </a:t>
            </a:r>
            <a:r>
              <a:rPr lang="nb-NO" sz="1800" dirty="0">
                <a:solidFill>
                  <a:srgbClr val="FF0000"/>
                </a:solidFill>
                <a:effectLst/>
                <a:latin typeface="Source Sans Pro" panose="020B0503030403020204" pitchFamily="34" charset="0"/>
              </a:rPr>
              <a:t>språklig nysgjerrighet</a:t>
            </a:r>
            <a:r>
              <a:rPr lang="nb-NO" sz="1800" dirty="0">
                <a:solidFill>
                  <a:srgbClr val="211E1E"/>
                </a:solidFill>
                <a:effectLst/>
                <a:latin typeface="Source Sans Pro" panose="020B0503030403020204" pitchFamily="34" charset="0"/>
              </a:rPr>
              <a:t>, bevissthet og utvikling.</a:t>
            </a:r>
            <a:br>
              <a:rPr lang="nb-NO" sz="1800" dirty="0">
                <a:solidFill>
                  <a:srgbClr val="211E1E"/>
                </a:solidFill>
                <a:effectLst/>
                <a:latin typeface="Source Sans Pro" panose="020B0503030403020204" pitchFamily="34" charset="0"/>
              </a:rPr>
            </a:br>
            <a:r>
              <a:rPr lang="nb-NO" sz="1800" dirty="0">
                <a:solidFill>
                  <a:srgbClr val="211E1E"/>
                </a:solidFill>
                <a:effectLst/>
                <a:latin typeface="Source Sans Pro" panose="020B0503030403020204" pitchFamily="34" charset="0"/>
              </a:rPr>
              <a:t>- </a:t>
            </a:r>
            <a:r>
              <a:rPr lang="nb-NO" sz="1800" dirty="0">
                <a:solidFill>
                  <a:srgbClr val="0000FF"/>
                </a:solidFill>
                <a:effectLst/>
                <a:latin typeface="Source Sans Pro" panose="020B0503030403020204" pitchFamily="34" charset="0"/>
              </a:rPr>
              <a:t>Kunst, kultur og kreativitet</a:t>
            </a:r>
            <a:r>
              <a:rPr lang="nb-NO" sz="1800" dirty="0">
                <a:solidFill>
                  <a:srgbClr val="211E1E"/>
                </a:solidFill>
                <a:effectLst/>
                <a:latin typeface="Source Sans Pro" panose="020B0503030403020204" pitchFamily="34" charset="0"/>
              </a:rPr>
              <a:t>: bruker ulike </a:t>
            </a:r>
            <a:r>
              <a:rPr lang="nb-NO" sz="1800" dirty="0">
                <a:effectLst/>
                <a:latin typeface="Source Sans Pro,Bold"/>
              </a:rPr>
              <a:t>teknikker, materialer, verktøy og </a:t>
            </a:r>
            <a:r>
              <a:rPr lang="nb-NO" sz="1800" dirty="0">
                <a:solidFill>
                  <a:srgbClr val="BF0000"/>
                </a:solidFill>
                <a:effectLst/>
                <a:latin typeface="Source Sans Pro,Bold"/>
              </a:rPr>
              <a:t>teknologi til å uttrykke seg estetisk </a:t>
            </a:r>
            <a:endParaRPr lang="nb-NO" dirty="0">
              <a:effectLst/>
            </a:endParaRPr>
          </a:p>
          <a:p>
            <a:pPr>
              <a:lnSpc>
                <a:spcPct val="120000"/>
              </a:lnSpc>
            </a:pPr>
            <a:r>
              <a:rPr lang="nb-NO" sz="1800" dirty="0">
                <a:solidFill>
                  <a:srgbClr val="211E1E"/>
                </a:solidFill>
                <a:effectLst/>
                <a:latin typeface="Source Sans Pro" panose="020B0503030403020204" pitchFamily="34" charset="0"/>
              </a:rPr>
              <a:t>- </a:t>
            </a:r>
            <a:r>
              <a:rPr lang="nb-NO" sz="1800" dirty="0">
                <a:solidFill>
                  <a:srgbClr val="0000FF"/>
                </a:solidFill>
                <a:effectLst/>
                <a:latin typeface="Source Sans Pro" panose="020B0503030403020204" pitchFamily="34" charset="0"/>
              </a:rPr>
              <a:t>Natur, miljø og teknologi </a:t>
            </a:r>
            <a:r>
              <a:rPr lang="nb-NO" sz="1800" dirty="0">
                <a:solidFill>
                  <a:srgbClr val="211E1E"/>
                </a:solidFill>
                <a:effectLst/>
                <a:latin typeface="Source Sans Pro" panose="020B0503030403020204" pitchFamily="34" charset="0"/>
              </a:rPr>
              <a:t>: Barnehagen skal legge til rette for at barna kan forbli nysgjerrige på naturvitenskapelige fenomener, oppleve tilhørighet til naturen og gjøre erfaringer </a:t>
            </a:r>
            <a:r>
              <a:rPr lang="nb-NO" sz="1800" dirty="0">
                <a:solidFill>
                  <a:srgbClr val="BF0000"/>
                </a:solidFill>
                <a:effectLst/>
                <a:latin typeface="Source Sans Pro,Bold"/>
              </a:rPr>
              <a:t>med bruk av teknologi og redskaper</a:t>
            </a:r>
            <a:r>
              <a:rPr lang="nb-NO" sz="1800" dirty="0">
                <a:solidFill>
                  <a:srgbClr val="211E1E"/>
                </a:solidFill>
                <a:effectLst/>
                <a:latin typeface="Source Sans Pro" panose="020B0503030403020204" pitchFamily="34" charset="0"/>
              </a:rPr>
              <a:t>. </a:t>
            </a:r>
            <a:endParaRPr lang="nb-NO" dirty="0">
              <a:effectLst/>
            </a:endParaRPr>
          </a:p>
          <a:p>
            <a:pPr>
              <a:lnSpc>
                <a:spcPct val="120000"/>
              </a:lnSpc>
            </a:pPr>
            <a:r>
              <a:rPr lang="nb-NO" sz="1800" dirty="0">
                <a:solidFill>
                  <a:srgbClr val="211E1E"/>
                </a:solidFill>
                <a:effectLst/>
                <a:latin typeface="Source Sans Pro" panose="020B0503030403020204" pitchFamily="34" charset="0"/>
              </a:rPr>
              <a:t>- </a:t>
            </a:r>
            <a:r>
              <a:rPr lang="nb-NO" sz="1800" dirty="0">
                <a:solidFill>
                  <a:srgbClr val="0000FF"/>
                </a:solidFill>
                <a:effectLst/>
                <a:latin typeface="Source Sans Pro" panose="020B0503030403020204" pitchFamily="34" charset="0"/>
              </a:rPr>
              <a:t>Antall, rom og form</a:t>
            </a:r>
            <a:r>
              <a:rPr lang="nb-NO" sz="1800" dirty="0">
                <a:solidFill>
                  <a:srgbClr val="211E1E"/>
                </a:solidFill>
                <a:effectLst/>
                <a:latin typeface="Source Sans Pro" panose="020B0503030403020204" pitchFamily="34" charset="0"/>
              </a:rPr>
              <a:t>: Barnehagen skal synliggjøre sammenhenger og legge til rette for at barna </a:t>
            </a:r>
            <a:r>
              <a:rPr lang="nb-NO" sz="1800" dirty="0">
                <a:solidFill>
                  <a:srgbClr val="BF0000"/>
                </a:solidFill>
                <a:effectLst/>
                <a:latin typeface="Source Sans Pro,Bold"/>
              </a:rPr>
              <a:t>kan utforske og oppdage matematikk i dagligliv, i teknologi, </a:t>
            </a:r>
            <a:r>
              <a:rPr lang="nb-NO" sz="1800" dirty="0">
                <a:solidFill>
                  <a:srgbClr val="211E1E"/>
                </a:solidFill>
                <a:effectLst/>
                <a:latin typeface="Source Sans Pro" panose="020B0503030403020204" pitchFamily="34" charset="0"/>
              </a:rPr>
              <a:t>natur, kunst og kultur og ved selv å være kreative og skapende. Arbeid med fagområdet skal stimulere barnas undring, nysgjerrighet og motivasjon for problemløsing. </a:t>
            </a:r>
            <a:endParaRPr lang="nb-NO" dirty="0">
              <a:effectLst/>
            </a:endParaRPr>
          </a:p>
          <a:p>
            <a:pPr>
              <a:lnSpc>
                <a:spcPct val="120000"/>
              </a:lnSpc>
            </a:pPr>
            <a:r>
              <a:rPr lang="nb-NO" sz="1800" dirty="0">
                <a:solidFill>
                  <a:srgbClr val="211E1E"/>
                </a:solidFill>
                <a:effectLst/>
                <a:latin typeface="Source Sans Pro" panose="020B0503030403020204" pitchFamily="34" charset="0"/>
              </a:rPr>
              <a:t>- </a:t>
            </a:r>
            <a:r>
              <a:rPr lang="nb-NO" sz="1800" dirty="0">
                <a:solidFill>
                  <a:srgbClr val="0000FF"/>
                </a:solidFill>
                <a:effectLst/>
                <a:latin typeface="Source Sans Pro" panose="020B0503030403020204" pitchFamily="34" charset="0"/>
              </a:rPr>
              <a:t>Etikk, religion og filosofi</a:t>
            </a:r>
            <a:r>
              <a:rPr lang="nb-NO" sz="1800" dirty="0">
                <a:solidFill>
                  <a:srgbClr val="211E1E"/>
                </a:solidFill>
                <a:effectLst/>
                <a:latin typeface="Source Sans Pro" panose="020B0503030403020204" pitchFamily="34" charset="0"/>
              </a:rPr>
              <a:t>: Gjennom å samtale om og undre seg over eksistensielle, etiske og filosofiske spørsmål skal barn få anledning til selv å formulere spørsmål, lytte til andre, reflektere og finne svar. Slik skal barnehagen bidra til å legge grunnlag for </a:t>
            </a:r>
            <a:r>
              <a:rPr lang="nb-NO" sz="1800" dirty="0">
                <a:solidFill>
                  <a:srgbClr val="BF0000"/>
                </a:solidFill>
                <a:effectLst/>
                <a:latin typeface="Source Sans Pro,Bold"/>
              </a:rPr>
              <a:t>kritisk tenkning og dømmekraft. </a:t>
            </a:r>
            <a:endParaRPr lang="nb-NO" dirty="0">
              <a:effectLst/>
            </a:endParaRPr>
          </a:p>
          <a:p>
            <a:pPr>
              <a:lnSpc>
                <a:spcPct val="120000"/>
              </a:lnSpc>
            </a:pPr>
            <a:r>
              <a:rPr lang="nb-NO" sz="1800" dirty="0">
                <a:solidFill>
                  <a:srgbClr val="211E1E"/>
                </a:solidFill>
                <a:effectLst/>
                <a:latin typeface="Source Sans Pro" panose="020B0503030403020204" pitchFamily="34" charset="0"/>
              </a:rPr>
              <a:t>- </a:t>
            </a:r>
            <a:r>
              <a:rPr lang="nb-NO" sz="1800" dirty="0">
                <a:solidFill>
                  <a:srgbClr val="0000FF"/>
                </a:solidFill>
                <a:effectLst/>
                <a:latin typeface="Source Sans Pro" panose="020B0503030403020204" pitchFamily="34" charset="0"/>
              </a:rPr>
              <a:t>Nærmiljø og samfunn </a:t>
            </a:r>
            <a:r>
              <a:rPr lang="nb-NO" sz="1800" dirty="0">
                <a:solidFill>
                  <a:srgbClr val="211E1E"/>
                </a:solidFill>
                <a:effectLst/>
                <a:latin typeface="Source Sans Pro" panose="020B0503030403020204" pitchFamily="34" charset="0"/>
              </a:rPr>
              <a:t>: </a:t>
            </a:r>
            <a:r>
              <a:rPr lang="nb-NO" sz="1800" dirty="0">
                <a:solidFill>
                  <a:srgbClr val="BF0000"/>
                </a:solidFill>
                <a:effectLst/>
                <a:latin typeface="Source Sans Pro,Bold"/>
              </a:rPr>
              <a:t>oppmuntres til å medvirke i egen hverdag og utvikler tillit til deltakelse i samfunnet </a:t>
            </a:r>
            <a:r>
              <a:rPr lang="nb-NO" sz="1800" dirty="0">
                <a:solidFill>
                  <a:srgbClr val="211E1E"/>
                </a:solidFill>
                <a:effectLst/>
                <a:latin typeface="Source Sans Pro" panose="020B0503030403020204" pitchFamily="34" charset="0"/>
              </a:rPr>
              <a:t>Det er mål som sier noe om hvilke erfaringer barn skal få, som gir grunnlag for utvikling og læring. </a:t>
            </a:r>
            <a:endParaRPr lang="nb-NO" dirty="0">
              <a:effectLst/>
            </a:endParaRPr>
          </a:p>
        </p:txBody>
      </p:sp>
    </p:spTree>
    <p:extLst>
      <p:ext uri="{BB962C8B-B14F-4D97-AF65-F5344CB8AC3E}">
        <p14:creationId xmlns:p14="http://schemas.microsoft.com/office/powerpoint/2010/main" val="2023824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B47FC9C-2ED3-4100-A4EF-E8CDFEE106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tel 1">
            <a:extLst>
              <a:ext uri="{FF2B5EF4-FFF2-40B4-BE49-F238E27FC236}">
                <a16:creationId xmlns:a16="http://schemas.microsoft.com/office/drawing/2014/main" id="{0420A779-F4A6-DA4C-8B0D-AE10BBD90FF4}"/>
              </a:ext>
            </a:extLst>
          </p:cNvPr>
          <p:cNvSpPr>
            <a:spLocks noGrp="1"/>
          </p:cNvSpPr>
          <p:nvPr>
            <p:ph type="title"/>
          </p:nvPr>
        </p:nvSpPr>
        <p:spPr>
          <a:xfrm>
            <a:off x="838200" y="5358141"/>
            <a:ext cx="10515600" cy="942664"/>
          </a:xfrm>
        </p:spPr>
        <p:txBody>
          <a:bodyPr vert="horz" lIns="91440" tIns="45720" rIns="91440" bIns="45720" rtlCol="0" anchor="ctr">
            <a:normAutofit/>
          </a:bodyPr>
          <a:lstStyle/>
          <a:p>
            <a:pPr algn="ctr"/>
            <a:r>
              <a:rPr lang="en-US" sz="5200" kern="1200">
                <a:solidFill>
                  <a:schemeClr val="tx1"/>
                </a:solidFill>
                <a:latin typeface="+mj-lt"/>
                <a:ea typeface="+mj-ea"/>
                <a:cs typeface="+mj-cs"/>
              </a:rPr>
              <a:t>Hva er en algoritme?</a:t>
            </a:r>
          </a:p>
        </p:txBody>
      </p:sp>
      <p:pic>
        <p:nvPicPr>
          <p:cNvPr id="4" name="Media på Internett 3" descr="HÅNDVASKESANGEN">
            <a:hlinkClick r:id="" action="ppaction://media"/>
            <a:extLst>
              <a:ext uri="{FF2B5EF4-FFF2-40B4-BE49-F238E27FC236}">
                <a16:creationId xmlns:a16="http://schemas.microsoft.com/office/drawing/2014/main" id="{A572C967-2AEC-F41B-0E65-482D51AF4376}"/>
              </a:ext>
            </a:extLst>
          </p:cNvPr>
          <p:cNvPicPr>
            <a:picLocks noGrp="1" noRot="1" noChangeAspect="1"/>
          </p:cNvPicPr>
          <p:nvPr>
            <p:ph idx="1"/>
            <a:videoFile r:link="rId1"/>
          </p:nvPr>
        </p:nvPicPr>
        <p:blipFill>
          <a:blip r:embed="rId3"/>
          <a:stretch>
            <a:fillRect/>
          </a:stretch>
        </p:blipFill>
        <p:spPr>
          <a:xfrm>
            <a:off x="1999331" y="557189"/>
            <a:ext cx="8193338" cy="4629236"/>
          </a:xfrm>
          <a:prstGeom prst="rect">
            <a:avLst/>
          </a:prstGeom>
        </p:spPr>
      </p:pic>
    </p:spTree>
    <p:extLst>
      <p:ext uri="{BB962C8B-B14F-4D97-AF65-F5344CB8AC3E}">
        <p14:creationId xmlns:p14="http://schemas.microsoft.com/office/powerpoint/2010/main" val="202411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e 5" descr="Et bilde som inneholder Nettsted&#10;&#10;Automatisk generert beskrivelse">
            <a:extLst>
              <a:ext uri="{FF2B5EF4-FFF2-40B4-BE49-F238E27FC236}">
                <a16:creationId xmlns:a16="http://schemas.microsoft.com/office/drawing/2014/main" id="{EC4C7F30-05CB-4030-C12B-00D125296B6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967839" y="224570"/>
            <a:ext cx="6057302" cy="4923692"/>
          </a:xfrm>
          <a:prstGeom prst="rect">
            <a:avLst/>
          </a:prstGeom>
        </p:spPr>
      </p:pic>
      <p:sp>
        <p:nvSpPr>
          <p:cNvPr id="2" name="Tittel 1">
            <a:extLst>
              <a:ext uri="{FF2B5EF4-FFF2-40B4-BE49-F238E27FC236}">
                <a16:creationId xmlns:a16="http://schemas.microsoft.com/office/drawing/2014/main" id="{B412EC85-B1B1-98FC-3C1D-DB2F11C61425}"/>
              </a:ext>
            </a:extLst>
          </p:cNvPr>
          <p:cNvSpPr>
            <a:spLocks noGrp="1"/>
          </p:cNvSpPr>
          <p:nvPr>
            <p:ph type="title"/>
          </p:nvPr>
        </p:nvSpPr>
        <p:spPr/>
        <p:txBody>
          <a:bodyPr/>
          <a:lstStyle/>
          <a:p>
            <a:r>
              <a:rPr lang="nb-NO" dirty="0"/>
              <a:t>Algoritme</a:t>
            </a:r>
          </a:p>
        </p:txBody>
      </p:sp>
      <p:sp>
        <p:nvSpPr>
          <p:cNvPr id="3" name="Plassholder for tekst 2">
            <a:extLst>
              <a:ext uri="{FF2B5EF4-FFF2-40B4-BE49-F238E27FC236}">
                <a16:creationId xmlns:a16="http://schemas.microsoft.com/office/drawing/2014/main" id="{1D71B01E-7C1D-455F-8BB4-6E1DB63C7375}"/>
              </a:ext>
            </a:extLst>
          </p:cNvPr>
          <p:cNvSpPr>
            <a:spLocks noGrp="1"/>
          </p:cNvSpPr>
          <p:nvPr>
            <p:ph type="body" idx="1"/>
          </p:nvPr>
        </p:nvSpPr>
        <p:spPr/>
        <p:txBody>
          <a:bodyPr/>
          <a:lstStyle/>
          <a:p>
            <a:r>
              <a:rPr lang="nb-NO" dirty="0"/>
              <a:t>Steg for steg  - oppskrift</a:t>
            </a:r>
          </a:p>
          <a:p>
            <a:r>
              <a:rPr lang="nb-NO" dirty="0"/>
              <a:t>Datamaskin klarer 1 million steg i sekundet</a:t>
            </a:r>
          </a:p>
        </p:txBody>
      </p:sp>
      <p:pic>
        <p:nvPicPr>
          <p:cNvPr id="4" name="Bilde 3">
            <a:extLst>
              <a:ext uri="{FF2B5EF4-FFF2-40B4-BE49-F238E27FC236}">
                <a16:creationId xmlns:a16="http://schemas.microsoft.com/office/drawing/2014/main" id="{A739B034-D755-6CEC-964C-A54390B1FC5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01994" y="276664"/>
            <a:ext cx="6623147" cy="4762097"/>
          </a:xfrm>
          <a:prstGeom prst="rect">
            <a:avLst/>
          </a:prstGeom>
        </p:spPr>
      </p:pic>
    </p:spTree>
    <p:extLst>
      <p:ext uri="{BB962C8B-B14F-4D97-AF65-F5344CB8AC3E}">
        <p14:creationId xmlns:p14="http://schemas.microsoft.com/office/powerpoint/2010/main" val="3597073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8D03AD9-B898-9EB7-521B-4E59A0C55CA3}"/>
              </a:ext>
            </a:extLst>
          </p:cNvPr>
          <p:cNvSpPr>
            <a:spLocks noGrp="1"/>
          </p:cNvSpPr>
          <p:nvPr>
            <p:ph type="title"/>
          </p:nvPr>
        </p:nvSpPr>
        <p:spPr/>
        <p:txBody>
          <a:bodyPr/>
          <a:lstStyle/>
          <a:p>
            <a:r>
              <a:rPr lang="nb-NO" dirty="0"/>
              <a:t>Hvordan gjøre / hva er programmering i barnehagen?</a:t>
            </a:r>
          </a:p>
        </p:txBody>
      </p:sp>
      <p:sp>
        <p:nvSpPr>
          <p:cNvPr id="3" name="Plassholder for innhold 2">
            <a:extLst>
              <a:ext uri="{FF2B5EF4-FFF2-40B4-BE49-F238E27FC236}">
                <a16:creationId xmlns:a16="http://schemas.microsoft.com/office/drawing/2014/main" id="{1CD009D6-8484-0455-460D-6457FAF93B70}"/>
              </a:ext>
            </a:extLst>
          </p:cNvPr>
          <p:cNvSpPr>
            <a:spLocks noGrp="1"/>
          </p:cNvSpPr>
          <p:nvPr>
            <p:ph idx="1"/>
          </p:nvPr>
        </p:nvSpPr>
        <p:spPr/>
        <p:txBody>
          <a:bodyPr>
            <a:normAutofit/>
          </a:bodyPr>
          <a:lstStyle/>
          <a:p>
            <a:endParaRPr lang="nb-NO" dirty="0"/>
          </a:p>
          <a:p>
            <a:r>
              <a:rPr lang="nb-NO" dirty="0"/>
              <a:t>Snakke om - for å lære og forstå</a:t>
            </a:r>
          </a:p>
          <a:p>
            <a:r>
              <a:rPr lang="nb-NO" dirty="0"/>
              <a:t>Gjøre - for å lære og forstå</a:t>
            </a:r>
          </a:p>
          <a:p>
            <a:r>
              <a:rPr lang="nb-NO" dirty="0"/>
              <a:t>Leke - for å lære og forstå</a:t>
            </a:r>
          </a:p>
          <a:p>
            <a:r>
              <a:rPr lang="nb-NO" dirty="0"/>
              <a:t>Danse - for å lære og forstå</a:t>
            </a:r>
          </a:p>
          <a:p>
            <a:endParaRPr lang="nb-NO" dirty="0"/>
          </a:p>
          <a:p>
            <a:r>
              <a:rPr lang="nb-NO" dirty="0"/>
              <a:t>Bruke kroppen - for å lære og forstå</a:t>
            </a:r>
          </a:p>
          <a:p>
            <a:r>
              <a:rPr lang="nb-NO" dirty="0"/>
              <a:t>... for å erfare! (fører til klokskap)</a:t>
            </a:r>
          </a:p>
        </p:txBody>
      </p:sp>
      <p:pic>
        <p:nvPicPr>
          <p:cNvPr id="4" name="Picture 2" descr="Dansefest!">
            <a:extLst>
              <a:ext uri="{FF2B5EF4-FFF2-40B4-BE49-F238E27FC236}">
                <a16:creationId xmlns:a16="http://schemas.microsoft.com/office/drawing/2014/main" id="{EE520527-00F7-4696-9481-104A0073F9AE}"/>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888695" y="1825625"/>
            <a:ext cx="3810000"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50165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79" name="Rectangle 3078">
            <a:extLst>
              <a:ext uri="{FF2B5EF4-FFF2-40B4-BE49-F238E27FC236}">
                <a16:creationId xmlns:a16="http://schemas.microsoft.com/office/drawing/2014/main" id="{7B831B6F-405A-4B47-B9BB-5CA88F2858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tel 1">
            <a:extLst>
              <a:ext uri="{FF2B5EF4-FFF2-40B4-BE49-F238E27FC236}">
                <a16:creationId xmlns:a16="http://schemas.microsoft.com/office/drawing/2014/main" id="{2E79E9F3-2473-2803-D28B-37B5A6D73DC1}"/>
              </a:ext>
            </a:extLst>
          </p:cNvPr>
          <p:cNvSpPr>
            <a:spLocks noGrp="1"/>
          </p:cNvSpPr>
          <p:nvPr>
            <p:ph type="title"/>
          </p:nvPr>
        </p:nvSpPr>
        <p:spPr>
          <a:xfrm>
            <a:off x="6739128" y="638089"/>
            <a:ext cx="4818888" cy="1476801"/>
          </a:xfrm>
        </p:spPr>
        <p:txBody>
          <a:bodyPr anchor="b">
            <a:normAutofit/>
          </a:bodyPr>
          <a:lstStyle/>
          <a:p>
            <a:r>
              <a:rPr lang="nb-NO" sz="3400"/>
              <a:t>Programmering – massevis av matematikk!</a:t>
            </a:r>
          </a:p>
        </p:txBody>
      </p:sp>
      <p:pic>
        <p:nvPicPr>
          <p:cNvPr id="3074" name="Picture 2" descr="Kan være grafikk av blåkopi og tekst som sier 'Is it safe to use ChatGPT for your task? Aleksandr Tiulkanov January 19, 2023 Start Does it matter the output is true? YES Safe to use ChatGPT YES- you have expertise verify that the output is accurate? NO YES Are you able willing take responsibilit (legal, moral t naccuracies? Possible to use ChatGPT* Unsafe to use ChatGPT bu sure verify each output word sentence accuracy and common sense'">
            <a:extLst>
              <a:ext uri="{FF2B5EF4-FFF2-40B4-BE49-F238E27FC236}">
                <a16:creationId xmlns:a16="http://schemas.microsoft.com/office/drawing/2014/main" id="{1E6DBF76-BA09-7D47-D662-5C82A253C084}"/>
              </a:ext>
            </a:extLst>
          </p:cNvPr>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1387259" y="640080"/>
            <a:ext cx="3946321" cy="5577840"/>
          </a:xfrm>
          <a:prstGeom prst="rect">
            <a:avLst/>
          </a:prstGeom>
          <a:noFill/>
          <a:extLst>
            <a:ext uri="{909E8E84-426E-40DD-AFC4-6F175D3DCCD1}">
              <a14:hiddenFill xmlns:a14="http://schemas.microsoft.com/office/drawing/2010/main">
                <a:solidFill>
                  <a:srgbClr val="FFFFFF"/>
                </a:solidFill>
              </a14:hiddenFill>
            </a:ext>
          </a:extLst>
        </p:spPr>
      </p:pic>
      <p:sp>
        <p:nvSpPr>
          <p:cNvPr id="3081" name="sketch line">
            <a:extLst>
              <a:ext uri="{FF2B5EF4-FFF2-40B4-BE49-F238E27FC236}">
                <a16:creationId xmlns:a16="http://schemas.microsoft.com/office/drawing/2014/main" id="{953EE71A-6488-4203-A7C4-77102FD0DC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3912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lassholder for innhold 2">
            <a:extLst>
              <a:ext uri="{FF2B5EF4-FFF2-40B4-BE49-F238E27FC236}">
                <a16:creationId xmlns:a16="http://schemas.microsoft.com/office/drawing/2014/main" id="{54A9CB7F-DF55-9B7E-4B98-F3B76F9AE542}"/>
              </a:ext>
            </a:extLst>
          </p:cNvPr>
          <p:cNvSpPr>
            <a:spLocks noGrp="1"/>
          </p:cNvSpPr>
          <p:nvPr>
            <p:ph idx="1"/>
          </p:nvPr>
        </p:nvSpPr>
        <p:spPr>
          <a:xfrm>
            <a:off x="6739128" y="2664886"/>
            <a:ext cx="4818888" cy="3550789"/>
          </a:xfrm>
        </p:spPr>
        <p:txBody>
          <a:bodyPr anchor="t">
            <a:normAutofit/>
          </a:bodyPr>
          <a:lstStyle/>
          <a:p>
            <a:r>
              <a:rPr lang="nb-NO" sz="1500">
                <a:effectLst/>
                <a:latin typeface="Calibri" panose="020F0502020204030204" pitchFamily="34" charset="0"/>
              </a:rPr>
              <a:t>Instruksjon </a:t>
            </a:r>
            <a:endParaRPr lang="nb-NO" sz="1500">
              <a:effectLst/>
              <a:latin typeface="ArialMT"/>
            </a:endParaRPr>
          </a:p>
          <a:p>
            <a:pPr>
              <a:buFont typeface="Arial" panose="020B0604020202020204" pitchFamily="34" charset="0"/>
              <a:buChar char="•"/>
            </a:pPr>
            <a:r>
              <a:rPr lang="nb-NO" sz="1500">
                <a:effectLst/>
                <a:latin typeface="Calibri" panose="020F0502020204030204" pitchFamily="34" charset="0"/>
              </a:rPr>
              <a:t>Rekkefølge </a:t>
            </a:r>
            <a:endParaRPr lang="nb-NO" sz="1500">
              <a:effectLst/>
              <a:latin typeface="ArialMT"/>
            </a:endParaRPr>
          </a:p>
          <a:p>
            <a:pPr>
              <a:buFont typeface="Arial" panose="020B0604020202020204" pitchFamily="34" charset="0"/>
              <a:buChar char="•"/>
            </a:pPr>
            <a:r>
              <a:rPr lang="nb-NO" sz="1500">
                <a:effectLst/>
                <a:latin typeface="Calibri" panose="020F0502020204030204" pitchFamily="34" charset="0"/>
              </a:rPr>
              <a:t>Mønster </a:t>
            </a:r>
            <a:endParaRPr lang="nb-NO" sz="1500">
              <a:effectLst/>
              <a:latin typeface="ArialMT"/>
            </a:endParaRPr>
          </a:p>
          <a:p>
            <a:pPr>
              <a:buFont typeface="Arial" panose="020B0604020202020204" pitchFamily="34" charset="0"/>
              <a:buChar char="•"/>
            </a:pPr>
            <a:r>
              <a:rPr lang="nb-NO" sz="1500">
                <a:effectLst/>
                <a:latin typeface="Calibri" panose="020F0502020204030204" pitchFamily="34" charset="0"/>
              </a:rPr>
              <a:t>Regel </a:t>
            </a:r>
            <a:endParaRPr lang="nb-NO" sz="1500">
              <a:effectLst/>
              <a:latin typeface="ArialMT"/>
            </a:endParaRPr>
          </a:p>
          <a:p>
            <a:pPr>
              <a:buFont typeface="Arial" panose="020B0604020202020204" pitchFamily="34" charset="0"/>
              <a:buChar char="•"/>
            </a:pPr>
            <a:r>
              <a:rPr lang="nb-NO" sz="1500">
                <a:effectLst/>
                <a:latin typeface="Calibri" panose="020F0502020204030204" pitchFamily="34" charset="0"/>
              </a:rPr>
              <a:t>Symbol </a:t>
            </a:r>
            <a:endParaRPr lang="nb-NO" sz="1500">
              <a:effectLst/>
              <a:latin typeface="ArialMT"/>
            </a:endParaRPr>
          </a:p>
          <a:p>
            <a:pPr>
              <a:buFont typeface="Arial" panose="020B0604020202020204" pitchFamily="34" charset="0"/>
              <a:buChar char="•"/>
            </a:pPr>
            <a:r>
              <a:rPr lang="nb-NO" sz="1500">
                <a:latin typeface="Calibri" panose="020F0502020204030204" pitchFamily="34" charset="0"/>
              </a:rPr>
              <a:t>Å</a:t>
            </a:r>
            <a:r>
              <a:rPr lang="nb-NO" sz="1500">
                <a:effectLst/>
                <a:latin typeface="Calibri" panose="020F0502020204030204" pitchFamily="34" charset="0"/>
              </a:rPr>
              <a:t>rsak, feilsøking og konsekvenser </a:t>
            </a:r>
            <a:endParaRPr lang="nb-NO" sz="1500">
              <a:effectLst/>
              <a:latin typeface="ArialMT"/>
            </a:endParaRPr>
          </a:p>
          <a:p>
            <a:pPr>
              <a:buFont typeface="Arial" panose="020B0604020202020204" pitchFamily="34" charset="0"/>
              <a:buChar char="•"/>
            </a:pPr>
            <a:r>
              <a:rPr lang="nb-NO" sz="1500">
                <a:effectLst/>
                <a:latin typeface="Calibri" panose="020F0502020204030204" pitchFamily="34" charset="0"/>
              </a:rPr>
              <a:t>Konklusjon </a:t>
            </a:r>
            <a:endParaRPr lang="nb-NO" sz="1500">
              <a:effectLst/>
              <a:latin typeface="ArialMT"/>
            </a:endParaRPr>
          </a:p>
          <a:p>
            <a:pPr>
              <a:buFont typeface="Arial" panose="020B0604020202020204" pitchFamily="34" charset="0"/>
              <a:buChar char="•"/>
            </a:pPr>
            <a:r>
              <a:rPr lang="nb-NO" sz="1500">
                <a:effectLst/>
                <a:latin typeface="Calibri" panose="020F0502020204030204" pitchFamily="34" charset="0"/>
              </a:rPr>
              <a:t>Verktøy for å lære </a:t>
            </a:r>
          </a:p>
          <a:p>
            <a:pPr>
              <a:buFont typeface="Arial" panose="020B0604020202020204" pitchFamily="34" charset="0"/>
              <a:buChar char="•"/>
            </a:pPr>
            <a:r>
              <a:rPr lang="nb-NO" sz="1500">
                <a:latin typeface="Calibri" panose="020F0502020204030204" pitchFamily="34" charset="0"/>
              </a:rPr>
              <a:t>Begrepslæring: om igjen (løkke), den veien (høyre, venstre), kommando, av og til (variabel), programmere (planlegge), trykke på knappen (kode)</a:t>
            </a:r>
            <a:endParaRPr lang="nb-NO" sz="1500">
              <a:effectLst/>
              <a:latin typeface="ArialMT"/>
            </a:endParaRPr>
          </a:p>
          <a:p>
            <a:endParaRPr lang="nb-NO" sz="1500"/>
          </a:p>
        </p:txBody>
      </p:sp>
    </p:spTree>
    <p:extLst>
      <p:ext uri="{BB962C8B-B14F-4D97-AF65-F5344CB8AC3E}">
        <p14:creationId xmlns:p14="http://schemas.microsoft.com/office/powerpoint/2010/main" val="15694535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7">
            <a:extLst>
              <a:ext uri="{FF2B5EF4-FFF2-40B4-BE49-F238E27FC236}">
                <a16:creationId xmlns:a16="http://schemas.microsoft.com/office/drawing/2014/main" id="{7D9D36D6-2AC5-46A1-A849-4C82D5264A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tel 1">
            <a:extLst>
              <a:ext uri="{FF2B5EF4-FFF2-40B4-BE49-F238E27FC236}">
                <a16:creationId xmlns:a16="http://schemas.microsoft.com/office/drawing/2014/main" id="{736F1ECF-D3EA-0D47-9299-598F336D33BC}"/>
              </a:ext>
            </a:extLst>
          </p:cNvPr>
          <p:cNvSpPr>
            <a:spLocks noGrp="1"/>
          </p:cNvSpPr>
          <p:nvPr>
            <p:ph type="title"/>
          </p:nvPr>
        </p:nvSpPr>
        <p:spPr>
          <a:xfrm>
            <a:off x="5354955" y="552182"/>
            <a:ext cx="5998840" cy="3343135"/>
          </a:xfrm>
          <a:noFill/>
        </p:spPr>
        <p:txBody>
          <a:bodyPr vert="horz" lIns="91440" tIns="45720" rIns="91440" bIns="45720" rtlCol="0" anchor="b">
            <a:normAutofit/>
          </a:bodyPr>
          <a:lstStyle/>
          <a:p>
            <a:r>
              <a:rPr lang="en-US" sz="5200"/>
              <a:t>Robot og programmerer</a:t>
            </a:r>
          </a:p>
        </p:txBody>
      </p:sp>
      <p:pic>
        <p:nvPicPr>
          <p:cNvPr id="3" name="Picture 4" descr="Human Puppet by Red Auxy">
            <a:extLst>
              <a:ext uri="{FF2B5EF4-FFF2-40B4-BE49-F238E27FC236}">
                <a16:creationId xmlns:a16="http://schemas.microsoft.com/office/drawing/2014/main" id="{9BE4B1AF-F744-C757-4BE1-7CE19DA98760}"/>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b="-1"/>
          <a:stretch/>
        </p:blipFill>
        <p:spPr bwMode="auto">
          <a:xfrm>
            <a:off x="20" y="10"/>
            <a:ext cx="4992985"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6440253"/>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250</TotalTime>
  <Words>524</Words>
  <Application>Microsoft Office PowerPoint</Application>
  <PresentationFormat>Widescreen</PresentationFormat>
  <Paragraphs>42</Paragraphs>
  <Slides>10</Slides>
  <Notes>0</Notes>
  <HiddenSlides>0</HiddenSlides>
  <MMClips>2</MMClips>
  <ScaleCrop>false</ScaleCrop>
  <HeadingPairs>
    <vt:vector size="6" baseType="variant">
      <vt:variant>
        <vt:lpstr>Brukte skrifter</vt:lpstr>
      </vt:variant>
      <vt:variant>
        <vt:i4>8</vt:i4>
      </vt:variant>
      <vt:variant>
        <vt:lpstr>Tema</vt:lpstr>
      </vt:variant>
      <vt:variant>
        <vt:i4>1</vt:i4>
      </vt:variant>
      <vt:variant>
        <vt:lpstr>Lysbildetitler</vt:lpstr>
      </vt:variant>
      <vt:variant>
        <vt:i4>10</vt:i4>
      </vt:variant>
    </vt:vector>
  </HeadingPairs>
  <TitlesOfParts>
    <vt:vector size="19" baseType="lpstr">
      <vt:lpstr>Arial</vt:lpstr>
      <vt:lpstr>ArialMT</vt:lpstr>
      <vt:lpstr>Calibri</vt:lpstr>
      <vt:lpstr>Calibri Light</vt:lpstr>
      <vt:lpstr>Source Sans Pro</vt:lpstr>
      <vt:lpstr>Source Sans Pro,Bold</vt:lpstr>
      <vt:lpstr>Source Sans Pro,Italic</vt:lpstr>
      <vt:lpstr>YouTube Sans</vt:lpstr>
      <vt:lpstr>Office-tema</vt:lpstr>
      <vt:lpstr>Algoritmisk lek og programmering i barnehagen</vt:lpstr>
      <vt:lpstr>PowerPoint-presentasjon</vt:lpstr>
      <vt:lpstr>Hvorfor programmering i barnehagen?</vt:lpstr>
      <vt:lpstr>Støtte i rammeplanen</vt:lpstr>
      <vt:lpstr>Hva er en algoritme?</vt:lpstr>
      <vt:lpstr>Algoritme</vt:lpstr>
      <vt:lpstr>Hvordan gjøre / hva er programmering i barnehagen?</vt:lpstr>
      <vt:lpstr>Programmering – massevis av matematikk!</vt:lpstr>
      <vt:lpstr>Robot og programmerer</vt:lpstr>
      <vt:lpstr>BlueBot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Algoritmisk lek og programmering i barnehagen</dc:title>
  <dc:creator>Marianne Hagelia</dc:creator>
  <cp:lastModifiedBy>Kjersti Berggraf Jacobsen</cp:lastModifiedBy>
  <cp:revision>3</cp:revision>
  <dcterms:created xsi:type="dcterms:W3CDTF">2023-05-03T09:44:20Z</dcterms:created>
  <dcterms:modified xsi:type="dcterms:W3CDTF">2023-05-05T14:56:19Z</dcterms:modified>
</cp:coreProperties>
</file>