
<file path=[Content_Types].xml><?xml version="1.0" encoding="utf-8"?>
<Types xmlns="http://schemas.openxmlformats.org/package/2006/content-types">
  <Default Extension="tmp" ContentType="image/png"/>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8" r:id="rId5"/>
    <p:sldId id="269" r:id="rId6"/>
    <p:sldId id="270" r:id="rId7"/>
    <p:sldId id="258" r:id="rId8"/>
    <p:sldId id="265" r:id="rId9"/>
    <p:sldId id="260" r:id="rId10"/>
    <p:sldId id="261" r:id="rId11"/>
    <p:sldId id="267" r:id="rId12"/>
    <p:sldId id="271" r:id="rId13"/>
    <p:sldId id="262" r:id="rId14"/>
    <p:sldId id="272" r:id="rId15"/>
    <p:sldId id="273" r:id="rId16"/>
    <p:sldId id="274" r:id="rId17"/>
    <p:sldId id="275" r:id="rId18"/>
    <p:sldId id="264"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81" autoAdjust="0"/>
    <p:restoredTop sz="94660"/>
  </p:normalViewPr>
  <p:slideViewPr>
    <p:cSldViewPr snapToGrid="0">
      <p:cViewPr varScale="1">
        <p:scale>
          <a:sx n="68" d="100"/>
          <a:sy n="68" d="100"/>
        </p:scale>
        <p:origin x="7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D743D8-5082-4409-9013-6EAF092E98A4}"/>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2FEB2D0-359C-438A-A33F-1689489B0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7844F8D-CEF5-458D-8CF5-B61F3826B9EE}"/>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5" name="Plassholder for bunntekst 4">
            <a:extLst>
              <a:ext uri="{FF2B5EF4-FFF2-40B4-BE49-F238E27FC236}">
                <a16:creationId xmlns:a16="http://schemas.microsoft.com/office/drawing/2014/main" id="{799429C7-9D50-4218-B9EF-8ADD36D833C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717F536-8ED0-423E-BEFC-0ED0B83B92DC}"/>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3869950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BC382E-5D21-4A96-AB31-00286C0C224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1EED071C-58FE-4882-87CE-2992DA2F56AB}"/>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3BF35C5-5149-4E37-A277-424CCA8F5908}"/>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5" name="Plassholder for bunntekst 4">
            <a:extLst>
              <a:ext uri="{FF2B5EF4-FFF2-40B4-BE49-F238E27FC236}">
                <a16:creationId xmlns:a16="http://schemas.microsoft.com/office/drawing/2014/main" id="{F3604E9B-F0D4-46E5-9894-C57EDBEA33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EF21087-66F7-4E4A-8D96-60B9FB850A06}"/>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106303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A5EB01D-9F54-4628-9785-05DA63548E0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B6E7C99-F897-4711-859C-7EFB0289233B}"/>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43CB865-7306-4159-9FBD-F12896DAEA3D}"/>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5" name="Plassholder for bunntekst 4">
            <a:extLst>
              <a:ext uri="{FF2B5EF4-FFF2-40B4-BE49-F238E27FC236}">
                <a16:creationId xmlns:a16="http://schemas.microsoft.com/office/drawing/2014/main" id="{9501D9EB-DEA0-44EC-80C8-6E88BD471C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ECF8036-F65B-44E0-A829-AAD9C261D6E0}"/>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325464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62D88E-42C9-4271-8CB6-061CC50E5EB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260D452-8DBB-4870-B59B-4946A27DF04F}"/>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59BF1F6-CC14-44A5-947F-13FD380E37BD}"/>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5" name="Plassholder for bunntekst 4">
            <a:extLst>
              <a:ext uri="{FF2B5EF4-FFF2-40B4-BE49-F238E27FC236}">
                <a16:creationId xmlns:a16="http://schemas.microsoft.com/office/drawing/2014/main" id="{41F8580A-DC7E-429C-95AE-5733C43A0DE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E1C658D-6288-402C-BA9A-2A7D1D502057}"/>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64752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3A91CA-851D-4389-9CB1-2F02A27271A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075E3BC-1F68-432B-9815-B0115B5D88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72CC4341-6927-4120-A786-890949D5C0B8}"/>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5" name="Plassholder for bunntekst 4">
            <a:extLst>
              <a:ext uri="{FF2B5EF4-FFF2-40B4-BE49-F238E27FC236}">
                <a16:creationId xmlns:a16="http://schemas.microsoft.com/office/drawing/2014/main" id="{AD8897A8-A995-4D5D-95CD-F298C84543E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293B187-EE0F-4942-AD03-B6A4A8BB3A32}"/>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238002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79E897-AF41-4292-BF8F-666F0927BF0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B781DB7-E4EF-4321-8FA4-30766E411400}"/>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9E6FB1A-87DA-4766-A60D-392C788ECF52}"/>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0FA6E9A-EC17-4281-969E-A619FE5BA852}"/>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6" name="Plassholder for bunntekst 5">
            <a:extLst>
              <a:ext uri="{FF2B5EF4-FFF2-40B4-BE49-F238E27FC236}">
                <a16:creationId xmlns:a16="http://schemas.microsoft.com/office/drawing/2014/main" id="{59C62338-6D51-4E8C-8267-E640CC6C9C0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81D0173-667E-4772-A0B1-F5390E5BD4BD}"/>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409246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A29A46-E095-4C4A-8654-164FC1F78976}"/>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37D42AB-502D-4714-81B9-41A7742B0E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87CED3C0-29D7-46CC-8F00-C1CB8D1BADB4}"/>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6CF53C3-7E0E-4406-BF95-29AEE1DDF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E407ED74-8272-4937-855E-A850A16B115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B571526-0641-41D9-9175-2C34BD54E3F6}"/>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8" name="Plassholder for bunntekst 7">
            <a:extLst>
              <a:ext uri="{FF2B5EF4-FFF2-40B4-BE49-F238E27FC236}">
                <a16:creationId xmlns:a16="http://schemas.microsoft.com/office/drawing/2014/main" id="{A690A636-CFD7-4171-BAAB-1049B6B479A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DDE0043-7C77-42FF-A9BB-C46AB4B752BE}"/>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16968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95A163-A0A4-4868-85CF-3A48EDF162D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16D290-8397-4928-9D45-EB44FBDD3998}"/>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4" name="Plassholder for bunntekst 3">
            <a:extLst>
              <a:ext uri="{FF2B5EF4-FFF2-40B4-BE49-F238E27FC236}">
                <a16:creationId xmlns:a16="http://schemas.microsoft.com/office/drawing/2014/main" id="{916BD89E-5DDF-4632-8A21-2B16D5412A0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0CE26E4-399A-457C-B183-5755EC36CCA4}"/>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57602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18781B2-0017-4B2A-956E-67E08E19C238}"/>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3" name="Plassholder for bunntekst 2">
            <a:extLst>
              <a:ext uri="{FF2B5EF4-FFF2-40B4-BE49-F238E27FC236}">
                <a16:creationId xmlns:a16="http://schemas.microsoft.com/office/drawing/2014/main" id="{5F9C7C78-F9A6-4BD4-8AC3-EA6C1F701B8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DF8028B-601E-4CCE-A499-0933F6B959DA}"/>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41540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782E93-1462-4E5E-8ED5-304ED8548D5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FFC657D-D9CF-4198-82D8-9439A9160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63BE837-FF0D-441C-B550-E9CFEC50F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01EAC238-38A7-4B15-B352-85DC1BBCABA0}"/>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6" name="Plassholder for bunntekst 5">
            <a:extLst>
              <a:ext uri="{FF2B5EF4-FFF2-40B4-BE49-F238E27FC236}">
                <a16:creationId xmlns:a16="http://schemas.microsoft.com/office/drawing/2014/main" id="{18EFE391-E9C4-4FC2-A952-A8B61C34FB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A421C6D-F33D-45DF-861E-D14E03A76AE3}"/>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287628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6534CE-4C9C-4421-B88A-30633155EA6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7D9ECE-85CE-4B76-8F0C-C8572285B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C8143A3B-5D42-4A5F-911E-073F7D409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4DADD96E-6E89-4B43-B9C2-B60C47A69C98}"/>
              </a:ext>
            </a:extLst>
          </p:cNvPr>
          <p:cNvSpPr>
            <a:spLocks noGrp="1"/>
          </p:cNvSpPr>
          <p:nvPr>
            <p:ph type="dt" sz="half" idx="10"/>
          </p:nvPr>
        </p:nvSpPr>
        <p:spPr/>
        <p:txBody>
          <a:bodyPr/>
          <a:lstStyle/>
          <a:p>
            <a:fld id="{9D87A571-3FB6-4F32-9D09-FEBCEE06AA11}" type="datetimeFigureOut">
              <a:rPr lang="nb-NO" smtClean="0"/>
              <a:t>24.03.2021</a:t>
            </a:fld>
            <a:endParaRPr lang="nb-NO"/>
          </a:p>
        </p:txBody>
      </p:sp>
      <p:sp>
        <p:nvSpPr>
          <p:cNvPr id="6" name="Plassholder for bunntekst 5">
            <a:extLst>
              <a:ext uri="{FF2B5EF4-FFF2-40B4-BE49-F238E27FC236}">
                <a16:creationId xmlns:a16="http://schemas.microsoft.com/office/drawing/2014/main" id="{2A7847D9-8654-46A0-BC2D-B77776B0674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1F76D62-ADD0-4742-9EA0-C4687C5B92C5}"/>
              </a:ext>
            </a:extLst>
          </p:cNvPr>
          <p:cNvSpPr>
            <a:spLocks noGrp="1"/>
          </p:cNvSpPr>
          <p:nvPr>
            <p:ph type="sldNum" sz="quarter" idx="12"/>
          </p:nvPr>
        </p:nvSpPr>
        <p:spPr/>
        <p:txBody>
          <a:bodyPr/>
          <a:lstStyle/>
          <a:p>
            <a:fld id="{E5360293-76F7-4B51-B0CE-5F8E740E7A55}" type="slidenum">
              <a:rPr lang="nb-NO" smtClean="0"/>
              <a:t>‹#›</a:t>
            </a:fld>
            <a:endParaRPr lang="nb-NO"/>
          </a:p>
        </p:txBody>
      </p:sp>
    </p:spTree>
    <p:extLst>
      <p:ext uri="{BB962C8B-B14F-4D97-AF65-F5344CB8AC3E}">
        <p14:creationId xmlns:p14="http://schemas.microsoft.com/office/powerpoint/2010/main" val="175167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E48124B-2054-4D48-8C1B-E1BDAA5FC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3565C1-15E2-45DE-B0F3-D4F2A60198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0EBD74B-3049-4B23-87C1-2236B12D8C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7A571-3FB6-4F32-9D09-FEBCEE06AA11}" type="datetimeFigureOut">
              <a:rPr lang="nb-NO" smtClean="0"/>
              <a:t>24.03.2021</a:t>
            </a:fld>
            <a:endParaRPr lang="nb-NO"/>
          </a:p>
        </p:txBody>
      </p:sp>
      <p:sp>
        <p:nvSpPr>
          <p:cNvPr id="5" name="Plassholder for bunntekst 4">
            <a:extLst>
              <a:ext uri="{FF2B5EF4-FFF2-40B4-BE49-F238E27FC236}">
                <a16:creationId xmlns:a16="http://schemas.microsoft.com/office/drawing/2014/main" id="{96ECB5A8-9BB7-437E-AD96-F017F5195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489F97C-2358-4159-A55B-9A41D7B43F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60293-76F7-4B51-B0CE-5F8E740E7A55}" type="slidenum">
              <a:rPr lang="nb-NO" smtClean="0"/>
              <a:t>‹#›</a:t>
            </a:fld>
            <a:endParaRPr lang="nb-NO"/>
          </a:p>
        </p:txBody>
      </p:sp>
    </p:spTree>
    <p:extLst>
      <p:ext uri="{BB962C8B-B14F-4D97-AF65-F5344CB8AC3E}">
        <p14:creationId xmlns:p14="http://schemas.microsoft.com/office/powerpoint/2010/main" val="2887992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8.tmp"/><Relationship Id="rId5" Type="http://schemas.openxmlformats.org/officeDocument/2006/relationships/image" Target="../media/image7.tmp"/><Relationship Id="rId4" Type="http://schemas.openxmlformats.org/officeDocument/2006/relationships/image" Target="../media/image6.tmp"/></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2.xml"/><Relationship Id="rId4" Type="http://schemas.openxmlformats.org/officeDocument/2006/relationships/image" Target="../media/image11.tmp"/></Relationships>
</file>

<file path=ppt/slides/_rels/slide7.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15.tmp"/></Relationships>
</file>

<file path=ppt/slides/_rels/slide9.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3442A6-3C10-40B3-95F1-6B6FB16CE5EC}"/>
              </a:ext>
            </a:extLst>
          </p:cNvPr>
          <p:cNvSpPr>
            <a:spLocks noGrp="1"/>
          </p:cNvSpPr>
          <p:nvPr>
            <p:ph type="ctrTitle"/>
          </p:nvPr>
        </p:nvSpPr>
        <p:spPr>
          <a:xfrm>
            <a:off x="1524000" y="698851"/>
            <a:ext cx="9144000" cy="2387600"/>
          </a:xfrm>
        </p:spPr>
        <p:txBody>
          <a:bodyPr/>
          <a:lstStyle/>
          <a:p>
            <a:r>
              <a:rPr lang="nb-NO" dirty="0"/>
              <a:t>Presentasjon av prosjekt</a:t>
            </a:r>
            <a:br>
              <a:rPr lang="nb-NO" dirty="0"/>
            </a:br>
            <a:r>
              <a:rPr lang="nb-NO" dirty="0" err="1"/>
              <a:t>Digilu</a:t>
            </a:r>
            <a:r>
              <a:rPr lang="nb-NO" dirty="0"/>
              <a:t> 07.12.20</a:t>
            </a:r>
          </a:p>
        </p:txBody>
      </p:sp>
      <p:pic>
        <p:nvPicPr>
          <p:cNvPr id="5" name="Bilde 4">
            <a:extLst>
              <a:ext uri="{FF2B5EF4-FFF2-40B4-BE49-F238E27FC236}">
                <a16:creationId xmlns:a16="http://schemas.microsoft.com/office/drawing/2014/main" id="{40DA3871-81C0-4E37-A03A-9F4E7F928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696" y="3809559"/>
            <a:ext cx="7324825" cy="2413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576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FB4148-5A68-43DB-BC7D-53C3B11D79B7}"/>
              </a:ext>
            </a:extLst>
          </p:cNvPr>
          <p:cNvSpPr>
            <a:spLocks noGrp="1"/>
          </p:cNvSpPr>
          <p:nvPr>
            <p:ph type="title"/>
          </p:nvPr>
        </p:nvSpPr>
        <p:spPr/>
        <p:txBody>
          <a:bodyPr/>
          <a:lstStyle/>
          <a:p>
            <a:r>
              <a:rPr lang="nb-NO" b="1" dirty="0"/>
              <a:t>Gruppeoppgave</a:t>
            </a:r>
            <a:r>
              <a:rPr lang="nb-NO" dirty="0"/>
              <a:t>:</a:t>
            </a:r>
          </a:p>
        </p:txBody>
      </p:sp>
      <p:sp>
        <p:nvSpPr>
          <p:cNvPr id="3" name="Plassholder for innhold 2">
            <a:extLst>
              <a:ext uri="{FF2B5EF4-FFF2-40B4-BE49-F238E27FC236}">
                <a16:creationId xmlns:a16="http://schemas.microsoft.com/office/drawing/2014/main" id="{753E2B05-032E-496E-BA04-7A1F0EC5E363}"/>
              </a:ext>
            </a:extLst>
          </p:cNvPr>
          <p:cNvSpPr>
            <a:spLocks noGrp="1"/>
          </p:cNvSpPr>
          <p:nvPr>
            <p:ph idx="1"/>
          </p:nvPr>
        </p:nvSpPr>
        <p:spPr>
          <a:xfrm>
            <a:off x="626444" y="2258762"/>
            <a:ext cx="10606238" cy="3920657"/>
          </a:xfrm>
        </p:spPr>
        <p:txBody>
          <a:bodyPr>
            <a:normAutofit/>
          </a:bodyPr>
          <a:lstStyle/>
          <a:p>
            <a:r>
              <a:rPr lang="nb-NO" dirty="0"/>
              <a:t>Velg av sang fra den utdelte listen.</a:t>
            </a:r>
          </a:p>
          <a:p>
            <a:r>
              <a:rPr lang="nb-NO" dirty="0"/>
              <a:t>Utvikle arrangement over valgt sang</a:t>
            </a:r>
          </a:p>
          <a:p>
            <a:r>
              <a:rPr lang="nb-NO" dirty="0"/>
              <a:t>Velg instrumentering (midi, loops, trommeprogrammering, akustiske instrumenter og elektroniske instrumenter.)</a:t>
            </a:r>
          </a:p>
          <a:p>
            <a:r>
              <a:rPr lang="nb-NO" dirty="0"/>
              <a:t>Arrangementene skal inneholde: Vokal, rytmeseksjon, akkordinstrument. Utvidelse med soloinstrumenter. Koring, flere akkordinstrumenter mm. etter gruppens ønske.</a:t>
            </a:r>
          </a:p>
          <a:p>
            <a:pPr marL="0" indent="0">
              <a:buNone/>
            </a:pPr>
            <a:endParaRPr lang="nb-NO" dirty="0"/>
          </a:p>
        </p:txBody>
      </p:sp>
      <p:sp>
        <p:nvSpPr>
          <p:cNvPr id="6" name="TekstSylinder 5">
            <a:extLst>
              <a:ext uri="{FF2B5EF4-FFF2-40B4-BE49-F238E27FC236}">
                <a16:creationId xmlns:a16="http://schemas.microsoft.com/office/drawing/2014/main" id="{D186DEC9-ED2C-4C8D-B78A-3AA086D804D6}"/>
              </a:ext>
            </a:extLst>
          </p:cNvPr>
          <p:cNvSpPr txBox="1"/>
          <p:nvPr/>
        </p:nvSpPr>
        <p:spPr>
          <a:xfrm>
            <a:off x="7968515" y="1027906"/>
            <a:ext cx="2994660" cy="1200329"/>
          </a:xfrm>
          <a:prstGeom prst="rect">
            <a:avLst/>
          </a:prstGeom>
          <a:noFill/>
        </p:spPr>
        <p:txBody>
          <a:bodyPr wrap="square" rtlCol="0">
            <a:spAutoFit/>
          </a:bodyPr>
          <a:lstStyle/>
          <a:p>
            <a:r>
              <a:rPr lang="nb-NO" b="1" dirty="0"/>
              <a:t>Mål</a:t>
            </a:r>
            <a:r>
              <a:rPr lang="nb-NO" dirty="0"/>
              <a:t>: styrke teoretiske og praktiske musikkferdigheter, digital musikk-kompetanse, samspill og samarbeid.</a:t>
            </a:r>
          </a:p>
        </p:txBody>
      </p:sp>
    </p:spTree>
    <p:extLst>
      <p:ext uri="{BB962C8B-B14F-4D97-AF65-F5344CB8AC3E}">
        <p14:creationId xmlns:p14="http://schemas.microsoft.com/office/powerpoint/2010/main" val="2732361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B31AC3-9F69-4B5E-A79B-DF01D2ADF3F3}"/>
              </a:ext>
            </a:extLst>
          </p:cNvPr>
          <p:cNvSpPr>
            <a:spLocks noGrp="1"/>
          </p:cNvSpPr>
          <p:nvPr>
            <p:ph type="title"/>
          </p:nvPr>
        </p:nvSpPr>
        <p:spPr/>
        <p:txBody>
          <a:bodyPr>
            <a:normAutofit/>
          </a:bodyPr>
          <a:lstStyle/>
          <a:p>
            <a:r>
              <a:rPr lang="nb-NO" sz="3600" b="1" dirty="0"/>
              <a:t>Eksempler på innleverte oppgaver fra studentene</a:t>
            </a:r>
          </a:p>
        </p:txBody>
      </p:sp>
      <p:pic>
        <p:nvPicPr>
          <p:cNvPr id="4" name="Innlevering - F.mp3" descr="Innlevering - F.mp3">
            <a:hlinkClick r:id="" action="ppaction://media"/>
            <a:extLst>
              <a:ext uri="{FF2B5EF4-FFF2-40B4-BE49-F238E27FC236}">
                <a16:creationId xmlns:a16="http://schemas.microsoft.com/office/drawing/2014/main" id="{C4DE25F7-45FA-4945-B62B-6814B76F40A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0"/>
          <a:stretch>
            <a:fillRect/>
          </a:stretch>
        </p:blipFill>
        <p:spPr>
          <a:xfrm>
            <a:off x="1084147" y="2181814"/>
            <a:ext cx="812800" cy="812800"/>
          </a:xfrm>
        </p:spPr>
      </p:pic>
      <p:pic>
        <p:nvPicPr>
          <p:cNvPr id="5" name="Da bilen møtte kua.mp3" descr="Da bilen møtte kua.mp3">
            <a:hlinkClick r:id="" action="ppaction://media"/>
            <a:extLst>
              <a:ext uri="{FF2B5EF4-FFF2-40B4-BE49-F238E27FC236}">
                <a16:creationId xmlns:a16="http://schemas.microsoft.com/office/drawing/2014/main" id="{AF2CEDEC-B6E0-8245-947C-EC025CA7724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84147" y="2978615"/>
            <a:ext cx="812800" cy="812800"/>
          </a:xfrm>
          <a:prstGeom prst="rect">
            <a:avLst/>
          </a:prstGeom>
        </p:spPr>
      </p:pic>
      <p:pic>
        <p:nvPicPr>
          <p:cNvPr id="6" name="Space Oddity- Cover.mp3" descr="Space Oddity- Cover.mp3">
            <a:hlinkClick r:id="" action="ppaction://media"/>
            <a:extLst>
              <a:ext uri="{FF2B5EF4-FFF2-40B4-BE49-F238E27FC236}">
                <a16:creationId xmlns:a16="http://schemas.microsoft.com/office/drawing/2014/main" id="{75D8B606-9691-934C-A94E-7709B48AFB8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84147" y="4282541"/>
            <a:ext cx="812800" cy="812800"/>
          </a:xfrm>
          <a:prstGeom prst="rect">
            <a:avLst/>
          </a:prstGeom>
        </p:spPr>
      </p:pic>
      <p:sp>
        <p:nvSpPr>
          <p:cNvPr id="8" name="TekstSylinder 7">
            <a:extLst>
              <a:ext uri="{FF2B5EF4-FFF2-40B4-BE49-F238E27FC236}">
                <a16:creationId xmlns:a16="http://schemas.microsoft.com/office/drawing/2014/main" id="{A14D84BE-08F9-6548-8007-DC752FC977C0}"/>
              </a:ext>
            </a:extLst>
          </p:cNvPr>
          <p:cNvSpPr txBox="1"/>
          <p:nvPr/>
        </p:nvSpPr>
        <p:spPr>
          <a:xfrm>
            <a:off x="1084147" y="1416205"/>
            <a:ext cx="10138316" cy="923330"/>
          </a:xfrm>
          <a:prstGeom prst="rect">
            <a:avLst/>
          </a:prstGeom>
          <a:noFill/>
        </p:spPr>
        <p:txBody>
          <a:bodyPr wrap="square" rtlCol="0">
            <a:spAutoFit/>
          </a:bodyPr>
          <a:lstStyle/>
          <a:p>
            <a:r>
              <a:rPr lang="nb-NO" dirty="0"/>
              <a:t>Eksempler på utprøving/selvstendig oppgaveinnlevering fra studenter. Oppgaven har </a:t>
            </a:r>
            <a:r>
              <a:rPr lang="nb-NO" dirty="0" err="1"/>
              <a:t>iikke</a:t>
            </a:r>
            <a:r>
              <a:rPr lang="nb-NO" dirty="0"/>
              <a:t> vært å ferdigstille musikkproduksjoner, men å erfare brukermulighetene i programmet, og prøve ut </a:t>
            </a:r>
            <a:r>
              <a:rPr lang="nb-NO" dirty="0" err="1"/>
              <a:t>soundtrap</a:t>
            </a:r>
            <a:r>
              <a:rPr lang="nb-NO" dirty="0"/>
              <a:t> som </a:t>
            </a:r>
            <a:r>
              <a:rPr lang="nb-NO" dirty="0" err="1"/>
              <a:t>samarbeidsplattfoform</a:t>
            </a:r>
            <a:r>
              <a:rPr lang="nb-NO" dirty="0"/>
              <a:t>. </a:t>
            </a:r>
          </a:p>
        </p:txBody>
      </p:sp>
      <p:sp>
        <p:nvSpPr>
          <p:cNvPr id="9" name="TekstSylinder 8">
            <a:extLst>
              <a:ext uri="{FF2B5EF4-FFF2-40B4-BE49-F238E27FC236}">
                <a16:creationId xmlns:a16="http://schemas.microsoft.com/office/drawing/2014/main" id="{3C3B36A1-0105-6347-AE1C-311B65B323D4}"/>
              </a:ext>
            </a:extLst>
          </p:cNvPr>
          <p:cNvSpPr txBox="1"/>
          <p:nvPr/>
        </p:nvSpPr>
        <p:spPr>
          <a:xfrm>
            <a:off x="1215483" y="3791415"/>
            <a:ext cx="10138317" cy="646331"/>
          </a:xfrm>
          <a:prstGeom prst="rect">
            <a:avLst/>
          </a:prstGeom>
          <a:noFill/>
        </p:spPr>
        <p:txBody>
          <a:bodyPr wrap="square" rtlCol="0">
            <a:spAutoFit/>
          </a:bodyPr>
          <a:lstStyle/>
          <a:p>
            <a:r>
              <a:rPr lang="nb-NO" dirty="0"/>
              <a:t>Eksempel på gruppeoppgaveinnlevering fra studenter, der samarbeidsfunksjonen i </a:t>
            </a:r>
            <a:r>
              <a:rPr lang="nb-NO" dirty="0" err="1"/>
              <a:t>soundtrap</a:t>
            </a:r>
            <a:r>
              <a:rPr lang="nb-NO" dirty="0"/>
              <a:t> skapte problemer med sletting og lagring av innspilte filer ved simultant arbeid med innspillinger. </a:t>
            </a:r>
          </a:p>
        </p:txBody>
      </p:sp>
      <p:sp>
        <p:nvSpPr>
          <p:cNvPr id="13" name="TekstSylinder 12">
            <a:extLst>
              <a:ext uri="{FF2B5EF4-FFF2-40B4-BE49-F238E27FC236}">
                <a16:creationId xmlns:a16="http://schemas.microsoft.com/office/drawing/2014/main" id="{E908E3F8-C3B7-6B44-8244-00D01155E0E2}"/>
              </a:ext>
            </a:extLst>
          </p:cNvPr>
          <p:cNvSpPr txBox="1"/>
          <p:nvPr/>
        </p:nvSpPr>
        <p:spPr>
          <a:xfrm>
            <a:off x="1220130" y="5112282"/>
            <a:ext cx="9436147" cy="369332"/>
          </a:xfrm>
          <a:prstGeom prst="rect">
            <a:avLst/>
          </a:prstGeom>
          <a:noFill/>
        </p:spPr>
        <p:txBody>
          <a:bodyPr wrap="square" rtlCol="0">
            <a:spAutoFit/>
          </a:bodyPr>
          <a:lstStyle/>
          <a:p>
            <a:r>
              <a:rPr lang="nb-NO" dirty="0"/>
              <a:t>Eksempel på gruppeoppgaveinnlevering </a:t>
            </a:r>
          </a:p>
        </p:txBody>
      </p:sp>
      <p:pic>
        <p:nvPicPr>
          <p:cNvPr id="14" name="Queen gruppe 1.mp3" descr="Queen gruppe 1.mp3">
            <a:hlinkClick r:id="" action="ppaction://media"/>
            <a:extLst>
              <a:ext uri="{FF2B5EF4-FFF2-40B4-BE49-F238E27FC236}">
                <a16:creationId xmlns:a16="http://schemas.microsoft.com/office/drawing/2014/main" id="{FE35BD46-A1A5-6D4D-84AF-801E95324D5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084147" y="5406626"/>
            <a:ext cx="812800" cy="812800"/>
          </a:xfrm>
          <a:prstGeom prst="rect">
            <a:avLst/>
          </a:prstGeom>
        </p:spPr>
      </p:pic>
    </p:spTree>
    <p:extLst>
      <p:ext uri="{BB962C8B-B14F-4D97-AF65-F5344CB8AC3E}">
        <p14:creationId xmlns:p14="http://schemas.microsoft.com/office/powerpoint/2010/main" val="242663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6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565"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2435"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99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a16="http://schemas.microsoft.com/office/drawing/2014/main" id="{73079118-43AD-9E44-8D9A-FA9FD95543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50"/>
          <a:stretch/>
        </p:blipFill>
        <p:spPr>
          <a:xfrm>
            <a:off x="123267" y="1178123"/>
            <a:ext cx="10840741" cy="5395731"/>
          </a:xfrm>
          <a:prstGeom prst="rect">
            <a:avLst/>
          </a:prstGeom>
        </p:spPr>
      </p:pic>
      <p:grpSp>
        <p:nvGrpSpPr>
          <p:cNvPr id="16" name="Group 15">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7" name="Freeform: Shape 16">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0" name="Freeform: Shape 19">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Rektangel 5">
            <a:extLst>
              <a:ext uri="{FF2B5EF4-FFF2-40B4-BE49-F238E27FC236}">
                <a16:creationId xmlns:a16="http://schemas.microsoft.com/office/drawing/2014/main" id="{EC4B260B-5A1C-9541-83B9-8DFF89EF2A61}"/>
              </a:ext>
            </a:extLst>
          </p:cNvPr>
          <p:cNvSpPr/>
          <p:nvPr/>
        </p:nvSpPr>
        <p:spPr>
          <a:xfrm>
            <a:off x="36127" y="65385"/>
            <a:ext cx="12191695" cy="646331"/>
          </a:xfrm>
          <a:prstGeom prst="rect">
            <a:avLst/>
          </a:prstGeom>
        </p:spPr>
        <p:txBody>
          <a:bodyPr wrap="square">
            <a:spAutoFit/>
          </a:bodyPr>
          <a:lstStyle/>
          <a:p>
            <a:pPr>
              <a:spcAft>
                <a:spcPts val="600"/>
              </a:spcAft>
            </a:pPr>
            <a:r>
              <a:rPr lang="nb-NO" dirty="0"/>
              <a:t>Sånn kan et prosjekt se ut i </a:t>
            </a:r>
            <a:r>
              <a:rPr lang="nb-NO" dirty="0" err="1"/>
              <a:t>Soundtrap</a:t>
            </a:r>
            <a:r>
              <a:rPr lang="nb-NO" dirty="0"/>
              <a:t>. Lærer kan gå inn i prosjektet, veilede og gjøre endringsforslag. Kommunikasjon via skriftlige meldinger eller </a:t>
            </a:r>
            <a:r>
              <a:rPr lang="nb-NO" dirty="0" err="1"/>
              <a:t>videochat</a:t>
            </a:r>
            <a:r>
              <a:rPr lang="nb-NO" dirty="0"/>
              <a:t>. </a:t>
            </a:r>
          </a:p>
        </p:txBody>
      </p:sp>
    </p:spTree>
    <p:extLst>
      <p:ext uri="{BB962C8B-B14F-4D97-AF65-F5344CB8AC3E}">
        <p14:creationId xmlns:p14="http://schemas.microsoft.com/office/powerpoint/2010/main" val="109125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C4464B-FF4C-407F-8E7B-B057BFE50F49}"/>
              </a:ext>
            </a:extLst>
          </p:cNvPr>
          <p:cNvSpPr>
            <a:spLocks noGrp="1"/>
          </p:cNvSpPr>
          <p:nvPr>
            <p:ph type="title"/>
          </p:nvPr>
        </p:nvSpPr>
        <p:spPr>
          <a:xfrm>
            <a:off x="838200" y="365125"/>
            <a:ext cx="10515600" cy="997683"/>
          </a:xfrm>
        </p:spPr>
        <p:txBody>
          <a:bodyPr/>
          <a:lstStyle/>
          <a:p>
            <a:r>
              <a:rPr lang="nb-NO" b="1" dirty="0"/>
              <a:t>Intervjuguide</a:t>
            </a:r>
          </a:p>
        </p:txBody>
      </p:sp>
      <p:sp>
        <p:nvSpPr>
          <p:cNvPr id="3" name="Plassholder for innhold 2">
            <a:extLst>
              <a:ext uri="{FF2B5EF4-FFF2-40B4-BE49-F238E27FC236}">
                <a16:creationId xmlns:a16="http://schemas.microsoft.com/office/drawing/2014/main" id="{37A2F7F3-8C68-4757-85DF-DBE2A0B2CD16}"/>
              </a:ext>
            </a:extLst>
          </p:cNvPr>
          <p:cNvSpPr>
            <a:spLocks noGrp="1"/>
          </p:cNvSpPr>
          <p:nvPr>
            <p:ph idx="1"/>
          </p:nvPr>
        </p:nvSpPr>
        <p:spPr/>
        <p:txBody>
          <a:bodyPr>
            <a:normAutofit fontScale="85000" lnSpcReduction="20000"/>
          </a:bodyPr>
          <a:lstStyle/>
          <a:p>
            <a:pPr lvl="0"/>
            <a:r>
              <a:rPr lang="nb-NO" dirty="0"/>
              <a:t>Hvilke tidligere erfaringer hadde du med arbeid med musikk ved hjelp av digitale verktøy?</a:t>
            </a:r>
          </a:p>
          <a:p>
            <a:pPr lvl="0"/>
            <a:r>
              <a:rPr lang="nb-NO" dirty="0"/>
              <a:t>Hva tenker du om brukervennligheten og egen læringskurve i møtet med den Digitale </a:t>
            </a:r>
            <a:r>
              <a:rPr lang="nb-NO" dirty="0" err="1"/>
              <a:t>Audio</a:t>
            </a:r>
            <a:r>
              <a:rPr lang="nb-NO" dirty="0"/>
              <a:t> Workstation (DAW) </a:t>
            </a:r>
            <a:r>
              <a:rPr lang="nb-NO" dirty="0" err="1"/>
              <a:t>Soundtrap</a:t>
            </a:r>
            <a:r>
              <a:rPr lang="nb-NO" dirty="0"/>
              <a:t>?</a:t>
            </a:r>
          </a:p>
          <a:p>
            <a:pPr lvl="0"/>
            <a:r>
              <a:rPr lang="nb-NO" dirty="0"/>
              <a:t>På hvilken måte har dette utviklet dine teoretiske og praktiske musikkferdigheter? </a:t>
            </a:r>
          </a:p>
          <a:p>
            <a:pPr lvl="0"/>
            <a:r>
              <a:rPr lang="nb-NO" dirty="0"/>
              <a:t>På hvilken måte har dette utviklet din kompetanse i samspill og musisk/kunstnerisk samarbeid?</a:t>
            </a:r>
          </a:p>
          <a:p>
            <a:pPr lvl="0"/>
            <a:r>
              <a:rPr lang="nb-NO" dirty="0"/>
              <a:t>På hvilken måte tenker du at arrangering- og komponeringsarbeid ved hjelp av DAW utvikler din kunnskap om akustiske/fysiske instrumenter (Fiolin, trommer, klarinett, gitar, obo etc.), deres egenart og mulige anvendelsesområder på tvers av musikalske sjangre?</a:t>
            </a:r>
          </a:p>
          <a:p>
            <a:pPr lvl="0"/>
            <a:r>
              <a:rPr lang="nb-NO" dirty="0"/>
              <a:t>På hvilken måte tenker du at et slikt DAW kan være utviklende og fungere som samarbeidsplattform for musikkfaget i grunnskolen?</a:t>
            </a:r>
          </a:p>
          <a:p>
            <a:endParaRPr lang="nb-NO" dirty="0"/>
          </a:p>
        </p:txBody>
      </p:sp>
    </p:spTree>
    <p:extLst>
      <p:ext uri="{BB962C8B-B14F-4D97-AF65-F5344CB8AC3E}">
        <p14:creationId xmlns:p14="http://schemas.microsoft.com/office/powerpoint/2010/main" val="3692879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8D376A-8D05-D148-9B5F-57CB67A54245}"/>
              </a:ext>
            </a:extLst>
          </p:cNvPr>
          <p:cNvSpPr>
            <a:spLocks noGrp="1"/>
          </p:cNvSpPr>
          <p:nvPr>
            <p:ph type="title"/>
          </p:nvPr>
        </p:nvSpPr>
        <p:spPr>
          <a:xfrm>
            <a:off x="838200" y="365126"/>
            <a:ext cx="10515600" cy="549274"/>
          </a:xfrm>
        </p:spPr>
        <p:txBody>
          <a:bodyPr>
            <a:normAutofit fontScale="90000"/>
          </a:bodyPr>
          <a:lstStyle/>
          <a:p>
            <a:r>
              <a:rPr lang="nb-NO" b="1" dirty="0"/>
              <a:t>Utdrag fra empiri</a:t>
            </a:r>
          </a:p>
        </p:txBody>
      </p:sp>
      <p:sp>
        <p:nvSpPr>
          <p:cNvPr id="3" name="Plassholder for innhold 2">
            <a:extLst>
              <a:ext uri="{FF2B5EF4-FFF2-40B4-BE49-F238E27FC236}">
                <a16:creationId xmlns:a16="http://schemas.microsoft.com/office/drawing/2014/main" id="{D1435AAF-41AD-CF44-8335-C9698BDFD25F}"/>
              </a:ext>
            </a:extLst>
          </p:cNvPr>
          <p:cNvSpPr>
            <a:spLocks noGrp="1"/>
          </p:cNvSpPr>
          <p:nvPr>
            <p:ph idx="1"/>
          </p:nvPr>
        </p:nvSpPr>
        <p:spPr>
          <a:xfrm>
            <a:off x="838200" y="1028700"/>
            <a:ext cx="10515600" cy="5148263"/>
          </a:xfrm>
        </p:spPr>
        <p:txBody>
          <a:bodyPr>
            <a:normAutofit fontScale="92500" lnSpcReduction="10000"/>
          </a:bodyPr>
          <a:lstStyle/>
          <a:p>
            <a:pPr marL="514350" indent="-514350">
              <a:buAutoNum type="arabicPeriod"/>
            </a:pPr>
            <a:r>
              <a:rPr lang="nb-NO" dirty="0"/>
              <a:t>En av studentene hadde betydelig erfaring med musikkproduksjon på digitale plattformer. De andre to hadde ingen erfaring med studioproduksjon/bruk av DAW. </a:t>
            </a:r>
          </a:p>
          <a:p>
            <a:pPr marL="514350" indent="-514350">
              <a:buAutoNum type="arabicPeriod"/>
            </a:pPr>
            <a:r>
              <a:rPr lang="nb-NO" dirty="0"/>
              <a:t>En student sier «Det var lett å lære seg programmet og forstå bruk av loops, pianoroll og midiinnspilling.» Samme student sier «Utfordringer kom når man skulle gjøre mer enn programmering»  Dette gjaldt særlig med tanke på analoge opptak.  En annen student forteller frustrasjon i forbindelse med samarbeid (Simultant arbeid på prosjektet) –Dette skapte unødig merarbeid ved at enkelte spor ble slettet i prosessen. (Lagringsproblematikk) Den erfarne hevder at </a:t>
            </a:r>
            <a:r>
              <a:rPr lang="nb-NO" dirty="0" err="1"/>
              <a:t>Soundtrap</a:t>
            </a:r>
            <a:r>
              <a:rPr lang="nb-NO" dirty="0"/>
              <a:t> er blant de enkleste programmene å lære seg. </a:t>
            </a:r>
          </a:p>
          <a:p>
            <a:pPr marL="514350" indent="-514350">
              <a:buAutoNum type="arabicPeriod"/>
            </a:pPr>
            <a:r>
              <a:rPr lang="nb-NO" dirty="0"/>
              <a:t> Den erfarne studenten ser ikke en stor utvikling hos seg selv gjennom dette spesifikke prosjektet, men peker på læringspotensialet ved metoden som god. </a:t>
            </a:r>
            <a:r>
              <a:rPr lang="nb-NO" dirty="0" err="1"/>
              <a:t>F.eks</a:t>
            </a:r>
            <a:r>
              <a:rPr lang="nb-NO" dirty="0"/>
              <a:t> gjør arbeid med DAW det enkelt å forstå rollen til de ulike instrumentene i en </a:t>
            </a:r>
            <a:r>
              <a:rPr lang="nb-NO" dirty="0" err="1"/>
              <a:t>samspillssituasjon</a:t>
            </a:r>
            <a:r>
              <a:rPr lang="nb-NO" dirty="0"/>
              <a:t>. </a:t>
            </a:r>
          </a:p>
        </p:txBody>
      </p:sp>
    </p:spTree>
    <p:extLst>
      <p:ext uri="{BB962C8B-B14F-4D97-AF65-F5344CB8AC3E}">
        <p14:creationId xmlns:p14="http://schemas.microsoft.com/office/powerpoint/2010/main" val="2656693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74F7DDE-A63E-C440-BA2F-EDEC016D1567}"/>
              </a:ext>
            </a:extLst>
          </p:cNvPr>
          <p:cNvSpPr>
            <a:spLocks noGrp="1"/>
          </p:cNvSpPr>
          <p:nvPr>
            <p:ph idx="1"/>
          </p:nvPr>
        </p:nvSpPr>
        <p:spPr>
          <a:xfrm>
            <a:off x="838200" y="404446"/>
            <a:ext cx="10515600" cy="5772517"/>
          </a:xfrm>
        </p:spPr>
        <p:txBody>
          <a:bodyPr>
            <a:normAutofit lnSpcReduction="10000"/>
          </a:bodyPr>
          <a:lstStyle/>
          <a:p>
            <a:pPr marL="0" indent="0">
              <a:buNone/>
            </a:pPr>
            <a:r>
              <a:rPr lang="nb-NO" dirty="0"/>
              <a:t>Videre påpeker samme student nytten av å lage sine egne </a:t>
            </a:r>
            <a:r>
              <a:rPr lang="nb-NO" dirty="0" err="1"/>
              <a:t>backingtracks</a:t>
            </a:r>
            <a:r>
              <a:rPr lang="nb-NO" dirty="0"/>
              <a:t> for å øve seg på improvisasjoner over harmonisk og rytmisk grunnlag, trening i bruk av </a:t>
            </a:r>
            <a:r>
              <a:rPr lang="nb-NO" dirty="0" err="1"/>
              <a:t>skalatyper</a:t>
            </a:r>
            <a:r>
              <a:rPr lang="nb-NO" dirty="0"/>
              <a:t> etc. Han tror også at opplæring og erfaringer med </a:t>
            </a:r>
            <a:r>
              <a:rPr lang="nb-NO" dirty="0" err="1"/>
              <a:t>DAWs</a:t>
            </a:r>
            <a:r>
              <a:rPr lang="nb-NO" dirty="0"/>
              <a:t> bidrar til holdningsendringer i skolen knyttet til aksept og annerkjennelse av DAW og andre digitale instrumenter som en naturlig del av musikkutøvelse og komposisjon. </a:t>
            </a:r>
          </a:p>
          <a:p>
            <a:pPr marL="0" indent="0">
              <a:buNone/>
            </a:pPr>
            <a:r>
              <a:rPr lang="nb-NO" dirty="0"/>
              <a:t>En student trekker frem det lystbetonte i slikt arbeid med musikk, men ser ikke tydelig sin egen musikkteoretiske utvikling i løpet av prosjektperioden.  Den tredje studenten hevder hun har lært mer om de ulike rollene til bandmusikere, og fått en dypere forståelse av hva et arrangement er og hvordan det kan lages. Hun er overrasket over at arrangering viste seg å være enklere enn hun tidligere hadde tenkt. Det visuelle og det umiddelbart klingende resultatet i en DAW var til hjelp for denne forståelsen. Hun trekker frem trommeprogrammering i «grid» som en enkel visuell metode for å forstå rytmiske strukturer. </a:t>
            </a:r>
          </a:p>
        </p:txBody>
      </p:sp>
    </p:spTree>
    <p:extLst>
      <p:ext uri="{BB962C8B-B14F-4D97-AF65-F5344CB8AC3E}">
        <p14:creationId xmlns:p14="http://schemas.microsoft.com/office/powerpoint/2010/main" val="71795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BB224AB-79B3-0240-B7C0-87228EBC6B82}"/>
              </a:ext>
            </a:extLst>
          </p:cNvPr>
          <p:cNvSpPr>
            <a:spLocks noGrp="1"/>
          </p:cNvSpPr>
          <p:nvPr>
            <p:ph idx="1"/>
          </p:nvPr>
        </p:nvSpPr>
        <p:spPr>
          <a:xfrm>
            <a:off x="838200" y="518746"/>
            <a:ext cx="10515600" cy="5658217"/>
          </a:xfrm>
        </p:spPr>
        <p:txBody>
          <a:bodyPr/>
          <a:lstStyle/>
          <a:p>
            <a:pPr marL="0" indent="0">
              <a:buNone/>
            </a:pPr>
            <a:r>
              <a:rPr lang="nb-NO" dirty="0"/>
              <a:t>4. En student sier hun har dårlige erfaringer med samarbeid i skolen fordi hun ofte har endt opp med å gjøre hele jobben. I </a:t>
            </a:r>
            <a:r>
              <a:rPr lang="nb-NO" dirty="0" err="1"/>
              <a:t>Soundtrap</a:t>
            </a:r>
            <a:r>
              <a:rPr lang="nb-NO" dirty="0"/>
              <a:t> opplevde hun dette annerledes, og som en god plattform for samarbeid, og fordeling av oppgaver. Hun syns ikke samarbeidet i </a:t>
            </a:r>
            <a:r>
              <a:rPr lang="nb-NO" dirty="0" err="1"/>
              <a:t>Soundtrap</a:t>
            </a:r>
            <a:r>
              <a:rPr lang="nb-NO" dirty="0"/>
              <a:t> har økt hennes kompetanse samspill per se, men peker på aktiv lytting som et kompetanseområde som utviklet seg gjennom et slikt samarbeid. Ved å lytte inngående til et musikalsk kildemateriale for selv å skulle omarrangere og gjenskape la hun merke til detaljer i lydbildet hun tidligere ikke oppfattet bevisst. I samarbeidet sendte studentene lydklipp seg imellom og diskuterte hva de hørte med påfølgende forslag til egne spillestemmer. </a:t>
            </a:r>
          </a:p>
          <a:p>
            <a:pPr marL="0" indent="0">
              <a:buNone/>
            </a:pPr>
            <a:r>
              <a:rPr lang="nb-NO" dirty="0"/>
              <a:t>En annen student sier han gjennom dette samarbeidet ble mer bevisst sin egen rolle i klassen. </a:t>
            </a:r>
          </a:p>
          <a:p>
            <a:pPr marL="0" indent="0">
              <a:buNone/>
            </a:pPr>
            <a:endParaRPr lang="nb-NO" dirty="0"/>
          </a:p>
        </p:txBody>
      </p:sp>
    </p:spTree>
    <p:extLst>
      <p:ext uri="{BB962C8B-B14F-4D97-AF65-F5344CB8AC3E}">
        <p14:creationId xmlns:p14="http://schemas.microsoft.com/office/powerpoint/2010/main" val="1134007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02132F0-AF40-434B-9F74-3DB151CFE2EB}"/>
              </a:ext>
            </a:extLst>
          </p:cNvPr>
          <p:cNvSpPr>
            <a:spLocks noGrp="1"/>
          </p:cNvSpPr>
          <p:nvPr>
            <p:ph idx="1"/>
          </p:nvPr>
        </p:nvSpPr>
        <p:spPr>
          <a:xfrm>
            <a:off x="838200" y="342900"/>
            <a:ext cx="10515600" cy="6515100"/>
          </a:xfrm>
        </p:spPr>
        <p:txBody>
          <a:bodyPr>
            <a:normAutofit fontScale="92500" lnSpcReduction="20000"/>
          </a:bodyPr>
          <a:lstStyle/>
          <a:p>
            <a:pPr marL="0" indent="0">
              <a:buNone/>
            </a:pPr>
            <a:r>
              <a:rPr lang="nb-NO" dirty="0"/>
              <a:t>5. En student peker på at man kan gå «dypere inn i hvert enkelt instrument og høre hvordan de låter i sangene» En annen sier videre at lydene ikke er gode nok «Gir ikke en fair lyd for å øke forståelsen hos elever»  Dette gjelder spesielt blåseinstrumenter. Men hevder at </a:t>
            </a:r>
            <a:r>
              <a:rPr lang="nb-NO" dirty="0" err="1"/>
              <a:t>DAWen</a:t>
            </a:r>
            <a:r>
              <a:rPr lang="nb-NO" dirty="0"/>
              <a:t> likevel kan gi en økt lytteforståelse knyttet til ulike instrumenter i en musikalsk sammenheng (arrangement) Den tredje studenten opplever at arbeid i DAW gir økt sjangerforståelse. </a:t>
            </a:r>
          </a:p>
          <a:p>
            <a:pPr marL="0" indent="0">
              <a:buNone/>
            </a:pPr>
            <a:r>
              <a:rPr lang="nb-NO" dirty="0"/>
              <a:t>6. En student påpeker at arbeid i DAW er et verdifullt supplement til tradisjonell musikkutøvelse, og samspill. Særlig relevant er det i 2020 hvor pandemien har gitt sosiale begrensninger. En annen student mener arbeid i denne typen programvare bidrar til demokratisering i musikkfaget. Man kan være kreativ uten å ha ferdigheter på et fysisk instrument. «Eks: a) Kan bruke PC b) kan ikke spille gitar. Med </a:t>
            </a:r>
            <a:r>
              <a:rPr lang="nb-NO" dirty="0" err="1"/>
              <a:t>Soundtrap</a:t>
            </a:r>
            <a:r>
              <a:rPr lang="nb-NO" dirty="0"/>
              <a:t> kan man likevel spille gitar.» En annen student sier «Jeg kan jo ikke spille bass, men i et musikkprogram kan jeg det!» Den tredje studenten trekker frem DAW som et verktøy som muliggjør musikkproduksjon for »alle», men mener likevel tradisjonell musikkfaglig kunnskap er en stor fordel også i arbeid med digital musikkproduksjon. Alle studentene er enige om at tilgjengeligheten av musikkproduksjonsutstyr gjør at det produseres mer musikk enn tidligere, og at det å vokse opp med disse mulighetene vil gi resultater vi ikke kan se rekkevidden av. </a:t>
            </a:r>
          </a:p>
        </p:txBody>
      </p:sp>
    </p:spTree>
    <p:extLst>
      <p:ext uri="{BB962C8B-B14F-4D97-AF65-F5344CB8AC3E}">
        <p14:creationId xmlns:p14="http://schemas.microsoft.com/office/powerpoint/2010/main" val="3259185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EF9B93-82F4-4644-B222-B3683BC7AEB5}"/>
              </a:ext>
            </a:extLst>
          </p:cNvPr>
          <p:cNvSpPr>
            <a:spLocks noGrp="1"/>
          </p:cNvSpPr>
          <p:nvPr>
            <p:ph type="title"/>
          </p:nvPr>
        </p:nvSpPr>
        <p:spPr/>
        <p:txBody>
          <a:bodyPr/>
          <a:lstStyle/>
          <a:p>
            <a:r>
              <a:rPr lang="nb-NO" dirty="0"/>
              <a:t>Veien videre</a:t>
            </a:r>
          </a:p>
        </p:txBody>
      </p:sp>
      <p:sp>
        <p:nvSpPr>
          <p:cNvPr id="3" name="Plassholder for innhold 2">
            <a:extLst>
              <a:ext uri="{FF2B5EF4-FFF2-40B4-BE49-F238E27FC236}">
                <a16:creationId xmlns:a16="http://schemas.microsoft.com/office/drawing/2014/main" id="{AF8E8E03-FAF5-433B-9F14-5572C40229CF}"/>
              </a:ext>
            </a:extLst>
          </p:cNvPr>
          <p:cNvSpPr>
            <a:spLocks noGrp="1"/>
          </p:cNvSpPr>
          <p:nvPr>
            <p:ph idx="1"/>
          </p:nvPr>
        </p:nvSpPr>
        <p:spPr>
          <a:xfrm>
            <a:off x="838200" y="1380392"/>
            <a:ext cx="10515600" cy="4796571"/>
          </a:xfrm>
        </p:spPr>
        <p:txBody>
          <a:bodyPr>
            <a:normAutofit fontScale="92500" lnSpcReduction="20000"/>
          </a:bodyPr>
          <a:lstStyle/>
          <a:p>
            <a:r>
              <a:rPr lang="nb-NO" dirty="0"/>
              <a:t>Vi leser ut av vårt pilotprosjekt at bruk av DAW, og programmering av musikk i musikkundervisningen er noe vi vil implementere i økende grad ved musikkstudiet på LU. Vi tenker det er et stort behov for lærere med kunnskap og erfaring med digital musikkproduksjon blant musikklærere i skolen. Ut fra erfaringene med studentene ser vi en indikasjon på at bruk av DAW kan øke forståelse, lytteegenskaper, sjangerkunnskap, musikkteoretisk forståelse  og suksessopplevelser. Likevel trenger vi mer forskning for å kunne konkludere. </a:t>
            </a:r>
          </a:p>
          <a:p>
            <a:r>
              <a:rPr lang="nb-NO" dirty="0"/>
              <a:t>For kommende studentkull på musikkstudiet vil vi implementere digital musikkutøvelse og produksjon gjennom hele studieåret som en naturlig del av spill, samspill, arrangering og komposisjon, side om side med tradisjonelle instrumenter og metoder. </a:t>
            </a:r>
          </a:p>
          <a:p>
            <a:r>
              <a:rPr lang="nb-NO" dirty="0"/>
              <a:t>Videre er vi i gang med å utvikle forskningsprosjekter på programmering og digitale musikkverktøy i skolen. Blant annet gjennom kurs vi vil holde for musikklærere i regionen (</a:t>
            </a:r>
            <a:r>
              <a:rPr lang="nb-NO" dirty="0" err="1"/>
              <a:t>Dekomp</a:t>
            </a:r>
            <a:r>
              <a:rPr lang="nb-NO" dirty="0"/>
              <a:t>) </a:t>
            </a:r>
          </a:p>
        </p:txBody>
      </p:sp>
    </p:spTree>
    <p:extLst>
      <p:ext uri="{BB962C8B-B14F-4D97-AF65-F5344CB8AC3E}">
        <p14:creationId xmlns:p14="http://schemas.microsoft.com/office/powerpoint/2010/main" val="274114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C4F5ED-2055-46F7-A373-7B42D71ADB42}"/>
              </a:ext>
            </a:extLst>
          </p:cNvPr>
          <p:cNvSpPr>
            <a:spLocks noGrp="1"/>
          </p:cNvSpPr>
          <p:nvPr>
            <p:ph type="title"/>
          </p:nvPr>
        </p:nvSpPr>
        <p:spPr>
          <a:xfrm>
            <a:off x="838200" y="931985"/>
            <a:ext cx="10515600" cy="1204546"/>
          </a:xfrm>
        </p:spPr>
        <p:txBody>
          <a:bodyPr/>
          <a:lstStyle/>
          <a:p>
            <a:r>
              <a:rPr lang="nb-NO" b="1" dirty="0"/>
              <a:t>Prosjekt:</a:t>
            </a:r>
          </a:p>
        </p:txBody>
      </p:sp>
      <p:sp>
        <p:nvSpPr>
          <p:cNvPr id="3" name="Plassholder for innhold 2">
            <a:extLst>
              <a:ext uri="{FF2B5EF4-FFF2-40B4-BE49-F238E27FC236}">
                <a16:creationId xmlns:a16="http://schemas.microsoft.com/office/drawing/2014/main" id="{818FD45C-D8F9-491A-8750-C91EEA3CB505}"/>
              </a:ext>
            </a:extLst>
          </p:cNvPr>
          <p:cNvSpPr>
            <a:spLocks noGrp="1"/>
          </p:cNvSpPr>
          <p:nvPr>
            <p:ph idx="1"/>
          </p:nvPr>
        </p:nvSpPr>
        <p:spPr>
          <a:xfrm>
            <a:off x="838200" y="2224453"/>
            <a:ext cx="10515600" cy="4268421"/>
          </a:xfrm>
        </p:spPr>
        <p:txBody>
          <a:bodyPr>
            <a:normAutofit fontScale="92500" lnSpcReduction="20000"/>
          </a:bodyPr>
          <a:lstStyle/>
          <a:p>
            <a:pPr marL="0" indent="0">
              <a:buNone/>
            </a:pPr>
            <a:r>
              <a:rPr lang="nb-NO" dirty="0"/>
              <a:t>Vi ønsker å teste ut nye digitale metoder og verktøy som kan gi kompetanse i musikalsk samarbeid, komponering/arrangering, samt gi en dypere forståelse av de musiske elementene i musikkfaget. </a:t>
            </a:r>
            <a:br>
              <a:rPr lang="nb-NO" dirty="0"/>
            </a:br>
            <a:r>
              <a:rPr lang="nb-NO" dirty="0"/>
              <a:t>Videre vil utforske hvilket </a:t>
            </a:r>
            <a:r>
              <a:rPr lang="nb-NO" dirty="0" err="1"/>
              <a:t>læringspotensiale</a:t>
            </a:r>
            <a:r>
              <a:rPr lang="nb-NO" dirty="0"/>
              <a:t> dette kan ha i skolen.</a:t>
            </a:r>
          </a:p>
          <a:p>
            <a:pPr marL="0" indent="0">
              <a:buNone/>
            </a:pPr>
            <a:endParaRPr lang="nb-NO" dirty="0"/>
          </a:p>
          <a:p>
            <a:pPr marL="0" indent="0">
              <a:buNone/>
            </a:pPr>
            <a:endParaRPr lang="nb-NO" dirty="0"/>
          </a:p>
          <a:p>
            <a:pPr marL="0" indent="0">
              <a:buNone/>
            </a:pPr>
            <a:r>
              <a:rPr lang="nb-NO" dirty="0"/>
              <a:t>    </a:t>
            </a:r>
          </a:p>
          <a:p>
            <a:pPr marL="0" indent="0">
              <a:buNone/>
            </a:pPr>
            <a:r>
              <a:rPr lang="nb-NO" dirty="0"/>
              <a:t>          </a:t>
            </a:r>
          </a:p>
          <a:p>
            <a:pPr marL="0" indent="0">
              <a:buNone/>
            </a:pPr>
            <a:r>
              <a:rPr lang="nb-NO" dirty="0"/>
              <a:t>                                                               </a:t>
            </a:r>
          </a:p>
          <a:p>
            <a:pPr marL="0" indent="0">
              <a:buNone/>
            </a:pPr>
            <a:r>
              <a:rPr lang="nb-NO" dirty="0"/>
              <a:t>                                                                </a:t>
            </a:r>
          </a:p>
          <a:p>
            <a:pPr marL="0" indent="0">
              <a:buNone/>
            </a:pPr>
            <a:r>
              <a:rPr lang="nb-NO" b="1" dirty="0"/>
              <a:t>                                       </a:t>
            </a:r>
            <a:endParaRPr lang="nb-NO" dirty="0"/>
          </a:p>
        </p:txBody>
      </p:sp>
    </p:spTree>
    <p:extLst>
      <p:ext uri="{BB962C8B-B14F-4D97-AF65-F5344CB8AC3E}">
        <p14:creationId xmlns:p14="http://schemas.microsoft.com/office/powerpoint/2010/main" val="1705859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A2B5323-05D9-4664-9697-9620107B1DFC}"/>
              </a:ext>
            </a:extLst>
          </p:cNvPr>
          <p:cNvSpPr>
            <a:spLocks noGrp="1"/>
          </p:cNvSpPr>
          <p:nvPr>
            <p:ph idx="1"/>
          </p:nvPr>
        </p:nvSpPr>
        <p:spPr>
          <a:xfrm>
            <a:off x="838200" y="650631"/>
            <a:ext cx="10515600" cy="5526332"/>
          </a:xfrm>
        </p:spPr>
        <p:txBody>
          <a:bodyPr>
            <a:normAutofit fontScale="92500" lnSpcReduction="20000"/>
          </a:bodyPr>
          <a:lstStyle/>
          <a:p>
            <a:pPr marL="0" indent="0">
              <a:buNone/>
            </a:pPr>
            <a:endParaRPr lang="nb-NO" b="1" dirty="0"/>
          </a:p>
          <a:p>
            <a:pPr marL="0" indent="0">
              <a:buNone/>
            </a:pPr>
            <a:r>
              <a:rPr lang="nb-NO" b="1" dirty="0"/>
              <a:t>Problemstilling</a:t>
            </a:r>
            <a:r>
              <a:rPr lang="nb-NO" dirty="0"/>
              <a:t>: Hvordan kan musikalsk utøving og arrangering/</a:t>
            </a:r>
            <a:r>
              <a:rPr lang="nb-NO" dirty="0" err="1"/>
              <a:t>mixing</a:t>
            </a:r>
            <a:r>
              <a:rPr lang="nb-NO" dirty="0"/>
              <a:t> i en DAW (</a:t>
            </a:r>
            <a:r>
              <a:rPr lang="nb-NO" dirty="0" err="1"/>
              <a:t>Soundtrap</a:t>
            </a:r>
            <a:r>
              <a:rPr lang="nb-NO" dirty="0"/>
              <a:t>) føre til økt læringsutbytte i skolefaget musikk? </a:t>
            </a:r>
          </a:p>
          <a:p>
            <a:pPr marL="0" indent="0">
              <a:buNone/>
            </a:pPr>
            <a:endParaRPr lang="nb-NO" dirty="0"/>
          </a:p>
          <a:p>
            <a:pPr marL="0" indent="0">
              <a:buNone/>
            </a:pPr>
            <a:r>
              <a:rPr lang="nb-NO" b="1" dirty="0"/>
              <a:t>Metode: </a:t>
            </a:r>
          </a:p>
          <a:p>
            <a:r>
              <a:rPr lang="nb-NO" dirty="0"/>
              <a:t>Utprøving</a:t>
            </a:r>
            <a:r>
              <a:rPr lang="nb-NO" b="1" dirty="0"/>
              <a:t> </a:t>
            </a:r>
            <a:r>
              <a:rPr lang="nb-NO" dirty="0"/>
              <a:t>av en rekke ulike </a:t>
            </a:r>
            <a:r>
              <a:rPr lang="nb-NO" dirty="0" err="1"/>
              <a:t>DAWs</a:t>
            </a:r>
            <a:r>
              <a:rPr lang="nb-NO" dirty="0"/>
              <a:t> i søken etter programvare med brukervennlighet og egnethet for klasseromsundervisning i grunnskolen</a:t>
            </a:r>
          </a:p>
          <a:p>
            <a:r>
              <a:rPr lang="nb-NO" dirty="0"/>
              <a:t>Gjennomføring av pilotprosjekt i digital musikkproduksjon med egne </a:t>
            </a:r>
            <a:r>
              <a:rPr lang="nb-NO" dirty="0" err="1"/>
              <a:t>årsstudenter</a:t>
            </a:r>
            <a:r>
              <a:rPr lang="nb-NO" dirty="0"/>
              <a:t> i musikk. </a:t>
            </a:r>
          </a:p>
          <a:p>
            <a:r>
              <a:rPr lang="nb-NO" dirty="0"/>
              <a:t>Gi studentene innføring i den valgte programvare. </a:t>
            </a:r>
          </a:p>
          <a:p>
            <a:r>
              <a:rPr lang="nb-NO" dirty="0"/>
              <a:t>Gjennomføre et felles Zoom-intervju med utvalgte studenter etter gjennomført prosjektperiode. Studentene får spørsmålene på forhånd, og det blir gjennomført et </a:t>
            </a:r>
            <a:r>
              <a:rPr lang="nb-NO" dirty="0" err="1"/>
              <a:t>semistrukturelt</a:t>
            </a:r>
            <a:r>
              <a:rPr lang="nb-NO" dirty="0"/>
              <a:t> intervju, der lærer og student sammenfatter svarene i felles dokument i etterkant av intervjuet.</a:t>
            </a:r>
          </a:p>
          <a:p>
            <a:r>
              <a:rPr lang="nb-NO" dirty="0"/>
              <a:t>Evaluering av prosjektet og kartlegge muligheter for videre utvikling.  </a:t>
            </a:r>
          </a:p>
        </p:txBody>
      </p:sp>
    </p:spTree>
    <p:extLst>
      <p:ext uri="{BB962C8B-B14F-4D97-AF65-F5344CB8AC3E}">
        <p14:creationId xmlns:p14="http://schemas.microsoft.com/office/powerpoint/2010/main" val="3018372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3F82FC-8E03-47B6-A0B3-A07D24D2D097}"/>
              </a:ext>
            </a:extLst>
          </p:cNvPr>
          <p:cNvSpPr>
            <a:spLocks noGrp="1"/>
          </p:cNvSpPr>
          <p:nvPr>
            <p:ph type="title"/>
          </p:nvPr>
        </p:nvSpPr>
        <p:spPr/>
        <p:txBody>
          <a:bodyPr/>
          <a:lstStyle/>
          <a:p>
            <a:r>
              <a:rPr lang="nb-NO" dirty="0"/>
              <a:t>Valg av </a:t>
            </a:r>
            <a:r>
              <a:rPr lang="nb-NO" b="1" dirty="0"/>
              <a:t>DAW – </a:t>
            </a:r>
            <a:r>
              <a:rPr lang="nb-NO" sz="2400" b="1" dirty="0"/>
              <a:t>Digital </a:t>
            </a:r>
            <a:r>
              <a:rPr lang="nb-NO" sz="2400" b="1" dirty="0" err="1"/>
              <a:t>audio</a:t>
            </a:r>
            <a:r>
              <a:rPr lang="nb-NO" sz="2400" b="1" dirty="0"/>
              <a:t> </a:t>
            </a:r>
            <a:r>
              <a:rPr lang="nb-NO" sz="2400" b="1" dirty="0" err="1"/>
              <a:t>workstation</a:t>
            </a:r>
            <a:endParaRPr lang="nb-NO" sz="2400" b="1" dirty="0"/>
          </a:p>
        </p:txBody>
      </p:sp>
      <p:pic>
        <p:nvPicPr>
          <p:cNvPr id="4" name="Plassholder for innhold 3">
            <a:extLst>
              <a:ext uri="{FF2B5EF4-FFF2-40B4-BE49-F238E27FC236}">
                <a16:creationId xmlns:a16="http://schemas.microsoft.com/office/drawing/2014/main" id="{6C9CC119-1B77-4595-9FA2-8E0A4EF06F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907" y="2152883"/>
            <a:ext cx="5195148" cy="3054383"/>
          </a:xfrm>
          <a:prstGeom prst="rect">
            <a:avLst/>
          </a:prstGeom>
        </p:spPr>
      </p:pic>
      <p:pic>
        <p:nvPicPr>
          <p:cNvPr id="7" name="Bilde 6">
            <a:extLst>
              <a:ext uri="{FF2B5EF4-FFF2-40B4-BE49-F238E27FC236}">
                <a16:creationId xmlns:a16="http://schemas.microsoft.com/office/drawing/2014/main" id="{77BEE42B-E21A-4492-B294-3731689D7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249" y="1526763"/>
            <a:ext cx="3804473" cy="3804473"/>
          </a:xfrm>
          <a:prstGeom prst="rect">
            <a:avLst/>
          </a:prstGeom>
        </p:spPr>
      </p:pic>
    </p:spTree>
    <p:extLst>
      <p:ext uri="{BB962C8B-B14F-4D97-AF65-F5344CB8AC3E}">
        <p14:creationId xmlns:p14="http://schemas.microsoft.com/office/powerpoint/2010/main" val="105868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6809EBD-6B6E-4364-86D6-7D57361D26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882" y="842884"/>
            <a:ext cx="2837306" cy="1826758"/>
          </a:xfrm>
        </p:spPr>
      </p:pic>
      <p:pic>
        <p:nvPicPr>
          <p:cNvPr id="7" name="Bilde 6">
            <a:extLst>
              <a:ext uri="{FF2B5EF4-FFF2-40B4-BE49-F238E27FC236}">
                <a16:creationId xmlns:a16="http://schemas.microsoft.com/office/drawing/2014/main" id="{199F6313-6895-457D-A318-92695D111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229" y="842884"/>
            <a:ext cx="3130958" cy="1758748"/>
          </a:xfrm>
          <a:prstGeom prst="rect">
            <a:avLst/>
          </a:prstGeom>
        </p:spPr>
      </p:pic>
      <p:pic>
        <p:nvPicPr>
          <p:cNvPr id="9" name="Bilde 8">
            <a:extLst>
              <a:ext uri="{FF2B5EF4-FFF2-40B4-BE49-F238E27FC236}">
                <a16:creationId xmlns:a16="http://schemas.microsoft.com/office/drawing/2014/main" id="{502B9688-0815-4C18-8941-E9C95D39F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9185" y="891944"/>
            <a:ext cx="2426574" cy="1745531"/>
          </a:xfrm>
          <a:prstGeom prst="rect">
            <a:avLst/>
          </a:prstGeom>
        </p:spPr>
      </p:pic>
      <p:pic>
        <p:nvPicPr>
          <p:cNvPr id="11" name="Bilde 10">
            <a:extLst>
              <a:ext uri="{FF2B5EF4-FFF2-40B4-BE49-F238E27FC236}">
                <a16:creationId xmlns:a16="http://schemas.microsoft.com/office/drawing/2014/main" id="{1CA121D3-5C06-4923-A1B3-21287813B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499" y="3079391"/>
            <a:ext cx="4554035" cy="3151921"/>
          </a:xfrm>
          <a:prstGeom prst="rect">
            <a:avLst/>
          </a:prstGeom>
        </p:spPr>
      </p:pic>
      <p:pic>
        <p:nvPicPr>
          <p:cNvPr id="13" name="Bilde 12">
            <a:extLst>
              <a:ext uri="{FF2B5EF4-FFF2-40B4-BE49-F238E27FC236}">
                <a16:creationId xmlns:a16="http://schemas.microsoft.com/office/drawing/2014/main" id="{034107B8-4CEE-424F-A760-EB079B6E9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3408" y="3275538"/>
            <a:ext cx="4330787" cy="2690517"/>
          </a:xfrm>
          <a:prstGeom prst="rect">
            <a:avLst/>
          </a:prstGeom>
        </p:spPr>
      </p:pic>
    </p:spTree>
    <p:extLst>
      <p:ext uri="{BB962C8B-B14F-4D97-AF65-F5344CB8AC3E}">
        <p14:creationId xmlns:p14="http://schemas.microsoft.com/office/powerpoint/2010/main" val="2246547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B47719-F296-49DB-98D2-8F0A6E436353}"/>
              </a:ext>
            </a:extLst>
          </p:cNvPr>
          <p:cNvSpPr>
            <a:spLocks noGrp="1"/>
          </p:cNvSpPr>
          <p:nvPr>
            <p:ph type="title"/>
          </p:nvPr>
        </p:nvSpPr>
        <p:spPr/>
        <p:txBody>
          <a:bodyPr/>
          <a:lstStyle/>
          <a:p>
            <a:r>
              <a:rPr lang="nb-NO" dirty="0" err="1"/>
              <a:t>Soundtrap</a:t>
            </a:r>
            <a:endParaRPr lang="nb-NO" dirty="0"/>
          </a:p>
        </p:txBody>
      </p:sp>
      <p:pic>
        <p:nvPicPr>
          <p:cNvPr id="5" name="Plassholder for innhold 4">
            <a:extLst>
              <a:ext uri="{FF2B5EF4-FFF2-40B4-BE49-F238E27FC236}">
                <a16:creationId xmlns:a16="http://schemas.microsoft.com/office/drawing/2014/main" id="{82FC09D3-0228-434F-AB70-531299600D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2252" y="365125"/>
            <a:ext cx="4764856" cy="3569709"/>
          </a:xfrm>
        </p:spPr>
      </p:pic>
      <p:sp>
        <p:nvSpPr>
          <p:cNvPr id="6" name="TekstSylinder 5">
            <a:extLst>
              <a:ext uri="{FF2B5EF4-FFF2-40B4-BE49-F238E27FC236}">
                <a16:creationId xmlns:a16="http://schemas.microsoft.com/office/drawing/2014/main" id="{5029CBFC-D4B1-4949-8484-5B71B4795C43}"/>
              </a:ext>
            </a:extLst>
          </p:cNvPr>
          <p:cNvSpPr txBox="1"/>
          <p:nvPr/>
        </p:nvSpPr>
        <p:spPr>
          <a:xfrm>
            <a:off x="644892" y="2849077"/>
            <a:ext cx="4494998" cy="3139321"/>
          </a:xfrm>
          <a:prstGeom prst="rect">
            <a:avLst/>
          </a:prstGeom>
          <a:noFill/>
        </p:spPr>
        <p:txBody>
          <a:bodyPr wrap="square" rtlCol="0">
            <a:spAutoFit/>
          </a:bodyPr>
          <a:lstStyle/>
          <a:p>
            <a:pPr marL="285750" indent="-285750">
              <a:buFont typeface="Arial" panose="020B0604020202020204" pitchFamily="34" charset="0"/>
              <a:buChar char="•"/>
            </a:pPr>
            <a:r>
              <a:rPr lang="nb-NO" dirty="0"/>
              <a:t>Web-basert. (Trenger ikke installering)</a:t>
            </a:r>
          </a:p>
          <a:p>
            <a:pPr marL="285750" indent="-285750">
              <a:buFont typeface="Arial" panose="020B0604020202020204" pitchFamily="34" charset="0"/>
              <a:buChar char="•"/>
            </a:pPr>
            <a:r>
              <a:rPr lang="nb-NO" dirty="0"/>
              <a:t>Lav pris for mange lisenser</a:t>
            </a:r>
          </a:p>
          <a:p>
            <a:pPr marL="285750" indent="-285750">
              <a:buFont typeface="Arial" panose="020B0604020202020204" pitchFamily="34" charset="0"/>
              <a:buChar char="•"/>
            </a:pPr>
            <a:r>
              <a:rPr lang="nb-NO" dirty="0"/>
              <a:t>Gode funksjoner for samarbeid</a:t>
            </a:r>
          </a:p>
          <a:p>
            <a:pPr marL="285750" indent="-285750">
              <a:buFont typeface="Arial" panose="020B0604020202020204" pitchFamily="34" charset="0"/>
              <a:buChar char="•"/>
            </a:pPr>
            <a:r>
              <a:rPr lang="nb-NO" dirty="0"/>
              <a:t>Enkelt brukergrensesnitt</a:t>
            </a:r>
          </a:p>
          <a:p>
            <a:pPr marL="285750" indent="-285750">
              <a:buFont typeface="Arial" panose="020B0604020202020204" pitchFamily="34" charset="0"/>
              <a:buChar char="•"/>
            </a:pPr>
            <a:r>
              <a:rPr lang="nb-NO" dirty="0"/>
              <a:t>Gode digitale instrumenter med brukervennlige </a:t>
            </a:r>
            <a:r>
              <a:rPr lang="nb-NO" dirty="0" err="1"/>
              <a:t>presets</a:t>
            </a:r>
            <a:endParaRPr lang="nb-NO" dirty="0"/>
          </a:p>
          <a:p>
            <a:pPr marL="285750" indent="-285750">
              <a:buFont typeface="Arial" panose="020B0604020202020204" pitchFamily="34" charset="0"/>
              <a:buChar char="•"/>
            </a:pPr>
            <a:r>
              <a:rPr lang="nb-NO" dirty="0"/>
              <a:t>Lærer kan inviteres i prosjektene og kommentere underveis. </a:t>
            </a:r>
          </a:p>
          <a:p>
            <a:pPr marL="285750" indent="-285750">
              <a:buFont typeface="Arial" panose="020B0604020202020204" pitchFamily="34" charset="0"/>
              <a:buChar char="•"/>
            </a:pPr>
            <a:r>
              <a:rPr lang="nb-NO" dirty="0"/>
              <a:t>«Snakker» med annen programvare. For eks. noteskriveprogram</a:t>
            </a:r>
            <a:br>
              <a:rPr lang="nb-NO" dirty="0"/>
            </a:br>
            <a:r>
              <a:rPr lang="nb-NO" dirty="0"/>
              <a:t> </a:t>
            </a:r>
          </a:p>
        </p:txBody>
      </p:sp>
      <p:sp>
        <p:nvSpPr>
          <p:cNvPr id="7" name="TekstSylinder 6">
            <a:extLst>
              <a:ext uri="{FF2B5EF4-FFF2-40B4-BE49-F238E27FC236}">
                <a16:creationId xmlns:a16="http://schemas.microsoft.com/office/drawing/2014/main" id="{CF51B694-EF71-4439-959D-D9DF40738E7F}"/>
              </a:ext>
            </a:extLst>
          </p:cNvPr>
          <p:cNvSpPr txBox="1"/>
          <p:nvPr/>
        </p:nvSpPr>
        <p:spPr>
          <a:xfrm>
            <a:off x="5960179" y="4619081"/>
            <a:ext cx="3705727" cy="1477328"/>
          </a:xfrm>
          <a:prstGeom prst="rect">
            <a:avLst/>
          </a:prstGeom>
          <a:noFill/>
        </p:spPr>
        <p:txBody>
          <a:bodyPr wrap="square" rtlCol="0">
            <a:spAutoFit/>
          </a:bodyPr>
          <a:lstStyle/>
          <a:p>
            <a:pPr marL="285750" indent="-285750">
              <a:buFont typeface="Arial" panose="020B0604020202020204" pitchFamily="34" charset="0"/>
              <a:buChar char="•"/>
            </a:pPr>
            <a:r>
              <a:rPr lang="nb-NO" dirty="0"/>
              <a:t>Ikke gratis</a:t>
            </a:r>
          </a:p>
          <a:p>
            <a:pPr marL="285750" indent="-285750">
              <a:buFont typeface="Arial" panose="020B0604020202020204" pitchFamily="34" charset="0"/>
              <a:buChar char="•"/>
            </a:pPr>
            <a:r>
              <a:rPr lang="nb-NO" dirty="0"/>
              <a:t>Begrensede funksjoner</a:t>
            </a:r>
          </a:p>
          <a:p>
            <a:pPr marL="285750" indent="-285750">
              <a:buFont typeface="Arial" panose="020B0604020202020204" pitchFamily="34" charset="0"/>
              <a:buChar char="•"/>
            </a:pPr>
            <a:r>
              <a:rPr lang="nb-NO" dirty="0"/>
              <a:t>Gir ikke et profesjonelt resultat</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p:txBody>
      </p:sp>
      <p:pic>
        <p:nvPicPr>
          <p:cNvPr id="9" name="Bilde 8">
            <a:extLst>
              <a:ext uri="{FF2B5EF4-FFF2-40B4-BE49-F238E27FC236}">
                <a16:creationId xmlns:a16="http://schemas.microsoft.com/office/drawing/2014/main" id="{079F2E52-AF40-4CBB-95A0-8860EF17D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62" y="2030931"/>
            <a:ext cx="573075" cy="593254"/>
          </a:xfrm>
          <a:prstGeom prst="rect">
            <a:avLst/>
          </a:prstGeom>
        </p:spPr>
      </p:pic>
      <p:pic>
        <p:nvPicPr>
          <p:cNvPr id="11" name="Bilde 10">
            <a:extLst>
              <a:ext uri="{FF2B5EF4-FFF2-40B4-BE49-F238E27FC236}">
                <a16:creationId xmlns:a16="http://schemas.microsoft.com/office/drawing/2014/main" id="{5FFB5D14-E29F-4A2D-BE34-0224877E1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155745"/>
            <a:ext cx="616742" cy="406908"/>
          </a:xfrm>
          <a:prstGeom prst="rect">
            <a:avLst/>
          </a:prstGeom>
        </p:spPr>
      </p:pic>
    </p:spTree>
    <p:extLst>
      <p:ext uri="{BB962C8B-B14F-4D97-AF65-F5344CB8AC3E}">
        <p14:creationId xmlns:p14="http://schemas.microsoft.com/office/powerpoint/2010/main" val="301770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844829-E448-4CE4-8B5C-BEA2824C2E8F}"/>
              </a:ext>
            </a:extLst>
          </p:cNvPr>
          <p:cNvSpPr>
            <a:spLocks noGrp="1"/>
          </p:cNvSpPr>
          <p:nvPr>
            <p:ph type="title"/>
          </p:nvPr>
        </p:nvSpPr>
        <p:spPr/>
        <p:txBody>
          <a:bodyPr/>
          <a:lstStyle/>
          <a:p>
            <a:r>
              <a:rPr lang="nb-NO" b="1" dirty="0"/>
              <a:t>Prosjektoppgaven til studentene</a:t>
            </a:r>
            <a:r>
              <a:rPr lang="nb-NO" dirty="0"/>
              <a:t>:</a:t>
            </a:r>
          </a:p>
        </p:txBody>
      </p:sp>
      <p:sp>
        <p:nvSpPr>
          <p:cNvPr id="3" name="Plassholder for innhold 2">
            <a:extLst>
              <a:ext uri="{FF2B5EF4-FFF2-40B4-BE49-F238E27FC236}">
                <a16:creationId xmlns:a16="http://schemas.microsoft.com/office/drawing/2014/main" id="{CC2A794D-931C-47E9-9F88-9492DE2799F4}"/>
              </a:ext>
            </a:extLst>
          </p:cNvPr>
          <p:cNvSpPr>
            <a:spLocks noGrp="1"/>
          </p:cNvSpPr>
          <p:nvPr>
            <p:ph idx="1"/>
          </p:nvPr>
        </p:nvSpPr>
        <p:spPr/>
        <p:txBody>
          <a:bodyPr/>
          <a:lstStyle/>
          <a:p>
            <a:pPr marL="0" indent="0">
              <a:buNone/>
            </a:pPr>
            <a:r>
              <a:rPr lang="nb-NO" b="1" dirty="0"/>
              <a:t>Innhold</a:t>
            </a:r>
            <a:r>
              <a:rPr lang="nb-NO" dirty="0"/>
              <a:t>: Innspilling av musikk i det digitale </a:t>
            </a:r>
            <a:r>
              <a:rPr lang="nb-NO" dirty="0" err="1"/>
              <a:t>onlineprogrammet</a:t>
            </a:r>
            <a:r>
              <a:rPr lang="nb-NO" dirty="0"/>
              <a:t> – </a:t>
            </a:r>
            <a:r>
              <a:rPr lang="nb-NO" dirty="0" err="1"/>
              <a:t>Soundtrap</a:t>
            </a:r>
            <a:r>
              <a:rPr lang="nb-NO" dirty="0"/>
              <a:t>.  Studentene får hver sin student-bruker.</a:t>
            </a:r>
          </a:p>
          <a:p>
            <a:pPr marL="0" indent="0">
              <a:buNone/>
            </a:pPr>
            <a:endParaRPr lang="nb-NO" dirty="0"/>
          </a:p>
          <a:p>
            <a:pPr marL="0" indent="0">
              <a:buNone/>
            </a:pPr>
            <a:r>
              <a:rPr lang="nb-NO" b="1" dirty="0"/>
              <a:t>Gruppeinndeling: </a:t>
            </a:r>
            <a:r>
              <a:rPr lang="nb-NO" dirty="0"/>
              <a:t>Fem grupper med fire studenter på hver gruppe. Studentene skal hovedsakelig jobbe i tildelte grupper, og i tillegg utføre et lite individuelt studioarbeid.</a:t>
            </a:r>
          </a:p>
          <a:p>
            <a:endParaRPr lang="nb-NO" dirty="0"/>
          </a:p>
        </p:txBody>
      </p:sp>
      <p:pic>
        <p:nvPicPr>
          <p:cNvPr id="4" name="Bilde 3">
            <a:extLst>
              <a:ext uri="{FF2B5EF4-FFF2-40B4-BE49-F238E27FC236}">
                <a16:creationId xmlns:a16="http://schemas.microsoft.com/office/drawing/2014/main" id="{1699A3A4-83DC-47F7-BCB3-3645DC486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6344" y="4467124"/>
            <a:ext cx="3112971" cy="1919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8795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57888EE7-4F7A-47A9-91AF-BFC2BCD2A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5924" y="1812224"/>
            <a:ext cx="4268357" cy="1292372"/>
          </a:xfrm>
        </p:spPr>
      </p:pic>
      <p:pic>
        <p:nvPicPr>
          <p:cNvPr id="6" name="Bilde 5">
            <a:extLst>
              <a:ext uri="{FF2B5EF4-FFF2-40B4-BE49-F238E27FC236}">
                <a16:creationId xmlns:a16="http://schemas.microsoft.com/office/drawing/2014/main" id="{BC4FBA23-75C7-4474-AD57-A08EBBFFC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227" y="3947567"/>
            <a:ext cx="3256998" cy="1499484"/>
          </a:xfrm>
          <a:prstGeom prst="rect">
            <a:avLst/>
          </a:prstGeom>
        </p:spPr>
      </p:pic>
      <p:pic>
        <p:nvPicPr>
          <p:cNvPr id="8" name="Bilde 7">
            <a:extLst>
              <a:ext uri="{FF2B5EF4-FFF2-40B4-BE49-F238E27FC236}">
                <a16:creationId xmlns:a16="http://schemas.microsoft.com/office/drawing/2014/main" id="{28CAD5CB-0AEC-47CC-B0F1-392A536AF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687" y="3962991"/>
            <a:ext cx="2947539" cy="1502089"/>
          </a:xfrm>
          <a:prstGeom prst="rect">
            <a:avLst/>
          </a:prstGeom>
        </p:spPr>
      </p:pic>
      <p:pic>
        <p:nvPicPr>
          <p:cNvPr id="10" name="Bilde 9">
            <a:extLst>
              <a:ext uri="{FF2B5EF4-FFF2-40B4-BE49-F238E27FC236}">
                <a16:creationId xmlns:a16="http://schemas.microsoft.com/office/drawing/2014/main" id="{A6E4497D-FB38-4D61-B8E4-7E515518E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0457" y="5907165"/>
            <a:ext cx="1387412" cy="513243"/>
          </a:xfrm>
          <a:prstGeom prst="rect">
            <a:avLst/>
          </a:prstGeom>
        </p:spPr>
      </p:pic>
      <p:sp>
        <p:nvSpPr>
          <p:cNvPr id="12" name="TekstSylinder 11">
            <a:extLst>
              <a:ext uri="{FF2B5EF4-FFF2-40B4-BE49-F238E27FC236}">
                <a16:creationId xmlns:a16="http://schemas.microsoft.com/office/drawing/2014/main" id="{0BE094FA-7F24-4F71-BC12-502CF6EB54A5}"/>
              </a:ext>
            </a:extLst>
          </p:cNvPr>
          <p:cNvSpPr txBox="1"/>
          <p:nvPr/>
        </p:nvSpPr>
        <p:spPr>
          <a:xfrm>
            <a:off x="1087231" y="2187984"/>
            <a:ext cx="3744227" cy="646331"/>
          </a:xfrm>
          <a:prstGeom prst="rect">
            <a:avLst/>
          </a:prstGeom>
          <a:noFill/>
        </p:spPr>
        <p:txBody>
          <a:bodyPr wrap="square" rtlCol="0">
            <a:spAutoFit/>
          </a:bodyPr>
          <a:lstStyle/>
          <a:p>
            <a:r>
              <a:rPr lang="nb-NO" dirty="0"/>
              <a:t>Trommer progameres i slike «</a:t>
            </a:r>
            <a:r>
              <a:rPr lang="nb-NO" dirty="0" err="1"/>
              <a:t>patterns</a:t>
            </a:r>
            <a:r>
              <a:rPr lang="nb-NO" dirty="0"/>
              <a:t>»</a:t>
            </a:r>
          </a:p>
        </p:txBody>
      </p:sp>
      <p:sp>
        <p:nvSpPr>
          <p:cNvPr id="13" name="TekstSylinder 12">
            <a:extLst>
              <a:ext uri="{FF2B5EF4-FFF2-40B4-BE49-F238E27FC236}">
                <a16:creationId xmlns:a16="http://schemas.microsoft.com/office/drawing/2014/main" id="{307E0C55-B084-48FC-B8E3-2904D73E96B1}"/>
              </a:ext>
            </a:extLst>
          </p:cNvPr>
          <p:cNvSpPr txBox="1"/>
          <p:nvPr/>
        </p:nvSpPr>
        <p:spPr>
          <a:xfrm>
            <a:off x="711846" y="3433996"/>
            <a:ext cx="4494998" cy="369332"/>
          </a:xfrm>
          <a:prstGeom prst="rect">
            <a:avLst/>
          </a:prstGeom>
          <a:noFill/>
        </p:spPr>
        <p:txBody>
          <a:bodyPr wrap="square" rtlCol="0">
            <a:spAutoFit/>
          </a:bodyPr>
          <a:lstStyle/>
          <a:p>
            <a:r>
              <a:rPr lang="nb-NO" dirty="0"/>
              <a:t>Innspilling i midi</a:t>
            </a:r>
          </a:p>
        </p:txBody>
      </p:sp>
      <p:sp>
        <p:nvSpPr>
          <p:cNvPr id="14" name="TekstSylinder 13">
            <a:extLst>
              <a:ext uri="{FF2B5EF4-FFF2-40B4-BE49-F238E27FC236}">
                <a16:creationId xmlns:a16="http://schemas.microsoft.com/office/drawing/2014/main" id="{8ACCD612-594B-4FE1-9BB1-2350DAAED583}"/>
              </a:ext>
            </a:extLst>
          </p:cNvPr>
          <p:cNvSpPr txBox="1"/>
          <p:nvPr/>
        </p:nvSpPr>
        <p:spPr>
          <a:xfrm>
            <a:off x="4085924" y="3429000"/>
            <a:ext cx="4020152" cy="369332"/>
          </a:xfrm>
          <a:prstGeom prst="rect">
            <a:avLst/>
          </a:prstGeom>
          <a:noFill/>
        </p:spPr>
        <p:txBody>
          <a:bodyPr wrap="square" rtlCol="0">
            <a:spAutoFit/>
          </a:bodyPr>
          <a:lstStyle/>
          <a:p>
            <a:r>
              <a:rPr lang="nb-NO" dirty="0"/>
              <a:t>Pianoroll</a:t>
            </a:r>
          </a:p>
        </p:txBody>
      </p:sp>
      <p:sp>
        <p:nvSpPr>
          <p:cNvPr id="15" name="TekstSylinder 14">
            <a:extLst>
              <a:ext uri="{FF2B5EF4-FFF2-40B4-BE49-F238E27FC236}">
                <a16:creationId xmlns:a16="http://schemas.microsoft.com/office/drawing/2014/main" id="{E92537ED-BC48-4724-82E1-186ABCB6FFC3}"/>
              </a:ext>
            </a:extLst>
          </p:cNvPr>
          <p:cNvSpPr txBox="1"/>
          <p:nvPr/>
        </p:nvSpPr>
        <p:spPr>
          <a:xfrm>
            <a:off x="4095048" y="5840622"/>
            <a:ext cx="4292868" cy="646331"/>
          </a:xfrm>
          <a:prstGeom prst="rect">
            <a:avLst/>
          </a:prstGeom>
          <a:noFill/>
        </p:spPr>
        <p:txBody>
          <a:bodyPr wrap="square" rtlCol="0">
            <a:spAutoFit/>
          </a:bodyPr>
          <a:lstStyle/>
          <a:p>
            <a:r>
              <a:rPr lang="nb-NO" dirty="0"/>
              <a:t>Studentene får linker på noen utvalgte </a:t>
            </a:r>
            <a:r>
              <a:rPr lang="nb-NO" dirty="0" err="1"/>
              <a:t>tutorials</a:t>
            </a:r>
            <a:r>
              <a:rPr lang="nb-NO" dirty="0"/>
              <a:t> på </a:t>
            </a:r>
            <a:r>
              <a:rPr lang="nb-NO" dirty="0" err="1"/>
              <a:t>YouTube</a:t>
            </a:r>
            <a:r>
              <a:rPr lang="nb-NO" dirty="0"/>
              <a:t> </a:t>
            </a:r>
          </a:p>
        </p:txBody>
      </p:sp>
      <p:pic>
        <p:nvPicPr>
          <p:cNvPr id="17" name="Bilde 16">
            <a:extLst>
              <a:ext uri="{FF2B5EF4-FFF2-40B4-BE49-F238E27FC236}">
                <a16:creationId xmlns:a16="http://schemas.microsoft.com/office/drawing/2014/main" id="{7C033A5D-71EC-43B6-9770-1955EC8164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7654" y="3715757"/>
            <a:ext cx="2914800" cy="692186"/>
          </a:xfrm>
          <a:prstGeom prst="rect">
            <a:avLst/>
          </a:prstGeom>
        </p:spPr>
      </p:pic>
      <p:sp>
        <p:nvSpPr>
          <p:cNvPr id="18" name="TekstSylinder 17">
            <a:extLst>
              <a:ext uri="{FF2B5EF4-FFF2-40B4-BE49-F238E27FC236}">
                <a16:creationId xmlns:a16="http://schemas.microsoft.com/office/drawing/2014/main" id="{DF197956-F1DE-48E8-9E51-EDBC470EB95B}"/>
              </a:ext>
            </a:extLst>
          </p:cNvPr>
          <p:cNvSpPr txBox="1"/>
          <p:nvPr/>
        </p:nvSpPr>
        <p:spPr>
          <a:xfrm flipH="1">
            <a:off x="8879305" y="3259938"/>
            <a:ext cx="2731498" cy="369332"/>
          </a:xfrm>
          <a:prstGeom prst="rect">
            <a:avLst/>
          </a:prstGeom>
          <a:noFill/>
        </p:spPr>
        <p:txBody>
          <a:bodyPr wrap="square" rtlCol="0">
            <a:spAutoFit/>
          </a:bodyPr>
          <a:lstStyle/>
          <a:p>
            <a:r>
              <a:rPr lang="nb-NO" dirty="0"/>
              <a:t>Audioopptak</a:t>
            </a:r>
          </a:p>
        </p:txBody>
      </p:sp>
      <p:sp>
        <p:nvSpPr>
          <p:cNvPr id="19" name="TekstSylinder 18">
            <a:extLst>
              <a:ext uri="{FF2B5EF4-FFF2-40B4-BE49-F238E27FC236}">
                <a16:creationId xmlns:a16="http://schemas.microsoft.com/office/drawing/2014/main" id="{086A4F44-6437-4BCB-A996-26C0C5DC081D}"/>
              </a:ext>
            </a:extLst>
          </p:cNvPr>
          <p:cNvSpPr txBox="1"/>
          <p:nvPr/>
        </p:nvSpPr>
        <p:spPr>
          <a:xfrm>
            <a:off x="943275" y="770021"/>
            <a:ext cx="9018872" cy="646331"/>
          </a:xfrm>
          <a:prstGeom prst="rect">
            <a:avLst/>
          </a:prstGeom>
          <a:noFill/>
        </p:spPr>
        <p:txBody>
          <a:bodyPr wrap="square" rtlCol="0">
            <a:spAutoFit/>
          </a:bodyPr>
          <a:lstStyle/>
          <a:p>
            <a:r>
              <a:rPr lang="nb-NO" sz="3600" b="1" dirty="0"/>
              <a:t>Programmerings- og innspillingsmetoder</a:t>
            </a:r>
          </a:p>
        </p:txBody>
      </p:sp>
    </p:spTree>
    <p:extLst>
      <p:ext uri="{BB962C8B-B14F-4D97-AF65-F5344CB8AC3E}">
        <p14:creationId xmlns:p14="http://schemas.microsoft.com/office/powerpoint/2010/main" val="4289858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B07320-B9C4-4CD9-AA72-28203E409154}"/>
              </a:ext>
            </a:extLst>
          </p:cNvPr>
          <p:cNvSpPr>
            <a:spLocks noGrp="1"/>
          </p:cNvSpPr>
          <p:nvPr>
            <p:ph type="title"/>
          </p:nvPr>
        </p:nvSpPr>
        <p:spPr/>
        <p:txBody>
          <a:bodyPr/>
          <a:lstStyle/>
          <a:p>
            <a:r>
              <a:rPr lang="nb-NO" b="1" dirty="0"/>
              <a:t>Individuell oppgave til studentene</a:t>
            </a:r>
            <a:r>
              <a:rPr lang="nb-NO" dirty="0"/>
              <a:t>:</a:t>
            </a:r>
          </a:p>
        </p:txBody>
      </p:sp>
      <p:sp>
        <p:nvSpPr>
          <p:cNvPr id="3" name="Plassholder for innhold 2">
            <a:extLst>
              <a:ext uri="{FF2B5EF4-FFF2-40B4-BE49-F238E27FC236}">
                <a16:creationId xmlns:a16="http://schemas.microsoft.com/office/drawing/2014/main" id="{4389CC71-906A-42BC-AC9C-A70B00CA15DC}"/>
              </a:ext>
            </a:extLst>
          </p:cNvPr>
          <p:cNvSpPr>
            <a:spLocks noGrp="1"/>
          </p:cNvSpPr>
          <p:nvPr>
            <p:ph idx="1"/>
          </p:nvPr>
        </p:nvSpPr>
        <p:spPr/>
        <p:txBody>
          <a:bodyPr>
            <a:normAutofit/>
          </a:bodyPr>
          <a:lstStyle/>
          <a:p>
            <a:pPr marL="0" indent="0">
              <a:buNone/>
            </a:pPr>
            <a:r>
              <a:rPr lang="nb-NO" dirty="0"/>
              <a:t>Innspilling/programmering av musikk med:  </a:t>
            </a:r>
          </a:p>
          <a:p>
            <a:r>
              <a:rPr lang="nb-NO" dirty="0"/>
              <a:t>Minimum 16 takter</a:t>
            </a:r>
          </a:p>
          <a:p>
            <a:r>
              <a:rPr lang="nb-NO" dirty="0"/>
              <a:t>Et trommegroove der du bruker en kombinasjon av programmering av trommer og loops.</a:t>
            </a:r>
          </a:p>
          <a:p>
            <a:r>
              <a:rPr lang="nb-NO" dirty="0"/>
              <a:t>Bass programmert i pianoroll, eller spilt inn som ”instrument”</a:t>
            </a:r>
          </a:p>
          <a:p>
            <a:r>
              <a:rPr lang="nb-NO" dirty="0"/>
              <a:t>Akkorder med keyboard/piano – programmert i pianoroll</a:t>
            </a:r>
          </a:p>
          <a:p>
            <a:r>
              <a:rPr lang="nb-NO" dirty="0"/>
              <a:t>Innspilling av analogt instrument/sang</a:t>
            </a:r>
          </a:p>
          <a:p>
            <a:endParaRPr lang="nb-NO" dirty="0"/>
          </a:p>
        </p:txBody>
      </p:sp>
      <p:pic>
        <p:nvPicPr>
          <p:cNvPr id="5" name="Bilde 4">
            <a:extLst>
              <a:ext uri="{FF2B5EF4-FFF2-40B4-BE49-F238E27FC236}">
                <a16:creationId xmlns:a16="http://schemas.microsoft.com/office/drawing/2014/main" id="{00C9385D-B77A-4D05-959F-07A286BFE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9995" y="960899"/>
            <a:ext cx="2541864" cy="1459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052646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1553</Words>
  <Application>Microsoft Office PowerPoint</Application>
  <PresentationFormat>Widescreen</PresentationFormat>
  <Paragraphs>80</Paragraphs>
  <Slides>18</Slides>
  <Notes>0</Notes>
  <HiddenSlides>0</HiddenSlides>
  <MMClips>4</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18</vt:i4>
      </vt:variant>
    </vt:vector>
  </HeadingPairs>
  <TitlesOfParts>
    <vt:vector size="22" baseType="lpstr">
      <vt:lpstr>Arial</vt:lpstr>
      <vt:lpstr>Calibri</vt:lpstr>
      <vt:lpstr>Calibri Light</vt:lpstr>
      <vt:lpstr>Office-tema</vt:lpstr>
      <vt:lpstr>Presentasjon av prosjekt Digilu 07.12.20</vt:lpstr>
      <vt:lpstr>Prosjekt:</vt:lpstr>
      <vt:lpstr>PowerPoint-presentasjon</vt:lpstr>
      <vt:lpstr>Valg av DAW – Digital audio workstation</vt:lpstr>
      <vt:lpstr>PowerPoint-presentasjon</vt:lpstr>
      <vt:lpstr>Soundtrap</vt:lpstr>
      <vt:lpstr>Prosjektoppgaven til studentene:</vt:lpstr>
      <vt:lpstr>PowerPoint-presentasjon</vt:lpstr>
      <vt:lpstr>Individuell oppgave til studentene:</vt:lpstr>
      <vt:lpstr>Gruppeoppgave:</vt:lpstr>
      <vt:lpstr>Eksempler på innleverte oppgaver fra studentene</vt:lpstr>
      <vt:lpstr>PowerPoint-presentasjon</vt:lpstr>
      <vt:lpstr>Intervjuguide</vt:lpstr>
      <vt:lpstr>Utdrag fra empiri</vt:lpstr>
      <vt:lpstr>PowerPoint-presentasjon</vt:lpstr>
      <vt:lpstr>PowerPoint-presentasjon</vt:lpstr>
      <vt:lpstr>PowerPoint-presentasjon</vt:lpstr>
      <vt:lpstr>Veien videre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 av prosjekt Digilu 07.12.20</dc:title>
  <dc:creator>Øystein Elle</dc:creator>
  <cp:lastModifiedBy>Øystein Sverre Warem</cp:lastModifiedBy>
  <cp:revision>13</cp:revision>
  <dcterms:created xsi:type="dcterms:W3CDTF">2020-12-04T11:41:20Z</dcterms:created>
  <dcterms:modified xsi:type="dcterms:W3CDTF">2021-03-24T13:41:57Z</dcterms:modified>
</cp:coreProperties>
</file>