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8"/>
  </p:notesMasterIdLst>
  <p:handoutMasterIdLst>
    <p:handoutMasterId r:id="rId19"/>
  </p:handoutMasterIdLst>
  <p:sldIdLst>
    <p:sldId id="258" r:id="rId5"/>
    <p:sldId id="257" r:id="rId6"/>
    <p:sldId id="264" r:id="rId7"/>
    <p:sldId id="266" r:id="rId8"/>
    <p:sldId id="265" r:id="rId9"/>
    <p:sldId id="268" r:id="rId10"/>
    <p:sldId id="272" r:id="rId11"/>
    <p:sldId id="270" r:id="rId12"/>
    <p:sldId id="274" r:id="rId13"/>
    <p:sldId id="273" r:id="rId14"/>
    <p:sldId id="271" r:id="rId15"/>
    <p:sldId id="269" r:id="rId16"/>
    <p:sldId id="263" r:id="rId17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2BE"/>
    <a:srgbClr val="A396A3"/>
    <a:srgbClr val="D77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44A07-A683-4324-B92E-8DBAA307855B}" v="7" dt="2022-11-23T08:25:55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4" autoAdjust="0"/>
    <p:restoredTop sz="94728"/>
  </p:normalViewPr>
  <p:slideViewPr>
    <p:cSldViewPr snapToGrid="0" snapToObjects="1">
      <p:cViewPr varScale="1">
        <p:scale>
          <a:sx n="157" d="100"/>
          <a:sy n="157" d="100"/>
        </p:scale>
        <p:origin x="150" y="3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5ACB-6D39-BD4E-B219-F3F80F4D5658}" type="datetimeFigureOut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30.11.2022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D036-F3E9-EE46-9B35-EC7759C2F543}" type="slidenum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‹#›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54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9444867-3A3C-8F4F-AA72-C1B9EB729F72}" type="datetimeFigureOut">
              <a:rPr lang="nb-NO" smtClean="0"/>
              <a:pPr/>
              <a:t>30.11.2022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F45C457E-F630-C147-B67D-734B6B1CD9D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08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639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31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03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5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Kapittel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Kapittel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E9DC53-2898-304E-8D88-1BB22CAC7760}" type="datetime1">
              <a:rPr lang="nb-NO" smtClean="0"/>
              <a:pPr/>
              <a:t>30.11.2022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Fornavn Etternavn | Avdelingsnavn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2000"/>
            <a:ext cx="6075947" cy="199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3905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6D0C-2F8A-B642-A138-BA59C775D20D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89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675105"/>
            <a:ext cx="4040188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675105"/>
            <a:ext cx="4041775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204A-9A75-3C4C-BAD0-3FE6FE66170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59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2955-BE7A-5C4C-84B8-41580681C190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54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57B6-EDFB-B447-8B14-79CCE6E543ED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044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00262"/>
            <a:ext cx="9144000" cy="4485105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her for å sette inn bilde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B3D7-CAAD-CD4A-9ADE-B7023038E292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7453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71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4AB339-F0E1-A746-A0DD-B8B314440945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0912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Hvile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C8C2BE"/>
          </a:solidFill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539"/>
            <a:ext cx="6245475" cy="1722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48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or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A396A3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590699-1352-D148-B251-D7C28FB0B6CC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For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590699-1352-D148-B251-D7C28FB0B6CC}" type="datetime1">
              <a:rPr lang="nb-NO" smtClean="0"/>
              <a:pPr/>
              <a:t>30.11.2022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Fornavn Etternavn | Avdelingsnavn</a:t>
            </a:r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F5EF9-C484-D748-964B-06FC147FE0F7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19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63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Kapittel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E9DC53-2898-304E-8D88-1BB22CAC7760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454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697576" y="4768684"/>
            <a:ext cx="16844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301028B7-40B6-B141-A86D-F90DE572F70B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835" y="4767263"/>
            <a:ext cx="59262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r>
              <a:rPr lang="nb-NO"/>
              <a:t>Fornavn Etternavn | Avdelingsnavn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81996" y="4767263"/>
            <a:ext cx="4117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4" r:id="rId3"/>
    <p:sldLayoutId id="2147483706" r:id="rId4"/>
    <p:sldLayoutId id="2147483707" r:id="rId5"/>
    <p:sldLayoutId id="2147483708" r:id="rId6"/>
    <p:sldLayoutId id="2147483695" r:id="rId7"/>
    <p:sldLayoutId id="2147483696" r:id="rId8"/>
    <p:sldLayoutId id="2147483709" r:id="rId9"/>
    <p:sldLayoutId id="2147483710" r:id="rId10"/>
    <p:sldLayoutId id="2147483711" r:id="rId11"/>
    <p:sldLayoutId id="2147483697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12" r:id="rId20"/>
    <p:sldLayoutId id="2147483713" r:id="rId21"/>
    <p:sldLayoutId id="2147483714" r:id="rId2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Si ifra i 2022   </a:t>
            </a:r>
            <a:r>
              <a:rPr lang="nb-NO" sz="2800" dirty="0"/>
              <a:t>(status per 23.11.2022)</a:t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fld id="{CEBE5A08-4597-EE48-8595-2652A3602EC3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Monika Forsbring| Seksjon for studieutredning og kvalitetsutvikling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909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Service og tjenester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CED80DB-DB7C-14C8-D39C-0D6A25060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77" y="1704560"/>
            <a:ext cx="6399858" cy="173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7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Annet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11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2205C2D-D59A-2F68-2AEB-E084ADD9E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27" y="1676591"/>
            <a:ext cx="5931737" cy="213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39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rapporteres i Fakultetenes kvalitetsrapporter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Fakultetenes kvalitetsrapporter for 2022 skal være ferdig 20. januar 2023.</a:t>
            </a:r>
          </a:p>
          <a:p>
            <a:r>
              <a:rPr lang="nb-NO" sz="2000" dirty="0"/>
              <a:t>Under kvalitetsområdet «Læringsmiljøkvalitet» omtales sakene som har kommet til fakultetet og hvordan de er fulgt opp.</a:t>
            </a:r>
          </a:p>
          <a:p>
            <a:r>
              <a:rPr lang="nb-NO" sz="2000" dirty="0"/>
              <a:t>Eks. fra HVO sin rapport for 2021: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12</a:t>
            </a:fld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1BA9674-EE78-A181-7204-5A7A5F3B1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04" y="3072650"/>
            <a:ext cx="6781047" cy="89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5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83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 på hjemmesiden</a:t>
            </a:r>
          </a:p>
        </p:txBody>
      </p:sp>
      <p:pic>
        <p:nvPicPr>
          <p:cNvPr id="3" name="Plassholder for innhold 2">
            <a:extLst>
              <a:ext uri="{FF2B5EF4-FFF2-40B4-BE49-F238E27FC236}">
                <a16:creationId xmlns:a16="http://schemas.microsoft.com/office/drawing/2014/main" id="{8894B041-F0D4-DAEA-158E-A10558BCF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3977" y="2725191"/>
            <a:ext cx="2796782" cy="1798476"/>
          </a:xfrm>
        </p:spPr>
      </p:pic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fld id="{E40CFBD1-A90E-2B49-A4E2-2A2CB6DE21D0}" type="datetime1">
              <a:rPr lang="nb-NO" smtClean="0"/>
              <a:t>30.11.2022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t>2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68C0311-FB42-09F0-47E3-698F277123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041" y="2778403"/>
            <a:ext cx="2712955" cy="1867062"/>
          </a:xfrm>
          <a:prstGeom prst="rect">
            <a:avLst/>
          </a:prstGeom>
        </p:spPr>
      </p:pic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277AFBA4-4F8C-B1DE-EC16-E1B58F03E58C}"/>
              </a:ext>
            </a:extLst>
          </p:cNvPr>
          <p:cNvCxnSpPr>
            <a:cxnSpLocks/>
          </p:cNvCxnSpPr>
          <p:nvPr/>
        </p:nvCxnSpPr>
        <p:spPr>
          <a:xfrm>
            <a:off x="4301516" y="3624429"/>
            <a:ext cx="10333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e 15">
            <a:extLst>
              <a:ext uri="{FF2B5EF4-FFF2-40B4-BE49-F238E27FC236}">
                <a16:creationId xmlns:a16="http://schemas.microsoft.com/office/drawing/2014/main" id="{01A370AD-3D05-C5E0-C95B-472110557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811" y="1226994"/>
            <a:ext cx="6301409" cy="1144680"/>
          </a:xfrm>
          <a:prstGeom prst="rect">
            <a:avLst/>
          </a:prstGeom>
        </p:spPr>
      </p:pic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4BB38265-51EE-8C77-A3A7-BBE0E206D150}"/>
              </a:ext>
            </a:extLst>
          </p:cNvPr>
          <p:cNvCxnSpPr/>
          <p:nvPr/>
        </p:nvCxnSpPr>
        <p:spPr>
          <a:xfrm flipH="1">
            <a:off x="4102873" y="2289976"/>
            <a:ext cx="826936" cy="4884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16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Både varsel og avvik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fld id="{E40CFBD1-A90E-2B49-A4E2-2A2CB6DE21D0}" type="datetime1">
              <a:rPr lang="nb-NO" smtClean="0"/>
              <a:t>30.11.2022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t>3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B75439A7-D2EA-5835-7FBD-4DA7CAF7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19" y="1415755"/>
            <a:ext cx="4216844" cy="1846429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2CEA61E4-F09D-58E3-0F72-FB8B6210A0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301" y="2361961"/>
            <a:ext cx="4291699" cy="184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8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Sakene deles i ulike kategorier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fld id="{E40CFBD1-A90E-2B49-A4E2-2A2CB6DE21D0}" type="datetime1">
              <a:rPr lang="nb-NO" smtClean="0"/>
              <a:t>30.11.2022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t>4</a:t>
            </a:fld>
            <a:endParaRPr lang="nb-NO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4F3E0C0C-3BA6-98F1-E7F9-3E1743362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21995"/>
            <a:ext cx="5875529" cy="3246401"/>
          </a:xfrm>
          <a:prstGeom prst="rect">
            <a:avLst/>
          </a:prstGeom>
        </p:spPr>
      </p:pic>
      <p:cxnSp>
        <p:nvCxnSpPr>
          <p:cNvPr id="5" name="Rett pilkobling 4">
            <a:extLst>
              <a:ext uri="{FF2B5EF4-FFF2-40B4-BE49-F238E27FC236}">
                <a16:creationId xmlns:a16="http://schemas.microsoft.com/office/drawing/2014/main" id="{E699A2DE-2588-CB9B-D9A1-4280BB2030ED}"/>
              </a:ext>
            </a:extLst>
          </p:cNvPr>
          <p:cNvCxnSpPr/>
          <p:nvPr/>
        </p:nvCxnSpPr>
        <p:spPr>
          <a:xfrm>
            <a:off x="4265954" y="2382004"/>
            <a:ext cx="9859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6068A57-998F-B942-A563-DB2B7E25B97C}"/>
              </a:ext>
            </a:extLst>
          </p:cNvPr>
          <p:cNvSpPr txBox="1"/>
          <p:nvPr/>
        </p:nvSpPr>
        <p:spPr>
          <a:xfrm>
            <a:off x="5322261" y="2212727"/>
            <a:ext cx="2056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På e-post til IT-vakta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4C542BAC-10A4-BEDA-7AB1-47C81DF2BBD9}"/>
              </a:ext>
            </a:extLst>
          </p:cNvPr>
          <p:cNvCxnSpPr/>
          <p:nvPr/>
        </p:nvCxnSpPr>
        <p:spPr>
          <a:xfrm>
            <a:off x="4247457" y="2084567"/>
            <a:ext cx="9859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EFE72CD-14CC-39BB-0728-8FD4ABB5CCC4}"/>
              </a:ext>
            </a:extLst>
          </p:cNvPr>
          <p:cNvSpPr txBox="1"/>
          <p:nvPr/>
        </p:nvSpPr>
        <p:spPr>
          <a:xfrm>
            <a:off x="5302511" y="1909584"/>
            <a:ext cx="3174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Til seksjon for eiendomstjenester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37400A63-D841-9E2E-E569-68783D957BDF}"/>
              </a:ext>
            </a:extLst>
          </p:cNvPr>
          <p:cNvCxnSpPr/>
          <p:nvPr/>
        </p:nvCxnSpPr>
        <p:spPr>
          <a:xfrm>
            <a:off x="4302981" y="3301116"/>
            <a:ext cx="9859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0A23467-3BBB-BA60-879E-DA8C0194D738}"/>
              </a:ext>
            </a:extLst>
          </p:cNvPr>
          <p:cNvSpPr txBox="1"/>
          <p:nvPr/>
        </p:nvSpPr>
        <p:spPr>
          <a:xfrm>
            <a:off x="5322261" y="3131839"/>
            <a:ext cx="2124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Til forskningsenheten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158D031-8270-AFBE-9824-57E34CE5FA98}"/>
              </a:ext>
            </a:extLst>
          </p:cNvPr>
          <p:cNvSpPr txBox="1"/>
          <p:nvPr/>
        </p:nvSpPr>
        <p:spPr>
          <a:xfrm>
            <a:off x="4576007" y="3905602"/>
            <a:ext cx="3183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Øvrige skjemaer blir sendt til HR,</a:t>
            </a:r>
          </a:p>
          <a:p>
            <a:r>
              <a:rPr lang="nb-NO" sz="1600" dirty="0"/>
              <a:t>altså Si ifra-teamet.</a:t>
            </a:r>
          </a:p>
        </p:txBody>
      </p:sp>
    </p:spTree>
    <p:extLst>
      <p:ext uri="{BB962C8B-B14F-4D97-AF65-F5344CB8AC3E}">
        <p14:creationId xmlns:p14="http://schemas.microsoft.com/office/powerpoint/2010/main" val="398680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Behandling av Si ifra saker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6697576" y="4768684"/>
            <a:ext cx="1684420" cy="273844"/>
          </a:xfrm>
        </p:spPr>
        <p:txBody>
          <a:bodyPr/>
          <a:lstStyle/>
          <a:p>
            <a:fld id="{E40CFBD1-A90E-2B49-A4E2-2A2CB6DE21D0}" type="datetime1">
              <a:rPr lang="nb-NO" smtClean="0"/>
              <a:t>30.11.2022</a:t>
            </a:fld>
            <a:endParaRPr lang="nb-NO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16835" y="4767263"/>
            <a:ext cx="5926221" cy="273844"/>
          </a:xfrm>
        </p:spPr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8381996" y="4767263"/>
            <a:ext cx="411747" cy="273844"/>
          </a:xfrm>
        </p:spPr>
        <p:txBody>
          <a:bodyPr/>
          <a:lstStyle/>
          <a:p>
            <a:fld id="{28ECCE09-4EB9-D24E-99A2-F5BDA1BD657E}" type="slidenum">
              <a:rPr lang="nb-NO" smtClean="0"/>
              <a:t>5</a:t>
            </a:fld>
            <a:endParaRPr lang="nb-NO"/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C9348CF-A87F-2107-B605-AD05B5DF3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750" y="1200151"/>
            <a:ext cx="3777049" cy="3394472"/>
          </a:xfrm>
        </p:spPr>
        <p:txBody>
          <a:bodyPr>
            <a:normAutofit lnSpcReduction="10000"/>
          </a:bodyPr>
          <a:lstStyle/>
          <a:p>
            <a:r>
              <a:rPr lang="nb-NO" sz="1800" dirty="0"/>
              <a:t>Alle skjemaer med unntak av «IT-teknisk utstyr og digitale flater»,  går inn i høgskolens sak- og arkivsystem (p360).</a:t>
            </a:r>
          </a:p>
          <a:p>
            <a:r>
              <a:rPr lang="nb-NO" sz="1800" dirty="0"/>
              <a:t>Si ifra-teamet sender saken videre til rett dekan/avdelingsleder.</a:t>
            </a:r>
          </a:p>
          <a:p>
            <a:pPr lvl="1"/>
            <a:r>
              <a:rPr lang="nb-NO" sz="1400" dirty="0"/>
              <a:t>Si ifra- teamet:</a:t>
            </a:r>
          </a:p>
          <a:p>
            <a:pPr lvl="2"/>
            <a:r>
              <a:rPr lang="nb-NO" sz="1200" dirty="0"/>
              <a:t>HMS-rådgiver</a:t>
            </a:r>
          </a:p>
          <a:p>
            <a:pPr lvl="2"/>
            <a:r>
              <a:rPr lang="nb-NO" sz="1200" dirty="0"/>
              <a:t>Kvalitetsrådgiver</a:t>
            </a:r>
          </a:p>
          <a:p>
            <a:pPr lvl="2"/>
            <a:r>
              <a:rPr lang="nb-NO" sz="1200" dirty="0"/>
              <a:t>Personvernrådgiver</a:t>
            </a:r>
          </a:p>
          <a:p>
            <a:pPr lvl="2"/>
            <a:r>
              <a:rPr lang="nb-NO" sz="1200" dirty="0"/>
              <a:t>Sikkerhets- og beredskapsrådgiver</a:t>
            </a:r>
            <a:endParaRPr lang="nb-NO" sz="1800" dirty="0"/>
          </a:p>
          <a:p>
            <a:r>
              <a:rPr lang="nb-NO" sz="1800" dirty="0"/>
              <a:t>Når saken er ferdigbehandlet, skal varsler får beskjed.</a:t>
            </a:r>
          </a:p>
          <a:p>
            <a:pPr marL="914400" lvl="2" indent="0">
              <a:buNone/>
            </a:pPr>
            <a:endParaRPr lang="nb-NO" sz="12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CA34807-06EA-237A-3FFE-0DE1DD025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16" y="1302271"/>
            <a:ext cx="4148037" cy="304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1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D9C81ADF-8271-351A-26C6-6EE16C07659D}"/>
              </a:ext>
            </a:extLst>
          </p:cNvPr>
          <p:cNvSpPr txBox="1"/>
          <p:nvPr/>
        </p:nvSpPr>
        <p:spPr>
          <a:xfrm>
            <a:off x="6243056" y="1833086"/>
            <a:ext cx="27302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Saker er innmeldt</a:t>
            </a:r>
          </a:p>
          <a:p>
            <a:r>
              <a:rPr lang="nb-NO" dirty="0"/>
              <a:t>     både av ansatte og </a:t>
            </a:r>
          </a:p>
          <a:p>
            <a:r>
              <a:rPr lang="nb-NO" dirty="0"/>
              <a:t>     studenter.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Saker kan være meldt</a:t>
            </a:r>
          </a:p>
          <a:p>
            <a:r>
              <a:rPr lang="nb-NO" dirty="0"/>
              <a:t>     inn i «feil» kategori.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243B6660-0C9B-CA6D-D958-6C405266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02" y="1313801"/>
            <a:ext cx="5571164" cy="26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5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Psykososiale forhold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50F02FE-AF77-7F0F-8408-DC8EE4A39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6" y="1629527"/>
            <a:ext cx="6913241" cy="26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5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Undervisning og læring/ Organisering av studier og praksis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36104BB-0D4B-3669-1F46-2570E743C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77" y="1648090"/>
            <a:ext cx="6266502" cy="345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0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978BF1-F54D-5EC6-7E65-AE459298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 ifra-saker 01.01.2022 – 23.11.2022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5326A-3288-23F2-58E2-CFB25549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Brudd på regler om behandling av personopplysninger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1ACC56-89F7-1B51-12D3-41CFEB1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7299-2ACC-2246-9998-AAC0BBB7B871}" type="datetime1">
              <a:rPr lang="nb-NO" smtClean="0"/>
              <a:t>30.11.2022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EEE52-7D58-CBC6-5667-35947C4F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Monika Forsbring | Seksjon for studieutredning og kvalitetsutvikling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AF8769-90D6-B0D1-E052-C858FF04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9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8801977-AE7A-2C6C-CEE5-267B49D6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89" y="1682636"/>
            <a:ext cx="6905136" cy="15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61903"/>
      </p:ext>
    </p:extLst>
  </p:cSld>
  <p:clrMapOvr>
    <a:masterClrMapping/>
  </p:clrMapOvr>
</p:sld>
</file>

<file path=ppt/theme/theme1.xml><?xml version="1.0" encoding="utf-8"?>
<a:theme xmlns:a="http://schemas.openxmlformats.org/drawingml/2006/main" name="HIOF-template-7.13.Presentasjonsmal-NOR-v.0.0.2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OF-template-7.13.Presentasjonsmal-NOR-v.1.1.0" id="{EF7B6924-C9F2-4648-B1CC-028E0D5F992E}" vid="{E7FEDBD8-4028-4E42-A3F2-D517EB342A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6B39F7C01E1042A1946376D31D7012" ma:contentTypeVersion="14" ma:contentTypeDescription="Opprett et nytt dokument." ma:contentTypeScope="" ma:versionID="1979829d7e8dfc43602268e704a7acc1">
  <xsd:schema xmlns:xsd="http://www.w3.org/2001/XMLSchema" xmlns:xs="http://www.w3.org/2001/XMLSchema" xmlns:p="http://schemas.microsoft.com/office/2006/metadata/properties" xmlns:ns3="d91b8ace-3b5d-4981-af07-4f07cdef855e" xmlns:ns4="67d12e51-5a79-4480-a2ed-13505bbe9d76" targetNamespace="http://schemas.microsoft.com/office/2006/metadata/properties" ma:root="true" ma:fieldsID="ec72dd69f7b78143bdb72304fc277a94" ns3:_="" ns4:_="">
    <xsd:import namespace="d91b8ace-3b5d-4981-af07-4f07cdef855e"/>
    <xsd:import namespace="67d12e51-5a79-4480-a2ed-13505bbe9d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b8ace-3b5d-4981-af07-4f07cdef85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12e51-5a79-4480-a2ed-13505bbe9d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695F2E-9785-454A-B020-34F5EAE229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b8ace-3b5d-4981-af07-4f07cdef855e"/>
    <ds:schemaRef ds:uri="67d12e51-5a79-4480-a2ed-13505bbe9d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39A51A-45F0-4C8A-8E57-9919786EB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B5C08C-95F7-4C37-B811-5782C507BF13}">
  <ds:schemaRefs>
    <ds:schemaRef ds:uri="http://www.w3.org/XML/1998/namespace"/>
    <ds:schemaRef ds:uri="http://purl.org/dc/elements/1.1/"/>
    <ds:schemaRef ds:uri="http://purl.org/dc/terms/"/>
    <ds:schemaRef ds:uri="d91b8ace-3b5d-4981-af07-4f07cdef855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7d12e51-5a79-4480-a2ed-13505bbe9d7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HIOF-template-7.13.Presentasjonsmal-NOR-v.1.1.0</Template>
  <TotalTime>0</TotalTime>
  <Words>341</Words>
  <Application>Microsoft Office PowerPoint</Application>
  <PresentationFormat>Skjermfremvisning (16:9)</PresentationFormat>
  <Paragraphs>79</Paragraphs>
  <Slides>13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Source Sans Pro</vt:lpstr>
      <vt:lpstr>HIOF-template-7.13.Presentasjonsmal-NOR-v.0.0.2</vt:lpstr>
      <vt:lpstr>Si ifra i 2022   (status per 23.11.2022) </vt:lpstr>
      <vt:lpstr>Si ifra på hjemmesiden</vt:lpstr>
      <vt:lpstr>Både varsel og avvik</vt:lpstr>
      <vt:lpstr>Sakene deles i ulike kategorier</vt:lpstr>
      <vt:lpstr>Behandling av Si ifra saker</vt:lpstr>
      <vt:lpstr>Si ifra-saker 01.01.2022 – 23.11.2022</vt:lpstr>
      <vt:lpstr>Si ifra-saker 01.01.2022 – 23.11.2022</vt:lpstr>
      <vt:lpstr>Si ifra-saker 01.01.2022 – 23.11.2022</vt:lpstr>
      <vt:lpstr>Si ifra-saker 01.01.2022 – 23.11.2022</vt:lpstr>
      <vt:lpstr>Si ifra-saker 01.01.2022 – 23.11.2022</vt:lpstr>
      <vt:lpstr>Si ifra-saker 01.01.2022 – 23.11.2022</vt:lpstr>
      <vt:lpstr>Si ifra-saker rapporteres i Fakultetenes kvalitetsrapporter</vt:lpstr>
      <vt:lpstr>PowerPoint-presentasjon</vt:lpstr>
    </vt:vector>
  </TitlesOfParts>
  <Manager/>
  <Company>HIOF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Presentasjonsmal  Høgskolen i Østfold</dc:title>
  <dc:subject/>
  <dc:creator>Monika Hafsrød Forsbring</dc:creator>
  <cp:keywords/>
  <dc:description/>
  <cp:lastModifiedBy>Solveig Berge</cp:lastModifiedBy>
  <cp:revision>3</cp:revision>
  <dcterms:created xsi:type="dcterms:W3CDTF">2022-10-26T11:09:56Z</dcterms:created>
  <dcterms:modified xsi:type="dcterms:W3CDTF">2022-11-30T08:14:43Z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0x0101007A6B39F7C01E1042A1946376D31D7012</vt:lpwstr>
  </property>
</Properties>
</file>