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4"/>
  </p:sldMasterIdLst>
  <p:notesMasterIdLst>
    <p:notesMasterId r:id="rId21"/>
  </p:notesMasterIdLst>
  <p:handoutMasterIdLst>
    <p:handoutMasterId r:id="rId22"/>
  </p:handoutMasterIdLst>
  <p:sldIdLst>
    <p:sldId id="328" r:id="rId5"/>
    <p:sldId id="288" r:id="rId6"/>
    <p:sldId id="356" r:id="rId7"/>
    <p:sldId id="353" r:id="rId8"/>
    <p:sldId id="358" r:id="rId9"/>
    <p:sldId id="355" r:id="rId10"/>
    <p:sldId id="359" r:id="rId11"/>
    <p:sldId id="360" r:id="rId12"/>
    <p:sldId id="361" r:id="rId13"/>
    <p:sldId id="362" r:id="rId14"/>
    <p:sldId id="366" r:id="rId15"/>
    <p:sldId id="363" r:id="rId16"/>
    <p:sldId id="354" r:id="rId17"/>
    <p:sldId id="364" r:id="rId18"/>
    <p:sldId id="365" r:id="rId19"/>
    <p:sldId id="350" r:id="rId20"/>
  </p:sldIdLst>
  <p:sldSz cx="9144000" cy="5143500" type="screen16x9"/>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20"/>
    <p:restoredTop sz="86541"/>
  </p:normalViewPr>
  <p:slideViewPr>
    <p:cSldViewPr snapToGrid="0">
      <p:cViewPr varScale="1">
        <p:scale>
          <a:sx n="149" d="100"/>
          <a:sy n="149" d="100"/>
        </p:scale>
        <p:origin x="558"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DF15ACB-6D39-BD4E-B219-F3F80F4D5658}" type="datetimeFigureOut">
              <a:rPr lang="nb-NO" smtClean="0"/>
              <a:t>30.11.2022</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53D036-F3E9-EE46-9B35-EC7759C2F543}" type="slidenum">
              <a:rPr lang="nb-NO" smtClean="0"/>
              <a:t>‹#›</a:t>
            </a:fld>
            <a:endParaRPr lang="nb-NO"/>
          </a:p>
        </p:txBody>
      </p:sp>
    </p:spTree>
    <p:extLst>
      <p:ext uri="{BB962C8B-B14F-4D97-AF65-F5344CB8AC3E}">
        <p14:creationId xmlns:p14="http://schemas.microsoft.com/office/powerpoint/2010/main" val="36361545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444867-3A3C-8F4F-AA72-C1B9EB729F72}" type="datetimeFigureOut">
              <a:rPr lang="nb-NO" smtClean="0"/>
              <a:t>30.11.2022</a:t>
            </a:fld>
            <a:endParaRPr lang="nb-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5C457E-F630-C147-B67D-734B6B1CD9DE}" type="slidenum">
              <a:rPr lang="nb-NO" smtClean="0"/>
              <a:t>‹#›</a:t>
            </a:fld>
            <a:endParaRPr lang="nb-NO"/>
          </a:p>
        </p:txBody>
      </p:sp>
    </p:spTree>
    <p:extLst>
      <p:ext uri="{BB962C8B-B14F-4D97-AF65-F5344CB8AC3E}">
        <p14:creationId xmlns:p14="http://schemas.microsoft.com/office/powerpoint/2010/main" val="16730815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F45C457E-F630-C147-B67D-734B6B1CD9DE}" type="slidenum">
              <a:rPr lang="nb-NO" smtClean="0"/>
              <a:t>1</a:t>
            </a:fld>
            <a:endParaRPr lang="nb-NO"/>
          </a:p>
        </p:txBody>
      </p:sp>
    </p:spTree>
    <p:extLst>
      <p:ext uri="{BB962C8B-B14F-4D97-AF65-F5344CB8AC3E}">
        <p14:creationId xmlns:p14="http://schemas.microsoft.com/office/powerpoint/2010/main" val="1023253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cs typeface="Calibri"/>
              </a:rPr>
              <a:t>Ingen </a:t>
            </a:r>
            <a:r>
              <a:rPr lang="en-US" dirty="0" err="1">
                <a:cs typeface="Calibri"/>
              </a:rPr>
              <a:t>historiske</a:t>
            </a:r>
            <a:r>
              <a:rPr lang="en-US" dirty="0">
                <a:cs typeface="Calibri"/>
              </a:rPr>
              <a:t> tall </a:t>
            </a:r>
            <a:r>
              <a:rPr lang="en-US" dirty="0" err="1">
                <a:cs typeface="Calibri"/>
              </a:rPr>
              <a:t>tilgjengelig</a:t>
            </a:r>
            <a:r>
              <a:rPr lang="en-US" dirty="0">
                <a:cs typeface="Calibri"/>
              </a:rPr>
              <a:t> </a:t>
            </a:r>
            <a:r>
              <a:rPr lang="en-US" dirty="0" err="1">
                <a:cs typeface="Calibri"/>
              </a:rPr>
              <a:t>på</a:t>
            </a:r>
            <a:r>
              <a:rPr lang="en-US" dirty="0">
                <a:cs typeface="Calibri"/>
              </a:rPr>
              <a:t> </a:t>
            </a:r>
            <a:r>
              <a:rPr lang="en-US" dirty="0" err="1">
                <a:cs typeface="Calibri"/>
              </a:rPr>
              <a:t>disse</a:t>
            </a:r>
            <a:r>
              <a:rPr lang="en-US" dirty="0">
                <a:cs typeface="Calibri"/>
              </a:rPr>
              <a:t> </a:t>
            </a:r>
            <a:r>
              <a:rPr lang="en-US" dirty="0" err="1">
                <a:cs typeface="Calibri"/>
              </a:rPr>
              <a:t>variablene</a:t>
            </a:r>
            <a:r>
              <a:rPr lang="en-US" dirty="0">
                <a:cs typeface="Calibri"/>
              </a:rPr>
              <a:t>. </a:t>
            </a:r>
          </a:p>
        </p:txBody>
      </p:sp>
      <p:sp>
        <p:nvSpPr>
          <p:cNvPr id="4" name="Plassholder for lysbildenummer 3"/>
          <p:cNvSpPr>
            <a:spLocks noGrp="1"/>
          </p:cNvSpPr>
          <p:nvPr>
            <p:ph type="sldNum" sz="quarter" idx="5"/>
          </p:nvPr>
        </p:nvSpPr>
        <p:spPr/>
        <p:txBody>
          <a:bodyPr/>
          <a:lstStyle/>
          <a:p>
            <a:fld id="{F45C457E-F630-C147-B67D-734B6B1CD9DE}" type="slidenum">
              <a:rPr lang="nb-NO" smtClean="0"/>
              <a:t>15</a:t>
            </a:fld>
            <a:endParaRPr lang="nb-NO"/>
          </a:p>
        </p:txBody>
      </p:sp>
    </p:spTree>
    <p:extLst>
      <p:ext uri="{BB962C8B-B14F-4D97-AF65-F5344CB8AC3E}">
        <p14:creationId xmlns:p14="http://schemas.microsoft.com/office/powerpoint/2010/main" val="197577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85750" indent="-285750">
              <a:buFont typeface="Arial"/>
              <a:buChar char="•"/>
            </a:pPr>
            <a:endParaRPr lang="nb-NO" dirty="0"/>
          </a:p>
          <a:p>
            <a:pPr marL="285750" indent="-285750">
              <a:buFont typeface="Arial"/>
              <a:buChar char="•"/>
            </a:pPr>
            <a:endParaRPr lang="nb-NO" dirty="0">
              <a:cs typeface="Calibri"/>
            </a:endParaRPr>
          </a:p>
          <a:p>
            <a:endParaRPr lang="nb-NO" dirty="0">
              <a:cs typeface="Calibri"/>
            </a:endParaRPr>
          </a:p>
        </p:txBody>
      </p:sp>
      <p:sp>
        <p:nvSpPr>
          <p:cNvPr id="4" name="Plassholder for lysbildenummer 3"/>
          <p:cNvSpPr>
            <a:spLocks noGrp="1"/>
          </p:cNvSpPr>
          <p:nvPr>
            <p:ph type="sldNum" sz="quarter" idx="5"/>
          </p:nvPr>
        </p:nvSpPr>
        <p:spPr/>
        <p:txBody>
          <a:bodyPr/>
          <a:lstStyle/>
          <a:p>
            <a:fld id="{F45C457E-F630-C147-B67D-734B6B1CD9DE}" type="slidenum">
              <a:rPr lang="nb-NO" smtClean="0"/>
              <a:t>16</a:t>
            </a:fld>
            <a:endParaRPr lang="nb-NO"/>
          </a:p>
        </p:txBody>
      </p:sp>
    </p:spTree>
    <p:extLst>
      <p:ext uri="{BB962C8B-B14F-4D97-AF65-F5344CB8AC3E}">
        <p14:creationId xmlns:p14="http://schemas.microsoft.com/office/powerpoint/2010/main" val="1686471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Informasjon på nettsider</a:t>
            </a:r>
          </a:p>
        </p:txBody>
      </p:sp>
      <p:sp>
        <p:nvSpPr>
          <p:cNvPr id="4" name="Plassholder for lysbildenummer 3"/>
          <p:cNvSpPr>
            <a:spLocks noGrp="1"/>
          </p:cNvSpPr>
          <p:nvPr>
            <p:ph type="sldNum" sz="quarter" idx="5"/>
          </p:nvPr>
        </p:nvSpPr>
        <p:spPr/>
        <p:txBody>
          <a:bodyPr/>
          <a:lstStyle/>
          <a:p>
            <a:fld id="{F45C457E-F630-C147-B67D-734B6B1CD9DE}" type="slidenum">
              <a:rPr lang="nb-NO" smtClean="0"/>
              <a:t>4</a:t>
            </a:fld>
            <a:endParaRPr lang="nb-NO"/>
          </a:p>
        </p:txBody>
      </p:sp>
    </p:spTree>
    <p:extLst>
      <p:ext uri="{BB962C8B-B14F-4D97-AF65-F5344CB8AC3E}">
        <p14:creationId xmlns:p14="http://schemas.microsoft.com/office/powerpoint/2010/main" val="3280657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er er resultatene helt identiske fra i fjor</a:t>
            </a:r>
          </a:p>
        </p:txBody>
      </p:sp>
      <p:sp>
        <p:nvSpPr>
          <p:cNvPr id="4" name="Plassholder for lysbildenummer 3"/>
          <p:cNvSpPr>
            <a:spLocks noGrp="1"/>
          </p:cNvSpPr>
          <p:nvPr>
            <p:ph type="sldNum" sz="quarter" idx="5"/>
          </p:nvPr>
        </p:nvSpPr>
        <p:spPr/>
        <p:txBody>
          <a:bodyPr/>
          <a:lstStyle/>
          <a:p>
            <a:fld id="{F45C457E-F630-C147-B67D-734B6B1CD9DE}" type="slidenum">
              <a:rPr lang="nb-NO" smtClean="0"/>
              <a:t>5</a:t>
            </a:fld>
            <a:endParaRPr lang="nb-NO"/>
          </a:p>
        </p:txBody>
      </p:sp>
    </p:spTree>
    <p:extLst>
      <p:ext uri="{BB962C8B-B14F-4D97-AF65-F5344CB8AC3E}">
        <p14:creationId xmlns:p14="http://schemas.microsoft.com/office/powerpoint/2010/main" val="22112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Positivt at flere har blitt kjent med andre studenter</a:t>
            </a:r>
          </a:p>
          <a:p>
            <a:r>
              <a:rPr lang="nb-NO" dirty="0"/>
              <a:t>Negativt vedrørende </a:t>
            </a:r>
            <a:r>
              <a:rPr lang="nb-NO" dirty="0" err="1"/>
              <a:t>åp</a:t>
            </a:r>
            <a:endParaRPr lang="nb-NO" dirty="0"/>
          </a:p>
        </p:txBody>
      </p:sp>
      <p:sp>
        <p:nvSpPr>
          <p:cNvPr id="4" name="Plassholder for lysbildenummer 3"/>
          <p:cNvSpPr>
            <a:spLocks noGrp="1"/>
          </p:cNvSpPr>
          <p:nvPr>
            <p:ph type="sldNum" sz="quarter" idx="5"/>
          </p:nvPr>
        </p:nvSpPr>
        <p:spPr/>
        <p:txBody>
          <a:bodyPr/>
          <a:lstStyle/>
          <a:p>
            <a:fld id="{F45C457E-F630-C147-B67D-734B6B1CD9DE}" type="slidenum">
              <a:rPr lang="nb-NO" smtClean="0"/>
              <a:t>7</a:t>
            </a:fld>
            <a:endParaRPr lang="nb-NO"/>
          </a:p>
        </p:txBody>
      </p:sp>
    </p:spTree>
    <p:extLst>
      <p:ext uri="{BB962C8B-B14F-4D97-AF65-F5344CB8AC3E}">
        <p14:creationId xmlns:p14="http://schemas.microsoft.com/office/powerpoint/2010/main" val="1692510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b="1" i="1" dirty="0">
              <a:cs typeface="Calibri"/>
            </a:endParaRPr>
          </a:p>
        </p:txBody>
      </p:sp>
      <p:sp>
        <p:nvSpPr>
          <p:cNvPr id="4" name="Plassholder for lysbildenummer 3"/>
          <p:cNvSpPr>
            <a:spLocks noGrp="1"/>
          </p:cNvSpPr>
          <p:nvPr>
            <p:ph type="sldNum" sz="quarter" idx="5"/>
          </p:nvPr>
        </p:nvSpPr>
        <p:spPr/>
        <p:txBody>
          <a:bodyPr/>
          <a:lstStyle/>
          <a:p>
            <a:fld id="{F45C457E-F630-C147-B67D-734B6B1CD9DE}" type="slidenum">
              <a:rPr lang="nb-NO" smtClean="0"/>
              <a:t>9</a:t>
            </a:fld>
            <a:endParaRPr lang="nb-NO"/>
          </a:p>
        </p:txBody>
      </p:sp>
    </p:spTree>
    <p:extLst>
      <p:ext uri="{BB962C8B-B14F-4D97-AF65-F5344CB8AC3E}">
        <p14:creationId xmlns:p14="http://schemas.microsoft.com/office/powerpoint/2010/main" val="3024142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Bli kjent øvelser</a:t>
            </a:r>
          </a:p>
        </p:txBody>
      </p:sp>
      <p:sp>
        <p:nvSpPr>
          <p:cNvPr id="4" name="Plassholder for lysbildenummer 3"/>
          <p:cNvSpPr>
            <a:spLocks noGrp="1"/>
          </p:cNvSpPr>
          <p:nvPr>
            <p:ph type="sldNum" sz="quarter" idx="5"/>
          </p:nvPr>
        </p:nvSpPr>
        <p:spPr/>
        <p:txBody>
          <a:bodyPr/>
          <a:lstStyle/>
          <a:p>
            <a:fld id="{F45C457E-F630-C147-B67D-734B6B1CD9DE}" type="slidenum">
              <a:rPr lang="nb-NO" smtClean="0"/>
              <a:t>10</a:t>
            </a:fld>
            <a:endParaRPr lang="nb-NO"/>
          </a:p>
        </p:txBody>
      </p:sp>
    </p:spTree>
    <p:extLst>
      <p:ext uri="{BB962C8B-B14F-4D97-AF65-F5344CB8AC3E}">
        <p14:creationId xmlns:p14="http://schemas.microsoft.com/office/powerpoint/2010/main" val="3940120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err="1">
                <a:cs typeface="Calibri"/>
              </a:rPr>
              <a:t>Mest</a:t>
            </a:r>
            <a:r>
              <a:rPr lang="en-US" dirty="0">
                <a:cs typeface="Calibri"/>
              </a:rPr>
              <a:t> </a:t>
            </a:r>
            <a:r>
              <a:rPr lang="en-US" dirty="0" err="1">
                <a:cs typeface="Calibri"/>
              </a:rPr>
              <a:t>interessante</a:t>
            </a:r>
            <a:r>
              <a:rPr lang="en-US" dirty="0">
                <a:cs typeface="Calibri"/>
              </a:rPr>
              <a:t> av alle </a:t>
            </a:r>
            <a:r>
              <a:rPr lang="en-US" dirty="0" err="1">
                <a:cs typeface="Calibri"/>
              </a:rPr>
              <a:t>variablene</a:t>
            </a:r>
            <a:r>
              <a:rPr lang="en-US" dirty="0">
                <a:cs typeface="Calibri"/>
              </a:rPr>
              <a:t>. </a:t>
            </a:r>
            <a:r>
              <a:rPr lang="en-US" dirty="0" err="1">
                <a:cs typeface="Calibri"/>
              </a:rPr>
              <a:t>Tydelig</a:t>
            </a:r>
            <a:r>
              <a:rPr lang="en-US" dirty="0">
                <a:cs typeface="Calibri"/>
              </a:rPr>
              <a:t> at </a:t>
            </a:r>
            <a:r>
              <a:rPr lang="en-US" dirty="0" err="1">
                <a:cs typeface="Calibri"/>
              </a:rPr>
              <a:t>studentene</a:t>
            </a:r>
            <a:r>
              <a:rPr lang="en-US" dirty="0">
                <a:cs typeface="Calibri"/>
              </a:rPr>
              <a:t> </a:t>
            </a:r>
            <a:r>
              <a:rPr lang="en-US" dirty="0" err="1">
                <a:cs typeface="Calibri"/>
              </a:rPr>
              <a:t>kanskje</a:t>
            </a:r>
            <a:r>
              <a:rPr lang="en-US" dirty="0">
                <a:cs typeface="Calibri"/>
              </a:rPr>
              <a:t> </a:t>
            </a:r>
            <a:r>
              <a:rPr lang="en-US" dirty="0" err="1">
                <a:cs typeface="Calibri"/>
              </a:rPr>
              <a:t>strever</a:t>
            </a:r>
            <a:r>
              <a:rPr lang="en-US" dirty="0">
                <a:cs typeface="Calibri"/>
              </a:rPr>
              <a:t> </a:t>
            </a:r>
            <a:r>
              <a:rPr lang="en-US" dirty="0" err="1">
                <a:cs typeface="Calibri"/>
              </a:rPr>
              <a:t>mer</a:t>
            </a:r>
            <a:r>
              <a:rPr lang="en-US" dirty="0">
                <a:cs typeface="Calibri"/>
              </a:rPr>
              <a:t> med </a:t>
            </a:r>
            <a:r>
              <a:rPr lang="en-US" dirty="0" err="1">
                <a:cs typeface="Calibri"/>
              </a:rPr>
              <a:t>overgang</a:t>
            </a:r>
            <a:r>
              <a:rPr lang="en-US" dirty="0">
                <a:cs typeface="Calibri"/>
              </a:rPr>
              <a:t> </a:t>
            </a:r>
            <a:r>
              <a:rPr lang="en-US" dirty="0" err="1">
                <a:cs typeface="Calibri"/>
              </a:rPr>
              <a:t>nå</a:t>
            </a:r>
            <a:r>
              <a:rPr lang="en-US" dirty="0">
                <a:cs typeface="Calibri"/>
              </a:rPr>
              <a:t> </a:t>
            </a:r>
            <a:r>
              <a:rPr lang="en-US" dirty="0" err="1">
                <a:cs typeface="Calibri"/>
              </a:rPr>
              <a:t>enn</a:t>
            </a:r>
            <a:r>
              <a:rPr lang="en-US" dirty="0">
                <a:cs typeface="Calibri"/>
              </a:rPr>
              <a:t> </a:t>
            </a:r>
            <a:r>
              <a:rPr lang="en-US" dirty="0" err="1">
                <a:cs typeface="Calibri"/>
              </a:rPr>
              <a:t>tidligere</a:t>
            </a:r>
            <a:r>
              <a:rPr lang="en-US" dirty="0">
                <a:cs typeface="Calibri"/>
              </a:rPr>
              <a:t>. </a:t>
            </a:r>
            <a:r>
              <a:rPr lang="en-US" dirty="0" err="1">
                <a:cs typeface="Calibri"/>
              </a:rPr>
              <a:t>Årsak</a:t>
            </a:r>
            <a:r>
              <a:rPr lang="en-US" dirty="0">
                <a:cs typeface="Calibri"/>
              </a:rPr>
              <a:t>? Stemmer det med </a:t>
            </a:r>
            <a:r>
              <a:rPr lang="en-US" dirty="0" err="1">
                <a:cs typeface="Calibri"/>
              </a:rPr>
              <a:t>henvendelser</a:t>
            </a:r>
            <a:r>
              <a:rPr lang="en-US" dirty="0">
                <a:cs typeface="Calibri"/>
              </a:rPr>
              <a:t>?</a:t>
            </a:r>
          </a:p>
        </p:txBody>
      </p:sp>
      <p:sp>
        <p:nvSpPr>
          <p:cNvPr id="4" name="Plassholder for lysbildenummer 3"/>
          <p:cNvSpPr>
            <a:spLocks noGrp="1"/>
          </p:cNvSpPr>
          <p:nvPr>
            <p:ph type="sldNum" sz="quarter" idx="5"/>
          </p:nvPr>
        </p:nvSpPr>
        <p:spPr/>
        <p:txBody>
          <a:bodyPr/>
          <a:lstStyle/>
          <a:p>
            <a:fld id="{F45C457E-F630-C147-B67D-734B6B1CD9DE}" type="slidenum">
              <a:rPr lang="nb-NO" smtClean="0"/>
              <a:t>12</a:t>
            </a:fld>
            <a:endParaRPr lang="nb-NO"/>
          </a:p>
        </p:txBody>
      </p:sp>
    </p:spTree>
    <p:extLst>
      <p:ext uri="{BB962C8B-B14F-4D97-AF65-F5344CB8AC3E}">
        <p14:creationId xmlns:p14="http://schemas.microsoft.com/office/powerpoint/2010/main" val="316830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cs typeface="Calibri"/>
              </a:rPr>
              <a:t>* Ny </a:t>
            </a:r>
            <a:r>
              <a:rPr lang="en-US" dirty="0" err="1">
                <a:cs typeface="Calibri"/>
              </a:rPr>
              <a:t>spørsmålsformulering</a:t>
            </a:r>
            <a:r>
              <a:rPr lang="en-US" dirty="0">
                <a:cs typeface="Calibri"/>
              </a:rPr>
              <a:t> 2022: </a:t>
            </a:r>
            <a:r>
              <a:rPr lang="en-US" i="1" dirty="0" err="1">
                <a:cs typeface="Calibri"/>
              </a:rPr>
              <a:t>Gjennomføringen</a:t>
            </a:r>
            <a:r>
              <a:rPr lang="en-US" i="1" dirty="0">
                <a:cs typeface="Calibri"/>
              </a:rPr>
              <a:t> av </a:t>
            </a:r>
            <a:r>
              <a:rPr lang="en-US" i="1" dirty="0" err="1">
                <a:cs typeface="Calibri"/>
              </a:rPr>
              <a:t>programmet</a:t>
            </a:r>
            <a:r>
              <a:rPr lang="en-US" i="1" dirty="0">
                <a:cs typeface="Calibri"/>
              </a:rPr>
              <a:t> med </a:t>
            </a:r>
            <a:r>
              <a:rPr lang="en-US" i="1" dirty="0" err="1">
                <a:cs typeface="Calibri"/>
              </a:rPr>
              <a:t>tanke</a:t>
            </a:r>
            <a:r>
              <a:rPr lang="en-US" i="1" dirty="0">
                <a:cs typeface="Calibri"/>
              </a:rPr>
              <a:t> </a:t>
            </a:r>
            <a:r>
              <a:rPr lang="en-US" i="1" dirty="0" err="1">
                <a:cs typeface="Calibri"/>
              </a:rPr>
              <a:t>på</a:t>
            </a:r>
            <a:r>
              <a:rPr lang="en-US" i="1" dirty="0">
                <a:cs typeface="Calibri"/>
              </a:rPr>
              <a:t> </a:t>
            </a:r>
            <a:r>
              <a:rPr lang="en-US" i="1" dirty="0" err="1">
                <a:cs typeface="Calibri"/>
              </a:rPr>
              <a:t>tidsbruk</a:t>
            </a:r>
            <a:r>
              <a:rPr lang="en-US" i="1" dirty="0">
                <a:cs typeface="Calibri"/>
              </a:rPr>
              <a:t>, pauser, </a:t>
            </a:r>
            <a:r>
              <a:rPr lang="en-US" i="1" dirty="0" err="1">
                <a:cs typeface="Calibri"/>
              </a:rPr>
              <a:t>møteledelse</a:t>
            </a:r>
            <a:r>
              <a:rPr lang="en-US" i="1" dirty="0">
                <a:cs typeface="Calibri"/>
              </a:rPr>
              <a:t> </a:t>
            </a:r>
            <a:r>
              <a:rPr lang="en-US" i="1" dirty="0" err="1">
                <a:cs typeface="Calibri"/>
              </a:rPr>
              <a:t>og</a:t>
            </a:r>
            <a:r>
              <a:rPr lang="en-US" i="1" dirty="0">
                <a:cs typeface="Calibri"/>
              </a:rPr>
              <a:t> chat</a:t>
            </a:r>
          </a:p>
        </p:txBody>
      </p:sp>
      <p:sp>
        <p:nvSpPr>
          <p:cNvPr id="4" name="Plassholder for lysbildenummer 3"/>
          <p:cNvSpPr>
            <a:spLocks noGrp="1"/>
          </p:cNvSpPr>
          <p:nvPr>
            <p:ph type="sldNum" sz="quarter" idx="5"/>
          </p:nvPr>
        </p:nvSpPr>
        <p:spPr/>
        <p:txBody>
          <a:bodyPr/>
          <a:lstStyle/>
          <a:p>
            <a:fld id="{F45C457E-F630-C147-B67D-734B6B1CD9DE}" type="slidenum">
              <a:rPr lang="nb-NO" smtClean="0"/>
              <a:t>13</a:t>
            </a:fld>
            <a:endParaRPr lang="nb-NO"/>
          </a:p>
        </p:txBody>
      </p:sp>
    </p:spTree>
    <p:extLst>
      <p:ext uri="{BB962C8B-B14F-4D97-AF65-F5344CB8AC3E}">
        <p14:creationId xmlns:p14="http://schemas.microsoft.com/office/powerpoint/2010/main" val="1898682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a:cs typeface="Calibri"/>
            </a:endParaRPr>
          </a:p>
        </p:txBody>
      </p:sp>
      <p:sp>
        <p:nvSpPr>
          <p:cNvPr id="4" name="Plassholder for lysbildenummer 3"/>
          <p:cNvSpPr>
            <a:spLocks noGrp="1"/>
          </p:cNvSpPr>
          <p:nvPr>
            <p:ph type="sldNum" sz="quarter" idx="5"/>
          </p:nvPr>
        </p:nvSpPr>
        <p:spPr/>
        <p:txBody>
          <a:bodyPr/>
          <a:lstStyle/>
          <a:p>
            <a:fld id="{F45C457E-F630-C147-B67D-734B6B1CD9DE}" type="slidenum">
              <a:rPr lang="nb-NO" smtClean="0"/>
              <a:t>14</a:t>
            </a:fld>
            <a:endParaRPr lang="nb-NO"/>
          </a:p>
        </p:txBody>
      </p:sp>
    </p:spTree>
    <p:extLst>
      <p:ext uri="{BB962C8B-B14F-4D97-AF65-F5344CB8AC3E}">
        <p14:creationId xmlns:p14="http://schemas.microsoft.com/office/powerpoint/2010/main" val="1609957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Klikk for å redigere tittelstil</a:t>
            </a:r>
            <a:endParaRPr lang="nb-NO"/>
          </a:p>
        </p:txBody>
      </p:sp>
      <p:sp>
        <p:nvSpPr>
          <p:cNvPr id="3" name="Plassholder for innhold 2"/>
          <p:cNvSpPr>
            <a:spLocks noGrp="1"/>
          </p:cNvSpPr>
          <p:nvPr>
            <p:ph idx="1"/>
          </p:nvPr>
        </p:nvSpPr>
        <p:spPr/>
        <p:txBody>
          <a:bodyPr/>
          <a:lstStyle/>
          <a:p>
            <a:pPr lvl="0"/>
            <a:r>
              <a:rPr lang="en-US"/>
              <a:t>Klikk for å redigere tekststiler i malen</a:t>
            </a:r>
          </a:p>
          <a:p>
            <a:pPr lvl="1"/>
            <a:r>
              <a:rPr lang="en-US"/>
              <a:t>Andre nivå</a:t>
            </a:r>
          </a:p>
          <a:p>
            <a:pPr lvl="2"/>
            <a:r>
              <a:rPr lang="en-US"/>
              <a:t>Tredje nivå</a:t>
            </a:r>
          </a:p>
          <a:p>
            <a:pPr lvl="3"/>
            <a:r>
              <a:rPr lang="en-US"/>
              <a:t>Fjerde nivå</a:t>
            </a:r>
          </a:p>
          <a:p>
            <a:pPr lvl="4"/>
            <a:r>
              <a:rPr lang="en-US"/>
              <a:t>Femte nivå</a:t>
            </a:r>
            <a:endParaRPr lang="nb-NO"/>
          </a:p>
        </p:txBody>
      </p:sp>
      <p:sp>
        <p:nvSpPr>
          <p:cNvPr id="7" name="Plassholder for dato 6"/>
          <p:cNvSpPr>
            <a:spLocks noGrp="1"/>
          </p:cNvSpPr>
          <p:nvPr>
            <p:ph type="dt" sz="half" idx="10"/>
          </p:nvPr>
        </p:nvSpPr>
        <p:spPr/>
        <p:txBody>
          <a:bodyPr/>
          <a:lstStyle/>
          <a:p>
            <a:fld id="{69D97299-2ACC-2246-9998-AAC0BBB7B871}" type="datetime1">
              <a:rPr lang="nb-NO" smtClean="0"/>
              <a:t>30.11.2022</a:t>
            </a:fld>
            <a:endParaRPr lang="nb-NO"/>
          </a:p>
        </p:txBody>
      </p:sp>
      <p:sp>
        <p:nvSpPr>
          <p:cNvPr id="8" name="Plassholder for bunntekst 7"/>
          <p:cNvSpPr>
            <a:spLocks noGrp="1"/>
          </p:cNvSpPr>
          <p:nvPr>
            <p:ph type="ftr" sz="quarter" idx="11"/>
          </p:nvPr>
        </p:nvSpPr>
        <p:spPr/>
        <p:txBody>
          <a:bodyPr/>
          <a:lstStyle/>
          <a:p>
            <a:r>
              <a:rPr lang="nb-NO"/>
              <a:t>Fornavn Etternavn | Avdelingsnavn</a:t>
            </a:r>
          </a:p>
        </p:txBody>
      </p:sp>
      <p:sp>
        <p:nvSpPr>
          <p:cNvPr id="9" name="Plassholder for lysbildenummer 8"/>
          <p:cNvSpPr>
            <a:spLocks noGrp="1"/>
          </p:cNvSpPr>
          <p:nvPr>
            <p:ph type="sldNum" sz="quarter" idx="12"/>
          </p:nvPr>
        </p:nvSpPr>
        <p:spPr/>
        <p:txBody>
          <a:bodyPr/>
          <a:lstStyle/>
          <a:p>
            <a:fld id="{28ECCE09-4EB9-D24E-99A2-F5BDA1BD657E}" type="slidenum">
              <a:rPr lang="nb-NO" smtClean="0"/>
              <a:pPr/>
              <a:t>‹#›</a:t>
            </a:fld>
            <a:endParaRPr lang="nb-NO"/>
          </a:p>
        </p:txBody>
      </p:sp>
    </p:spTree>
    <p:extLst>
      <p:ext uri="{BB962C8B-B14F-4D97-AF65-F5344CB8AC3E}">
        <p14:creationId xmlns:p14="http://schemas.microsoft.com/office/powerpoint/2010/main" val="4038523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Plassholder for dato 4"/>
          <p:cNvSpPr>
            <a:spLocks noGrp="1"/>
          </p:cNvSpPr>
          <p:nvPr>
            <p:ph type="dt" sz="half" idx="10"/>
          </p:nvPr>
        </p:nvSpPr>
        <p:spPr/>
        <p:txBody>
          <a:bodyPr/>
          <a:lstStyle/>
          <a:p>
            <a:fld id="{691A57B6-EDFB-B447-8B14-79CCE6E543ED}" type="datetime1">
              <a:rPr lang="nb-NO" smtClean="0"/>
              <a:t>30.11.2022</a:t>
            </a:fld>
            <a:endParaRPr lang="nb-NO"/>
          </a:p>
        </p:txBody>
      </p:sp>
      <p:sp>
        <p:nvSpPr>
          <p:cNvPr id="6" name="Plassholder for bunntekst 5"/>
          <p:cNvSpPr>
            <a:spLocks noGrp="1"/>
          </p:cNvSpPr>
          <p:nvPr>
            <p:ph type="ftr" sz="quarter" idx="11"/>
          </p:nvPr>
        </p:nvSpPr>
        <p:spPr/>
        <p:txBody>
          <a:bodyPr/>
          <a:lstStyle/>
          <a:p>
            <a:r>
              <a:rPr lang="nb-NO"/>
              <a:t>Fornavn Etternavn | Avdelingsnavn</a:t>
            </a:r>
          </a:p>
        </p:txBody>
      </p:sp>
      <p:sp>
        <p:nvSpPr>
          <p:cNvPr id="7" name="Plassholder for lysbildenummer 6"/>
          <p:cNvSpPr>
            <a:spLocks noGrp="1"/>
          </p:cNvSpPr>
          <p:nvPr>
            <p:ph type="sldNum" sz="quarter" idx="12"/>
          </p:nvPr>
        </p:nvSpPr>
        <p:spPr/>
        <p:txBody>
          <a:bodyPr/>
          <a:lstStyle/>
          <a:p>
            <a:fld id="{28ECCE09-4EB9-D24E-99A2-F5BDA1BD657E}" type="slidenum">
              <a:rPr lang="nb-NO" smtClean="0"/>
              <a:pPr/>
              <a:t>‹#›</a:t>
            </a:fld>
            <a:endParaRPr lang="nb-NO"/>
          </a:p>
        </p:txBody>
      </p:sp>
    </p:spTree>
    <p:extLst>
      <p:ext uri="{BB962C8B-B14F-4D97-AF65-F5344CB8AC3E}">
        <p14:creationId xmlns:p14="http://schemas.microsoft.com/office/powerpoint/2010/main" val="2520449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ilde med tekst">
    <p:spTree>
      <p:nvGrpSpPr>
        <p:cNvPr id="1" name=""/>
        <p:cNvGrpSpPr/>
        <p:nvPr/>
      </p:nvGrpSpPr>
      <p:grpSpPr>
        <a:xfrm>
          <a:off x="0" y="0"/>
          <a:ext cx="0" cy="0"/>
          <a:chOff x="0" y="0"/>
          <a:chExt cx="0" cy="0"/>
        </a:xfrm>
      </p:grpSpPr>
      <p:sp>
        <p:nvSpPr>
          <p:cNvPr id="3" name="Plassholder for bilde 2"/>
          <p:cNvSpPr>
            <a:spLocks noGrp="1"/>
          </p:cNvSpPr>
          <p:nvPr>
            <p:ph type="pic" idx="1" hasCustomPrompt="1"/>
          </p:nvPr>
        </p:nvSpPr>
        <p:spPr>
          <a:xfrm>
            <a:off x="0" y="100262"/>
            <a:ext cx="9144000" cy="4485105"/>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her for å sette inn bilde</a:t>
            </a:r>
          </a:p>
        </p:txBody>
      </p:sp>
      <p:sp>
        <p:nvSpPr>
          <p:cNvPr id="2" name="Plassholder for dato 1"/>
          <p:cNvSpPr>
            <a:spLocks noGrp="1"/>
          </p:cNvSpPr>
          <p:nvPr>
            <p:ph type="dt" sz="half" idx="10"/>
          </p:nvPr>
        </p:nvSpPr>
        <p:spPr/>
        <p:txBody>
          <a:bodyPr/>
          <a:lstStyle/>
          <a:p>
            <a:fld id="{7E02B3D7-CAAD-CD4A-9ADE-B7023038E292}" type="datetime1">
              <a:rPr lang="nb-NO" smtClean="0"/>
              <a:t>30.11.2022</a:t>
            </a:fld>
            <a:endParaRPr lang="nb-NO"/>
          </a:p>
        </p:txBody>
      </p:sp>
      <p:sp>
        <p:nvSpPr>
          <p:cNvPr id="4" name="Plassholder for bunntekst 3"/>
          <p:cNvSpPr>
            <a:spLocks noGrp="1"/>
          </p:cNvSpPr>
          <p:nvPr>
            <p:ph type="ftr" sz="quarter" idx="11"/>
          </p:nvPr>
        </p:nvSpPr>
        <p:spPr/>
        <p:txBody>
          <a:bodyPr/>
          <a:lstStyle/>
          <a:p>
            <a:r>
              <a:rPr lang="nb-NO"/>
              <a:t>Fornavn Etternavn | Avdelingsnavn</a:t>
            </a:r>
          </a:p>
        </p:txBody>
      </p:sp>
      <p:sp>
        <p:nvSpPr>
          <p:cNvPr id="8" name="Plassholder for lysbildenummer 7"/>
          <p:cNvSpPr>
            <a:spLocks noGrp="1"/>
          </p:cNvSpPr>
          <p:nvPr>
            <p:ph type="sldNum" sz="quarter" idx="12"/>
          </p:nvPr>
        </p:nvSpPr>
        <p:spPr/>
        <p:txBody>
          <a:bodyPr/>
          <a:lstStyle/>
          <a:p>
            <a:fld id="{28ECCE09-4EB9-D24E-99A2-F5BDA1BD657E}" type="slidenum">
              <a:rPr lang="nb-NO" smtClean="0"/>
              <a:pPr/>
              <a:t>‹#›</a:t>
            </a:fld>
            <a:endParaRPr lang="nb-NO"/>
          </a:p>
        </p:txBody>
      </p:sp>
    </p:spTree>
    <p:extLst>
      <p:ext uri="{BB962C8B-B14F-4D97-AF65-F5344CB8AC3E}">
        <p14:creationId xmlns:p14="http://schemas.microsoft.com/office/powerpoint/2010/main" val="1357453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Hvileside 1-Gronn">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Bilde 5" descr="HEX-hvitt-net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Bilde 6" descr="logo-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9263" y="741033"/>
            <a:ext cx="6245475" cy="1730121"/>
          </a:xfrm>
          <a:prstGeom prst="rect">
            <a:avLst/>
          </a:prstGeom>
        </p:spPr>
      </p:pic>
      <p:pic>
        <p:nvPicPr>
          <p:cNvPr id="4" name="Bilde 3" descr="HEX-hvitt-net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Bilde 4" descr="logo-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49263" y="741033"/>
            <a:ext cx="6245475" cy="1730121"/>
          </a:xfrm>
          <a:prstGeom prst="rect">
            <a:avLst/>
          </a:prstGeom>
        </p:spPr>
      </p:pic>
    </p:spTree>
    <p:extLst>
      <p:ext uri="{BB962C8B-B14F-4D97-AF65-F5344CB8AC3E}">
        <p14:creationId xmlns:p14="http://schemas.microsoft.com/office/powerpoint/2010/main" val="3002871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Hvileside 1-Blaa">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Bilde 5" descr="HEX-hvitt-net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Bilde 6" descr="logo-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9263" y="741033"/>
            <a:ext cx="6245475" cy="1730121"/>
          </a:xfrm>
          <a:prstGeom prst="rect">
            <a:avLst/>
          </a:prstGeom>
        </p:spPr>
      </p:pic>
      <p:pic>
        <p:nvPicPr>
          <p:cNvPr id="4" name="Bilde 3" descr="HEX-hvitt-net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Bilde 4" descr="logo-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49263" y="741033"/>
            <a:ext cx="6245475" cy="1730121"/>
          </a:xfrm>
          <a:prstGeom prst="rect">
            <a:avLst/>
          </a:prstGeom>
        </p:spPr>
      </p:pic>
    </p:spTree>
    <p:extLst>
      <p:ext uri="{BB962C8B-B14F-4D97-AF65-F5344CB8AC3E}">
        <p14:creationId xmlns:p14="http://schemas.microsoft.com/office/powerpoint/2010/main" val="73746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Forside 1-Gronn">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8" name="Bilde 7" descr="HEX-ppt-net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tel 1"/>
          <p:cNvSpPr>
            <a:spLocks noGrp="1"/>
          </p:cNvSpPr>
          <p:nvPr>
            <p:ph type="ctrTitle"/>
          </p:nvPr>
        </p:nvSpPr>
        <p:spPr>
          <a:xfrm>
            <a:off x="274053" y="1203159"/>
            <a:ext cx="8412748" cy="1784684"/>
          </a:xfrm>
        </p:spPr>
        <p:txBody>
          <a:bodyPr anchor="b">
            <a:normAutofit/>
          </a:bodyPr>
          <a:lstStyle>
            <a:lvl1pPr>
              <a:defRPr sz="4000">
                <a:solidFill>
                  <a:srgbClr val="FFFFFF"/>
                </a:solidFill>
              </a:defRPr>
            </a:lvl1pPr>
          </a:lstStyle>
          <a:p>
            <a:r>
              <a:rPr lang="en-US"/>
              <a:t>Klikk for å redigere tittelstil</a:t>
            </a:r>
            <a:endParaRPr lang="nb-NO"/>
          </a:p>
        </p:txBody>
      </p:sp>
      <p:pic>
        <p:nvPicPr>
          <p:cNvPr id="9" name="Bild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7782" y="33420"/>
            <a:ext cx="2643744" cy="732370"/>
          </a:xfrm>
          <a:prstGeom prst="rect">
            <a:avLst/>
          </a:prstGeom>
        </p:spPr>
      </p:pic>
      <p:pic>
        <p:nvPicPr>
          <p:cNvPr id="10" name="Bilde 9" descr="HEX-ppt-net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1" name="Bild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97782" y="33420"/>
            <a:ext cx="2643744" cy="732370"/>
          </a:xfrm>
          <a:prstGeom prst="rect">
            <a:avLst/>
          </a:prstGeom>
        </p:spPr>
      </p:pic>
      <p:sp>
        <p:nvSpPr>
          <p:cNvPr id="3" name="Plassholder for dato 2"/>
          <p:cNvSpPr>
            <a:spLocks noGrp="1"/>
          </p:cNvSpPr>
          <p:nvPr>
            <p:ph type="dt" sz="half" idx="10"/>
          </p:nvPr>
        </p:nvSpPr>
        <p:spPr/>
        <p:txBody>
          <a:bodyPr/>
          <a:lstStyle>
            <a:lvl1pPr>
              <a:defRPr>
                <a:solidFill>
                  <a:srgbClr val="FFFFFF"/>
                </a:solidFill>
              </a:defRPr>
            </a:lvl1pPr>
          </a:lstStyle>
          <a:p>
            <a:fld id="{644AB339-F0E1-A746-A0DD-B8B314440945}" type="datetime1">
              <a:rPr lang="nb-NO" smtClean="0"/>
              <a:t>30.11.2022</a:t>
            </a:fld>
            <a:endParaRPr lang="nb-NO"/>
          </a:p>
        </p:txBody>
      </p:sp>
      <p:sp>
        <p:nvSpPr>
          <p:cNvPr id="7" name="Plassholder for bunntekst 6"/>
          <p:cNvSpPr>
            <a:spLocks noGrp="1"/>
          </p:cNvSpPr>
          <p:nvPr>
            <p:ph type="ftr" sz="quarter" idx="11"/>
          </p:nvPr>
        </p:nvSpPr>
        <p:spPr/>
        <p:txBody>
          <a:bodyPr/>
          <a:lstStyle>
            <a:lvl1pPr>
              <a:defRPr>
                <a:solidFill>
                  <a:srgbClr val="FFFFFF"/>
                </a:solidFill>
              </a:defRPr>
            </a:lvl1pPr>
          </a:lstStyle>
          <a:p>
            <a:r>
              <a:rPr lang="nb-NO"/>
              <a:t>Fornavn Etternavn | Avdelingsnavn</a:t>
            </a:r>
          </a:p>
        </p:txBody>
      </p:sp>
      <p:sp>
        <p:nvSpPr>
          <p:cNvPr id="12" name="Plassholder for lysbildenummer 11"/>
          <p:cNvSpPr>
            <a:spLocks noGrp="1"/>
          </p:cNvSpPr>
          <p:nvPr>
            <p:ph type="sldNum" sz="quarter" idx="12"/>
          </p:nvPr>
        </p:nvSpPr>
        <p:spPr/>
        <p:txBody>
          <a:bodyPr/>
          <a:lstStyle>
            <a:lvl1pPr>
              <a:defRPr>
                <a:solidFill>
                  <a:srgbClr val="FFFFFF"/>
                </a:solidFill>
              </a:defRPr>
            </a:lvl1pPr>
          </a:lstStyle>
          <a:p>
            <a:fld id="{28ECCE09-4EB9-D24E-99A2-F5BDA1BD657E}" type="slidenum">
              <a:rPr lang="nb-NO" smtClean="0"/>
              <a:pPr/>
              <a:t>‹#›</a:t>
            </a:fld>
            <a:endParaRPr lang="nb-NO"/>
          </a:p>
        </p:txBody>
      </p:sp>
    </p:spTree>
    <p:extLst>
      <p:ext uri="{BB962C8B-B14F-4D97-AF65-F5344CB8AC3E}">
        <p14:creationId xmlns:p14="http://schemas.microsoft.com/office/powerpoint/2010/main" val="630912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Forside 1-Blaa">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8" name="Bilde 7" descr="HEX-ppt-net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tel 1"/>
          <p:cNvSpPr>
            <a:spLocks noGrp="1"/>
          </p:cNvSpPr>
          <p:nvPr>
            <p:ph type="ctrTitle"/>
          </p:nvPr>
        </p:nvSpPr>
        <p:spPr>
          <a:xfrm>
            <a:off x="274053" y="1203159"/>
            <a:ext cx="8412748" cy="1784684"/>
          </a:xfrm>
        </p:spPr>
        <p:txBody>
          <a:bodyPr anchor="b">
            <a:normAutofit/>
          </a:bodyPr>
          <a:lstStyle>
            <a:lvl1pPr>
              <a:defRPr sz="4000">
                <a:solidFill>
                  <a:srgbClr val="FFFFFF"/>
                </a:solidFill>
              </a:defRPr>
            </a:lvl1pPr>
          </a:lstStyle>
          <a:p>
            <a:r>
              <a:rPr lang="en-US"/>
              <a:t>Klikk for å redigere tittelstil</a:t>
            </a:r>
            <a:endParaRPr lang="nb-NO"/>
          </a:p>
        </p:txBody>
      </p:sp>
      <p:pic>
        <p:nvPicPr>
          <p:cNvPr id="9" name="Bild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7782" y="33420"/>
            <a:ext cx="2643744" cy="732370"/>
          </a:xfrm>
          <a:prstGeom prst="rect">
            <a:avLst/>
          </a:prstGeom>
        </p:spPr>
      </p:pic>
      <p:pic>
        <p:nvPicPr>
          <p:cNvPr id="10" name="Bilde 9" descr="HEX-ppt-net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1" name="Bild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97782" y="33420"/>
            <a:ext cx="2643744" cy="732370"/>
          </a:xfrm>
          <a:prstGeom prst="rect">
            <a:avLst/>
          </a:prstGeom>
        </p:spPr>
      </p:pic>
      <p:sp>
        <p:nvSpPr>
          <p:cNvPr id="3" name="Plassholder for dato 2"/>
          <p:cNvSpPr>
            <a:spLocks noGrp="1"/>
          </p:cNvSpPr>
          <p:nvPr>
            <p:ph type="dt" sz="half" idx="10"/>
          </p:nvPr>
        </p:nvSpPr>
        <p:spPr/>
        <p:txBody>
          <a:bodyPr/>
          <a:lstStyle>
            <a:lvl1pPr>
              <a:defRPr>
                <a:solidFill>
                  <a:srgbClr val="FFFFFF"/>
                </a:solidFill>
              </a:defRPr>
            </a:lvl1pPr>
          </a:lstStyle>
          <a:p>
            <a:fld id="{1A590699-1352-D148-B251-D7C28FB0B6CC}" type="datetime1">
              <a:rPr lang="nb-NO" smtClean="0"/>
              <a:t>30.11.2022</a:t>
            </a:fld>
            <a:endParaRPr lang="nb-NO"/>
          </a:p>
        </p:txBody>
      </p:sp>
      <p:sp>
        <p:nvSpPr>
          <p:cNvPr id="7" name="Plassholder for bunntekst 6"/>
          <p:cNvSpPr>
            <a:spLocks noGrp="1"/>
          </p:cNvSpPr>
          <p:nvPr>
            <p:ph type="ftr" sz="quarter" idx="11"/>
          </p:nvPr>
        </p:nvSpPr>
        <p:spPr/>
        <p:txBody>
          <a:bodyPr/>
          <a:lstStyle>
            <a:lvl1pPr>
              <a:defRPr>
                <a:solidFill>
                  <a:srgbClr val="FFFFFF"/>
                </a:solidFill>
              </a:defRPr>
            </a:lvl1pPr>
          </a:lstStyle>
          <a:p>
            <a:r>
              <a:rPr lang="nb-NO"/>
              <a:t>Fornavn Etternavn | Avdelingsnavn</a:t>
            </a:r>
          </a:p>
        </p:txBody>
      </p:sp>
      <p:sp>
        <p:nvSpPr>
          <p:cNvPr id="12" name="Plassholder for lysbildenummer 11"/>
          <p:cNvSpPr>
            <a:spLocks noGrp="1"/>
          </p:cNvSpPr>
          <p:nvPr>
            <p:ph type="sldNum" sz="quarter" idx="12"/>
          </p:nvPr>
        </p:nvSpPr>
        <p:spPr/>
        <p:txBody>
          <a:bodyPr/>
          <a:lstStyle>
            <a:lvl1pPr>
              <a:defRPr>
                <a:solidFill>
                  <a:srgbClr val="FFFFFF"/>
                </a:solidFill>
              </a:defRPr>
            </a:lvl1pPr>
          </a:lstStyle>
          <a:p>
            <a:fld id="{28ECCE09-4EB9-D24E-99A2-F5BDA1BD657E}" type="slidenum">
              <a:rPr lang="nb-NO" smtClean="0"/>
              <a:pPr/>
              <a:t>‹#›</a:t>
            </a:fld>
            <a:endParaRPr lang="nb-NO"/>
          </a:p>
        </p:txBody>
      </p:sp>
    </p:spTree>
    <p:extLst>
      <p:ext uri="{BB962C8B-B14F-4D97-AF65-F5344CB8AC3E}">
        <p14:creationId xmlns:p14="http://schemas.microsoft.com/office/powerpoint/2010/main" val="3434894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Kapittelside 1-Gronn">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9" name="Bild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7782" y="33420"/>
            <a:ext cx="2643744" cy="732370"/>
          </a:xfrm>
          <a:prstGeom prst="rect">
            <a:avLst/>
          </a:prstGeom>
        </p:spPr>
      </p:pic>
      <p:sp>
        <p:nvSpPr>
          <p:cNvPr id="10" name="Plassholder for tittel 1"/>
          <p:cNvSpPr>
            <a:spLocks noGrp="1"/>
          </p:cNvSpPr>
          <p:nvPr>
            <p:ph type="title" hasCustomPrompt="1"/>
          </p:nvPr>
        </p:nvSpPr>
        <p:spPr>
          <a:xfrm>
            <a:off x="1510632" y="761999"/>
            <a:ext cx="6075947" cy="3215106"/>
          </a:xfrm>
          <a:prstGeom prst="rect">
            <a:avLst/>
          </a:prstGeom>
        </p:spPr>
        <p:txBody>
          <a:bodyPr vert="horz" lIns="91440" tIns="45720" rIns="91440" bIns="45720" rtlCol="0" anchor="ctr">
            <a:normAutofit/>
          </a:bodyPr>
          <a:lstStyle>
            <a:lvl1pPr algn="ctr">
              <a:defRPr sz="4000">
                <a:solidFill>
                  <a:srgbClr val="FFFFFF"/>
                </a:solidFill>
              </a:defRPr>
            </a:lvl1pPr>
          </a:lstStyle>
          <a:p>
            <a:r>
              <a:rPr lang="nb-NO"/>
              <a:t>KLIKK FOR Å REDIGERE TITTELSTIL</a:t>
            </a:r>
          </a:p>
        </p:txBody>
      </p:sp>
      <p:pic>
        <p:nvPicPr>
          <p:cNvPr id="7" name="Bild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97782" y="33420"/>
            <a:ext cx="2643744" cy="732370"/>
          </a:xfrm>
          <a:prstGeom prst="rect">
            <a:avLst/>
          </a:prstGeom>
        </p:spPr>
      </p:pic>
      <p:sp>
        <p:nvSpPr>
          <p:cNvPr id="2" name="Plassholder for dato 1"/>
          <p:cNvSpPr>
            <a:spLocks noGrp="1"/>
          </p:cNvSpPr>
          <p:nvPr>
            <p:ph type="dt" sz="half" idx="10"/>
          </p:nvPr>
        </p:nvSpPr>
        <p:spPr/>
        <p:txBody>
          <a:bodyPr/>
          <a:lstStyle>
            <a:lvl1pPr>
              <a:defRPr>
                <a:solidFill>
                  <a:srgbClr val="FFFFFF"/>
                </a:solidFill>
              </a:defRPr>
            </a:lvl1pPr>
          </a:lstStyle>
          <a:p>
            <a:fld id="{91FF5EF9-C484-D748-964B-06FC147FE0F7}" type="datetime1">
              <a:rPr lang="nb-NO" smtClean="0"/>
              <a:t>30.11.2022</a:t>
            </a:fld>
            <a:endParaRPr lang="nb-NO"/>
          </a:p>
        </p:txBody>
      </p:sp>
      <p:sp>
        <p:nvSpPr>
          <p:cNvPr id="3" name="Plassholder for bunntekst 2"/>
          <p:cNvSpPr>
            <a:spLocks noGrp="1"/>
          </p:cNvSpPr>
          <p:nvPr>
            <p:ph type="ftr" sz="quarter" idx="11"/>
          </p:nvPr>
        </p:nvSpPr>
        <p:spPr/>
        <p:txBody>
          <a:bodyPr/>
          <a:lstStyle>
            <a:lvl1pPr>
              <a:defRPr>
                <a:solidFill>
                  <a:srgbClr val="FFFFFF"/>
                </a:solidFill>
              </a:defRPr>
            </a:lvl1pPr>
          </a:lstStyle>
          <a:p>
            <a:r>
              <a:rPr lang="nb-NO"/>
              <a:t>Fornavn Etternavn | Avdelingsnavn</a:t>
            </a:r>
          </a:p>
        </p:txBody>
      </p:sp>
      <p:sp>
        <p:nvSpPr>
          <p:cNvPr id="8" name="Plassholder for lysbildenummer 7"/>
          <p:cNvSpPr>
            <a:spLocks noGrp="1"/>
          </p:cNvSpPr>
          <p:nvPr>
            <p:ph type="sldNum" sz="quarter" idx="12"/>
          </p:nvPr>
        </p:nvSpPr>
        <p:spPr/>
        <p:txBody>
          <a:bodyPr/>
          <a:lstStyle>
            <a:lvl1pPr>
              <a:defRPr>
                <a:solidFill>
                  <a:srgbClr val="FFFFFF"/>
                </a:solidFill>
              </a:defRPr>
            </a:lvl1pPr>
          </a:lstStyle>
          <a:p>
            <a:fld id="{28ECCE09-4EB9-D24E-99A2-F5BDA1BD657E}" type="slidenum">
              <a:rPr lang="nb-NO" smtClean="0"/>
              <a:pPr/>
              <a:t>‹#›</a:t>
            </a:fld>
            <a:endParaRPr lang="nb-NO"/>
          </a:p>
        </p:txBody>
      </p:sp>
    </p:spTree>
    <p:extLst>
      <p:ext uri="{BB962C8B-B14F-4D97-AF65-F5344CB8AC3E}">
        <p14:creationId xmlns:p14="http://schemas.microsoft.com/office/powerpoint/2010/main" val="3098194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Kapittelside 1-Blaa">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9" name="Bild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7782" y="33420"/>
            <a:ext cx="2643744" cy="732370"/>
          </a:xfrm>
          <a:prstGeom prst="rect">
            <a:avLst/>
          </a:prstGeom>
        </p:spPr>
      </p:pic>
      <p:sp>
        <p:nvSpPr>
          <p:cNvPr id="10" name="Plassholder for tittel 1"/>
          <p:cNvSpPr>
            <a:spLocks noGrp="1"/>
          </p:cNvSpPr>
          <p:nvPr>
            <p:ph type="title" hasCustomPrompt="1"/>
          </p:nvPr>
        </p:nvSpPr>
        <p:spPr>
          <a:xfrm>
            <a:off x="1510632" y="761999"/>
            <a:ext cx="6075947" cy="3215106"/>
          </a:xfrm>
          <a:prstGeom prst="rect">
            <a:avLst/>
          </a:prstGeom>
        </p:spPr>
        <p:txBody>
          <a:bodyPr vert="horz" lIns="91440" tIns="45720" rIns="91440" bIns="45720" rtlCol="0" anchor="ctr">
            <a:normAutofit/>
          </a:bodyPr>
          <a:lstStyle>
            <a:lvl1pPr algn="ctr">
              <a:defRPr sz="4000">
                <a:solidFill>
                  <a:srgbClr val="FFFFFF"/>
                </a:solidFill>
              </a:defRPr>
            </a:lvl1pPr>
          </a:lstStyle>
          <a:p>
            <a:r>
              <a:rPr lang="nb-NO"/>
              <a:t>KLIKK FOR Å REDIGERE TITTELSTIL</a:t>
            </a:r>
          </a:p>
        </p:txBody>
      </p:sp>
      <p:pic>
        <p:nvPicPr>
          <p:cNvPr id="7" name="Bild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97782" y="33420"/>
            <a:ext cx="2643744" cy="732370"/>
          </a:xfrm>
          <a:prstGeom prst="rect">
            <a:avLst/>
          </a:prstGeom>
        </p:spPr>
      </p:pic>
      <p:sp>
        <p:nvSpPr>
          <p:cNvPr id="2" name="Plassholder for dato 1"/>
          <p:cNvSpPr>
            <a:spLocks noGrp="1"/>
          </p:cNvSpPr>
          <p:nvPr>
            <p:ph type="dt" sz="half" idx="10"/>
          </p:nvPr>
        </p:nvSpPr>
        <p:spPr/>
        <p:txBody>
          <a:bodyPr/>
          <a:lstStyle>
            <a:lvl1pPr>
              <a:defRPr>
                <a:solidFill>
                  <a:srgbClr val="FFFFFF"/>
                </a:solidFill>
              </a:defRPr>
            </a:lvl1pPr>
          </a:lstStyle>
          <a:p>
            <a:fld id="{6EE9DC53-2898-304E-8D88-1BB22CAC7760}" type="datetime1">
              <a:rPr lang="nb-NO" smtClean="0"/>
              <a:t>30.11.2022</a:t>
            </a:fld>
            <a:endParaRPr lang="nb-NO"/>
          </a:p>
        </p:txBody>
      </p:sp>
      <p:sp>
        <p:nvSpPr>
          <p:cNvPr id="3" name="Plassholder for bunntekst 2"/>
          <p:cNvSpPr>
            <a:spLocks noGrp="1"/>
          </p:cNvSpPr>
          <p:nvPr>
            <p:ph type="ftr" sz="quarter" idx="11"/>
          </p:nvPr>
        </p:nvSpPr>
        <p:spPr/>
        <p:txBody>
          <a:bodyPr/>
          <a:lstStyle>
            <a:lvl1pPr>
              <a:defRPr>
                <a:solidFill>
                  <a:srgbClr val="FFFFFF"/>
                </a:solidFill>
              </a:defRPr>
            </a:lvl1pPr>
          </a:lstStyle>
          <a:p>
            <a:r>
              <a:rPr lang="nb-NO"/>
              <a:t>Fornavn Etternavn | Avdelingsnavn</a:t>
            </a:r>
          </a:p>
        </p:txBody>
      </p:sp>
      <p:sp>
        <p:nvSpPr>
          <p:cNvPr id="8" name="Plassholder for lysbildenummer 7"/>
          <p:cNvSpPr>
            <a:spLocks noGrp="1"/>
          </p:cNvSpPr>
          <p:nvPr>
            <p:ph type="sldNum" sz="quarter" idx="12"/>
          </p:nvPr>
        </p:nvSpPr>
        <p:spPr/>
        <p:txBody>
          <a:bodyPr/>
          <a:lstStyle>
            <a:lvl1pPr>
              <a:defRPr>
                <a:solidFill>
                  <a:srgbClr val="FFFFFF"/>
                </a:solidFill>
              </a:defRPr>
            </a:lvl1pPr>
          </a:lstStyle>
          <a:p>
            <a:fld id="{28ECCE09-4EB9-D24E-99A2-F5BDA1BD657E}" type="slidenum">
              <a:rPr lang="nb-NO" smtClean="0"/>
              <a:pPr/>
              <a:t>‹#›</a:t>
            </a:fld>
            <a:endParaRPr lang="nb-NO"/>
          </a:p>
        </p:txBody>
      </p:sp>
    </p:spTree>
    <p:extLst>
      <p:ext uri="{BB962C8B-B14F-4D97-AF65-F5344CB8AC3E}">
        <p14:creationId xmlns:p14="http://schemas.microsoft.com/office/powerpoint/2010/main" val="1673634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Kapittelside 1-Hexag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Plassholder for tittel 1"/>
          <p:cNvSpPr>
            <a:spLocks noGrp="1"/>
          </p:cNvSpPr>
          <p:nvPr>
            <p:ph type="title" hasCustomPrompt="1"/>
          </p:nvPr>
        </p:nvSpPr>
        <p:spPr>
          <a:xfrm>
            <a:off x="1510632" y="762000"/>
            <a:ext cx="6075947" cy="1998578"/>
          </a:xfrm>
          <a:prstGeom prst="rect">
            <a:avLst/>
          </a:prstGeom>
        </p:spPr>
        <p:txBody>
          <a:bodyPr vert="horz" lIns="91440" tIns="45720" rIns="91440" bIns="45720" rtlCol="0" anchor="ctr">
            <a:normAutofit/>
          </a:bodyPr>
          <a:lstStyle>
            <a:lvl1pPr algn="ctr">
              <a:defRPr sz="4000"/>
            </a:lvl1pPr>
          </a:lstStyle>
          <a:p>
            <a:r>
              <a:rPr lang="nb-NO"/>
              <a:t>KLIKK FOR Å REDIGERE TITTELSTIL</a:t>
            </a:r>
          </a:p>
        </p:txBody>
      </p:sp>
    </p:spTree>
    <p:extLst>
      <p:ext uri="{BB962C8B-B14F-4D97-AF65-F5344CB8AC3E}">
        <p14:creationId xmlns:p14="http://schemas.microsoft.com/office/powerpoint/2010/main" val="3439050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Klikk for å redigere tittelstil</a:t>
            </a:r>
            <a:endParaRPr lang="nb-NO"/>
          </a:p>
        </p:txBody>
      </p:sp>
      <p:sp>
        <p:nvSpPr>
          <p:cNvPr id="3" name="Plassholder for innhold 2"/>
          <p:cNvSpPr>
            <a:spLocks noGrp="1"/>
          </p:cNvSpPr>
          <p:nvPr>
            <p:ph sz="half" idx="1"/>
          </p:nvPr>
        </p:nvSpPr>
        <p:spPr>
          <a:xfrm>
            <a:off x="457200" y="1200151"/>
            <a:ext cx="4038600" cy="3394472"/>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Klikk for å redigere tekststiler i malen</a:t>
            </a:r>
          </a:p>
          <a:p>
            <a:pPr lvl="1"/>
            <a:r>
              <a:rPr lang="en-US"/>
              <a:t>Andre nivå</a:t>
            </a:r>
          </a:p>
          <a:p>
            <a:pPr lvl="2"/>
            <a:r>
              <a:rPr lang="en-US"/>
              <a:t>Tredje nivå</a:t>
            </a:r>
          </a:p>
          <a:p>
            <a:pPr lvl="3"/>
            <a:r>
              <a:rPr lang="en-US"/>
              <a:t>Fjerde nivå</a:t>
            </a:r>
          </a:p>
          <a:p>
            <a:pPr lvl="4"/>
            <a:r>
              <a:rPr lang="en-US"/>
              <a:t>Femte nivå</a:t>
            </a:r>
            <a:endParaRPr lang="nb-NO"/>
          </a:p>
        </p:txBody>
      </p:sp>
      <p:sp>
        <p:nvSpPr>
          <p:cNvPr id="4" name="Plassholder for innhold 3"/>
          <p:cNvSpPr>
            <a:spLocks noGrp="1"/>
          </p:cNvSpPr>
          <p:nvPr>
            <p:ph sz="half" idx="2"/>
          </p:nvPr>
        </p:nvSpPr>
        <p:spPr>
          <a:xfrm>
            <a:off x="4648200" y="1200151"/>
            <a:ext cx="4038600" cy="3394472"/>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Klikk for å redigere tekststiler i malen</a:t>
            </a:r>
          </a:p>
          <a:p>
            <a:pPr lvl="1"/>
            <a:r>
              <a:rPr lang="en-US"/>
              <a:t>Andre nivå</a:t>
            </a:r>
          </a:p>
          <a:p>
            <a:pPr lvl="2"/>
            <a:r>
              <a:rPr lang="en-US"/>
              <a:t>Tredje nivå</a:t>
            </a:r>
          </a:p>
          <a:p>
            <a:pPr lvl="3"/>
            <a:r>
              <a:rPr lang="en-US"/>
              <a:t>Fjerde nivå</a:t>
            </a:r>
          </a:p>
          <a:p>
            <a:pPr lvl="4"/>
            <a:r>
              <a:rPr lang="en-US"/>
              <a:t>Femte nivå</a:t>
            </a:r>
            <a:endParaRPr lang="nb-NO"/>
          </a:p>
        </p:txBody>
      </p:sp>
      <p:sp>
        <p:nvSpPr>
          <p:cNvPr id="8" name="Plassholder for dato 7"/>
          <p:cNvSpPr>
            <a:spLocks noGrp="1"/>
          </p:cNvSpPr>
          <p:nvPr>
            <p:ph type="dt" sz="half" idx="10"/>
          </p:nvPr>
        </p:nvSpPr>
        <p:spPr/>
        <p:txBody>
          <a:bodyPr/>
          <a:lstStyle/>
          <a:p>
            <a:fld id="{9BD46D0C-2F8A-B642-A138-BA59C775D20D}" type="datetime1">
              <a:rPr lang="nb-NO" smtClean="0"/>
              <a:t>30.11.2022</a:t>
            </a:fld>
            <a:endParaRPr lang="nb-NO"/>
          </a:p>
        </p:txBody>
      </p:sp>
      <p:sp>
        <p:nvSpPr>
          <p:cNvPr id="9" name="Plassholder for bunntekst 8"/>
          <p:cNvSpPr>
            <a:spLocks noGrp="1"/>
          </p:cNvSpPr>
          <p:nvPr>
            <p:ph type="ftr" sz="quarter" idx="11"/>
          </p:nvPr>
        </p:nvSpPr>
        <p:spPr/>
        <p:txBody>
          <a:bodyPr/>
          <a:lstStyle/>
          <a:p>
            <a:r>
              <a:rPr lang="nb-NO"/>
              <a:t>Fornavn Etternavn | Avdelingsnavn</a:t>
            </a:r>
          </a:p>
        </p:txBody>
      </p:sp>
      <p:sp>
        <p:nvSpPr>
          <p:cNvPr id="10" name="Plassholder for lysbildenummer 9"/>
          <p:cNvSpPr>
            <a:spLocks noGrp="1"/>
          </p:cNvSpPr>
          <p:nvPr>
            <p:ph type="sldNum" sz="quarter" idx="12"/>
          </p:nvPr>
        </p:nvSpPr>
        <p:spPr/>
        <p:txBody>
          <a:bodyPr/>
          <a:lstStyle/>
          <a:p>
            <a:fld id="{28ECCE09-4EB9-D24E-99A2-F5BDA1BD657E}" type="slidenum">
              <a:rPr lang="nb-NO" smtClean="0"/>
              <a:pPr/>
              <a:t>‹#›</a:t>
            </a:fld>
            <a:endParaRPr lang="nb-NO"/>
          </a:p>
        </p:txBody>
      </p:sp>
    </p:spTree>
    <p:extLst>
      <p:ext uri="{BB962C8B-B14F-4D97-AF65-F5344CB8AC3E}">
        <p14:creationId xmlns:p14="http://schemas.microsoft.com/office/powerpoint/2010/main" val="1487898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457200" y="675105"/>
            <a:ext cx="4040188" cy="95605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Klikk for å redigere tekststiler i malen</a:t>
            </a:r>
          </a:p>
        </p:txBody>
      </p:sp>
      <p:sp>
        <p:nvSpPr>
          <p:cNvPr id="4" name="Plassholder for innhold 3"/>
          <p:cNvSpPr>
            <a:spLocks noGrp="1"/>
          </p:cNvSpPr>
          <p:nvPr>
            <p:ph sz="half" idx="2"/>
          </p:nvPr>
        </p:nvSpPr>
        <p:spPr>
          <a:xfrm>
            <a:off x="457200" y="1631156"/>
            <a:ext cx="4040188" cy="2963466"/>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Klikk for å redigere tekststiler i malen</a:t>
            </a:r>
          </a:p>
          <a:p>
            <a:pPr lvl="1"/>
            <a:r>
              <a:rPr lang="en-US"/>
              <a:t>Andre nivå</a:t>
            </a:r>
          </a:p>
          <a:p>
            <a:pPr lvl="2"/>
            <a:r>
              <a:rPr lang="en-US"/>
              <a:t>Tredje nivå</a:t>
            </a:r>
          </a:p>
          <a:p>
            <a:pPr lvl="3"/>
            <a:r>
              <a:rPr lang="en-US"/>
              <a:t>Fjerde nivå</a:t>
            </a:r>
          </a:p>
          <a:p>
            <a:pPr lvl="4"/>
            <a:r>
              <a:rPr lang="en-US"/>
              <a:t>Femte nivå</a:t>
            </a:r>
          </a:p>
        </p:txBody>
      </p:sp>
      <p:sp>
        <p:nvSpPr>
          <p:cNvPr id="5" name="Plassholder for tekst 4"/>
          <p:cNvSpPr>
            <a:spLocks noGrp="1"/>
          </p:cNvSpPr>
          <p:nvPr>
            <p:ph type="body" sz="quarter" idx="3"/>
          </p:nvPr>
        </p:nvSpPr>
        <p:spPr>
          <a:xfrm>
            <a:off x="4645026" y="675105"/>
            <a:ext cx="4041775" cy="95605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Klikk for å redigere tekststiler i malen</a:t>
            </a:r>
          </a:p>
        </p:txBody>
      </p:sp>
      <p:sp>
        <p:nvSpPr>
          <p:cNvPr id="6" name="Plassholder for innhold 5"/>
          <p:cNvSpPr>
            <a:spLocks noGrp="1"/>
          </p:cNvSpPr>
          <p:nvPr>
            <p:ph sz="quarter" idx="4"/>
          </p:nvPr>
        </p:nvSpPr>
        <p:spPr>
          <a:xfrm>
            <a:off x="4645026" y="1631156"/>
            <a:ext cx="4041775" cy="2963466"/>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Klikk for å redigere tekststiler i malen</a:t>
            </a:r>
          </a:p>
          <a:p>
            <a:pPr lvl="1"/>
            <a:r>
              <a:rPr lang="en-US"/>
              <a:t>Andre nivå</a:t>
            </a:r>
          </a:p>
          <a:p>
            <a:pPr lvl="2"/>
            <a:r>
              <a:rPr lang="en-US"/>
              <a:t>Tredje nivå</a:t>
            </a:r>
          </a:p>
          <a:p>
            <a:pPr lvl="3"/>
            <a:r>
              <a:rPr lang="en-US"/>
              <a:t>Fjerde nivå</a:t>
            </a:r>
          </a:p>
          <a:p>
            <a:pPr lvl="4"/>
            <a:r>
              <a:rPr lang="en-US"/>
              <a:t>Femte nivå</a:t>
            </a:r>
          </a:p>
        </p:txBody>
      </p:sp>
      <p:sp>
        <p:nvSpPr>
          <p:cNvPr id="2" name="Plassholder for dato 1"/>
          <p:cNvSpPr>
            <a:spLocks noGrp="1"/>
          </p:cNvSpPr>
          <p:nvPr>
            <p:ph type="dt" sz="half" idx="10"/>
          </p:nvPr>
        </p:nvSpPr>
        <p:spPr/>
        <p:txBody>
          <a:bodyPr/>
          <a:lstStyle/>
          <a:p>
            <a:fld id="{AB5A204A-9A75-3C4C-BAD0-3FE6FE661701}" type="datetime1">
              <a:rPr lang="nb-NO" smtClean="0"/>
              <a:t>30.11.2022</a:t>
            </a:fld>
            <a:endParaRPr lang="nb-NO"/>
          </a:p>
        </p:txBody>
      </p:sp>
      <p:sp>
        <p:nvSpPr>
          <p:cNvPr id="10" name="Plassholder for bunntekst 9"/>
          <p:cNvSpPr>
            <a:spLocks noGrp="1"/>
          </p:cNvSpPr>
          <p:nvPr>
            <p:ph type="ftr" sz="quarter" idx="11"/>
          </p:nvPr>
        </p:nvSpPr>
        <p:spPr/>
        <p:txBody>
          <a:bodyPr/>
          <a:lstStyle/>
          <a:p>
            <a:r>
              <a:rPr lang="nb-NO"/>
              <a:t>Fornavn Etternavn | Avdelingsnavn</a:t>
            </a:r>
          </a:p>
        </p:txBody>
      </p:sp>
      <p:sp>
        <p:nvSpPr>
          <p:cNvPr id="11" name="Plassholder for lysbildenummer 10"/>
          <p:cNvSpPr>
            <a:spLocks noGrp="1"/>
          </p:cNvSpPr>
          <p:nvPr>
            <p:ph type="sldNum" sz="quarter" idx="12"/>
          </p:nvPr>
        </p:nvSpPr>
        <p:spPr/>
        <p:txBody>
          <a:bodyPr/>
          <a:lstStyle/>
          <a:p>
            <a:fld id="{28ECCE09-4EB9-D24E-99A2-F5BDA1BD657E}" type="slidenum">
              <a:rPr lang="nb-NO" smtClean="0"/>
              <a:pPr/>
              <a:t>‹#›</a:t>
            </a:fld>
            <a:endParaRPr lang="nb-NO"/>
          </a:p>
        </p:txBody>
      </p:sp>
    </p:spTree>
    <p:extLst>
      <p:ext uri="{BB962C8B-B14F-4D97-AF65-F5344CB8AC3E}">
        <p14:creationId xmlns:p14="http://schemas.microsoft.com/office/powerpoint/2010/main" val="1224599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Klikk for å redigere tittelstil</a:t>
            </a:r>
            <a:endParaRPr lang="nb-NO"/>
          </a:p>
        </p:txBody>
      </p:sp>
      <p:sp>
        <p:nvSpPr>
          <p:cNvPr id="6" name="Plassholder for dato 5"/>
          <p:cNvSpPr>
            <a:spLocks noGrp="1"/>
          </p:cNvSpPr>
          <p:nvPr>
            <p:ph type="dt" sz="half" idx="10"/>
          </p:nvPr>
        </p:nvSpPr>
        <p:spPr/>
        <p:txBody>
          <a:bodyPr/>
          <a:lstStyle/>
          <a:p>
            <a:fld id="{E7682955-BE7A-5C4C-84B8-41580681C190}" type="datetime1">
              <a:rPr lang="nb-NO" smtClean="0"/>
              <a:t>30.11.2022</a:t>
            </a:fld>
            <a:endParaRPr lang="nb-NO"/>
          </a:p>
        </p:txBody>
      </p:sp>
      <p:sp>
        <p:nvSpPr>
          <p:cNvPr id="7" name="Plassholder for bunntekst 6"/>
          <p:cNvSpPr>
            <a:spLocks noGrp="1"/>
          </p:cNvSpPr>
          <p:nvPr>
            <p:ph type="ftr" sz="quarter" idx="11"/>
          </p:nvPr>
        </p:nvSpPr>
        <p:spPr/>
        <p:txBody>
          <a:bodyPr/>
          <a:lstStyle/>
          <a:p>
            <a:r>
              <a:rPr lang="nb-NO"/>
              <a:t>Fornavn Etternavn | Avdelingsnavn</a:t>
            </a:r>
          </a:p>
        </p:txBody>
      </p:sp>
      <p:sp>
        <p:nvSpPr>
          <p:cNvPr id="8" name="Plassholder for lysbildenummer 7"/>
          <p:cNvSpPr>
            <a:spLocks noGrp="1"/>
          </p:cNvSpPr>
          <p:nvPr>
            <p:ph type="sldNum" sz="quarter" idx="12"/>
          </p:nvPr>
        </p:nvSpPr>
        <p:spPr/>
        <p:txBody>
          <a:bodyPr/>
          <a:lstStyle/>
          <a:p>
            <a:fld id="{28ECCE09-4EB9-D24E-99A2-F5BDA1BD657E}" type="slidenum">
              <a:rPr lang="nb-NO" smtClean="0"/>
              <a:pPr/>
              <a:t>‹#›</a:t>
            </a:fld>
            <a:endParaRPr lang="nb-NO"/>
          </a:p>
        </p:txBody>
      </p:sp>
    </p:spTree>
    <p:extLst>
      <p:ext uri="{BB962C8B-B14F-4D97-AF65-F5344CB8AC3E}">
        <p14:creationId xmlns:p14="http://schemas.microsoft.com/office/powerpoint/2010/main" val="3893546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675104"/>
            <a:ext cx="8229600" cy="454527"/>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6697576" y="4768684"/>
            <a:ext cx="1684420" cy="273844"/>
          </a:xfrm>
          <a:prstGeom prst="rect">
            <a:avLst/>
          </a:prstGeom>
        </p:spPr>
        <p:txBody>
          <a:bodyPr vert="horz" lIns="91440" tIns="45720" rIns="91440" bIns="45720" rtlCol="0" anchor="ctr"/>
          <a:lstStyle>
            <a:lvl1pPr algn="r">
              <a:defRPr sz="1200">
                <a:solidFill>
                  <a:schemeClr val="tx1"/>
                </a:solidFill>
                <a:latin typeface="Source Sans Pro"/>
              </a:defRPr>
            </a:lvl1pPr>
          </a:lstStyle>
          <a:p>
            <a:fld id="{301028B7-40B6-B141-A86D-F90DE572F70B}" type="datetime1">
              <a:rPr lang="nb-NO" smtClean="0"/>
              <a:t>30.11.2022</a:t>
            </a:fld>
            <a:endParaRPr lang="nb-NO"/>
          </a:p>
        </p:txBody>
      </p:sp>
      <p:sp>
        <p:nvSpPr>
          <p:cNvPr id="5" name="Plassholder for bunntekst 4"/>
          <p:cNvSpPr>
            <a:spLocks noGrp="1"/>
          </p:cNvSpPr>
          <p:nvPr>
            <p:ph type="ftr" sz="quarter" idx="3"/>
          </p:nvPr>
        </p:nvSpPr>
        <p:spPr>
          <a:xfrm>
            <a:off x="316835" y="4767263"/>
            <a:ext cx="5926221" cy="273844"/>
          </a:xfrm>
          <a:prstGeom prst="rect">
            <a:avLst/>
          </a:prstGeom>
        </p:spPr>
        <p:txBody>
          <a:bodyPr vert="horz" lIns="91440" tIns="45720" rIns="91440" bIns="45720" rtlCol="0" anchor="ctr"/>
          <a:lstStyle>
            <a:lvl1pPr algn="l">
              <a:defRPr sz="1200">
                <a:solidFill>
                  <a:srgbClr val="101820"/>
                </a:solidFill>
                <a:latin typeface="Source Sans Pro"/>
              </a:defRPr>
            </a:lvl1pPr>
          </a:lstStyle>
          <a:p>
            <a:r>
              <a:rPr lang="nb-NO"/>
              <a:t>Fornavn Etternavn | Avdelingsnavn</a:t>
            </a:r>
          </a:p>
        </p:txBody>
      </p:sp>
      <p:sp>
        <p:nvSpPr>
          <p:cNvPr id="6" name="Plassholder for lysbildenummer 5"/>
          <p:cNvSpPr>
            <a:spLocks noGrp="1"/>
          </p:cNvSpPr>
          <p:nvPr>
            <p:ph type="sldNum" sz="quarter" idx="4"/>
          </p:nvPr>
        </p:nvSpPr>
        <p:spPr>
          <a:xfrm>
            <a:off x="8381996" y="4767263"/>
            <a:ext cx="411747" cy="273844"/>
          </a:xfrm>
          <a:prstGeom prst="rect">
            <a:avLst/>
          </a:prstGeom>
        </p:spPr>
        <p:txBody>
          <a:bodyPr vert="horz" lIns="91440" tIns="45720" rIns="91440" bIns="45720" rtlCol="0" anchor="ctr"/>
          <a:lstStyle>
            <a:lvl1pPr algn="r">
              <a:defRPr sz="1200">
                <a:solidFill>
                  <a:srgbClr val="101820"/>
                </a:solidFill>
                <a:latin typeface="Source Sans Pro"/>
              </a:defRPr>
            </a:lvl1pPr>
          </a:lstStyle>
          <a:p>
            <a:fld id="{28ECCE09-4EB9-D24E-99A2-F5BDA1BD657E}" type="slidenum">
              <a:rPr lang="nb-NO" smtClean="0"/>
              <a:pPr/>
              <a:t>‹#›</a:t>
            </a:fld>
            <a:endParaRPr lang="nb-NO"/>
          </a:p>
        </p:txBody>
      </p:sp>
      <p:pic>
        <p:nvPicPr>
          <p:cNvPr id="7" name="Bilde 6" descr="logo-nor.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495309" y="33420"/>
            <a:ext cx="2648691" cy="732370"/>
          </a:xfrm>
          <a:prstGeom prst="rect">
            <a:avLst/>
          </a:prstGeom>
        </p:spPr>
      </p:pic>
      <p:pic>
        <p:nvPicPr>
          <p:cNvPr id="8" name="Bilde 7" descr="logo-nor.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495309" y="33420"/>
            <a:ext cx="2648691" cy="732370"/>
          </a:xfrm>
          <a:prstGeom prst="rect">
            <a:avLst/>
          </a:prstGeom>
        </p:spPr>
      </p:pic>
    </p:spTree>
    <p:extLst>
      <p:ext uri="{BB962C8B-B14F-4D97-AF65-F5344CB8AC3E}">
        <p14:creationId xmlns:p14="http://schemas.microsoft.com/office/powerpoint/2010/main" val="1697296968"/>
      </p:ext>
    </p:extLst>
  </p:cSld>
  <p:clrMap bg1="lt1" tx1="dk1" bg2="lt2" tx2="dk2" accent1="accent1" accent2="accent2" accent3="accent3" accent4="accent4" accent5="accent5" accent6="accent6" hlink="hlink" folHlink="folHlink"/>
  <p:sldLayoutIdLst>
    <p:sldLayoutId id="2147483698" r:id="rId1"/>
    <p:sldLayoutId id="2147483693" r:id="rId2"/>
    <p:sldLayoutId id="2147483694" r:id="rId3"/>
    <p:sldLayoutId id="2147483695" r:id="rId4"/>
    <p:sldLayoutId id="2147483696" r:id="rId5"/>
    <p:sldLayoutId id="2147483697" r:id="rId6"/>
    <p:sldLayoutId id="2147483699" r:id="rId7"/>
    <p:sldLayoutId id="2147483700" r:id="rId8"/>
    <p:sldLayoutId id="2147483701" r:id="rId9"/>
    <p:sldLayoutId id="2147483702" r:id="rId10"/>
    <p:sldLayoutId id="2147483703" r:id="rId11"/>
    <p:sldLayoutId id="2147483704" r:id="rId12"/>
    <p:sldLayoutId id="2147483705" r:id="rId13"/>
  </p:sldLayoutIdLst>
  <p:hf hdr="0"/>
  <p:txStyles>
    <p:titleStyle>
      <a:lvl1pPr algn="l" defTabSz="457200" rtl="0" eaLnBrk="1" latinLnBrk="0" hangingPunct="1">
        <a:spcBef>
          <a:spcPct val="0"/>
        </a:spcBef>
        <a:buNone/>
        <a:defRPr sz="2800" kern="1200" baseline="0">
          <a:solidFill>
            <a:schemeClr val="tx1"/>
          </a:solidFill>
          <a:latin typeface="Source Sans Pro"/>
          <a:ea typeface="+mj-ea"/>
          <a:cs typeface="+mj-cs"/>
        </a:defRPr>
      </a:lvl1pPr>
    </p:titleStyle>
    <p:bodyStyle>
      <a:lvl1pPr marL="342900" indent="-342900" algn="l" defTabSz="457200" rtl="0" eaLnBrk="1" latinLnBrk="0" hangingPunct="1">
        <a:spcBef>
          <a:spcPct val="20000"/>
        </a:spcBef>
        <a:buSzPct val="100000"/>
        <a:buFontTx/>
        <a:buBlip>
          <a:blip r:embed="rId17"/>
        </a:buBlip>
        <a:defRPr sz="2400" kern="1200">
          <a:solidFill>
            <a:schemeClr val="tx1"/>
          </a:solidFill>
          <a:latin typeface="Source Sans Pro"/>
          <a:ea typeface="+mn-ea"/>
          <a:cs typeface="+mn-cs"/>
        </a:defRPr>
      </a:lvl1pPr>
      <a:lvl2pPr marL="742950" indent="-285750" algn="l" defTabSz="457200" rtl="0" eaLnBrk="1" latinLnBrk="0" hangingPunct="1">
        <a:spcBef>
          <a:spcPct val="20000"/>
        </a:spcBef>
        <a:buSzPct val="100000"/>
        <a:buFontTx/>
        <a:buBlip>
          <a:blip r:embed="rId17"/>
        </a:buBlip>
        <a:defRPr sz="2000" kern="1200">
          <a:solidFill>
            <a:schemeClr val="tx1"/>
          </a:solidFill>
          <a:latin typeface="Source Sans Pro"/>
          <a:ea typeface="+mn-ea"/>
          <a:cs typeface="+mn-cs"/>
        </a:defRPr>
      </a:lvl2pPr>
      <a:lvl3pPr marL="1143000" indent="-228600" algn="l" defTabSz="457200" rtl="0" eaLnBrk="1" latinLnBrk="0" hangingPunct="1">
        <a:spcBef>
          <a:spcPct val="20000"/>
        </a:spcBef>
        <a:buSzPct val="100000"/>
        <a:buFontTx/>
        <a:buBlip>
          <a:blip r:embed="rId17"/>
        </a:buBlip>
        <a:defRPr sz="1800" kern="1200">
          <a:solidFill>
            <a:schemeClr val="tx1"/>
          </a:solidFill>
          <a:latin typeface="Source Sans Pro"/>
          <a:ea typeface="+mn-ea"/>
          <a:cs typeface="+mn-cs"/>
        </a:defRPr>
      </a:lvl3pPr>
      <a:lvl4pPr marL="1600200" indent="-228600" algn="l" defTabSz="457200" rtl="0" eaLnBrk="1" latinLnBrk="0" hangingPunct="1">
        <a:spcBef>
          <a:spcPct val="20000"/>
        </a:spcBef>
        <a:buSzPct val="100000"/>
        <a:buFontTx/>
        <a:buBlip>
          <a:blip r:embed="rId17"/>
        </a:buBlip>
        <a:defRPr sz="1600" kern="1200">
          <a:solidFill>
            <a:schemeClr val="tx1"/>
          </a:solidFill>
          <a:latin typeface="Source Sans Pro"/>
          <a:ea typeface="+mn-ea"/>
          <a:cs typeface="+mn-cs"/>
        </a:defRPr>
      </a:lvl4pPr>
      <a:lvl5pPr marL="2057400" indent="-228600" algn="l" defTabSz="457200" rtl="0" eaLnBrk="1" latinLnBrk="0" hangingPunct="1">
        <a:spcBef>
          <a:spcPct val="20000"/>
        </a:spcBef>
        <a:buSzPct val="100000"/>
        <a:buFontTx/>
        <a:buBlip>
          <a:blip r:embed="rId17"/>
        </a:buBlip>
        <a:defRPr sz="1400" kern="1200">
          <a:solidFill>
            <a:schemeClr val="tx1"/>
          </a:solidFill>
          <a:latin typeface="Source Sans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5CF283-54CA-4137-9375-FEC891513B7B}"/>
              </a:ext>
            </a:extLst>
          </p:cNvPr>
          <p:cNvSpPr/>
          <p:nvPr/>
        </p:nvSpPr>
        <p:spPr>
          <a:xfrm>
            <a:off x="-2" y="0"/>
            <a:ext cx="2547258" cy="51435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13B973D4-B4D2-4EF8-8AFF-FD26C2EA72E7}"/>
              </a:ext>
            </a:extLst>
          </p:cNvPr>
          <p:cNvSpPr>
            <a:spLocks noGrp="1"/>
          </p:cNvSpPr>
          <p:nvPr>
            <p:ph type="title"/>
          </p:nvPr>
        </p:nvSpPr>
        <p:spPr>
          <a:xfrm>
            <a:off x="2735451" y="1013322"/>
            <a:ext cx="6260841" cy="3215106"/>
          </a:xfrm>
        </p:spPr>
        <p:txBody>
          <a:bodyPr>
            <a:normAutofit/>
          </a:bodyPr>
          <a:lstStyle/>
          <a:p>
            <a:r>
              <a:rPr lang="en-US" sz="6000" dirty="0" err="1">
                <a:solidFill>
                  <a:schemeClr val="bg2"/>
                </a:solidFill>
              </a:rPr>
              <a:t>Evaluering</a:t>
            </a:r>
            <a:r>
              <a:rPr lang="en-US" sz="6000" dirty="0">
                <a:solidFill>
                  <a:schemeClr val="bg2"/>
                </a:solidFill>
              </a:rPr>
              <a:t> av </a:t>
            </a:r>
            <a:r>
              <a:rPr lang="en-US" sz="6000" dirty="0" err="1">
                <a:solidFill>
                  <a:schemeClr val="bg2"/>
                </a:solidFill>
              </a:rPr>
              <a:t>studiestart</a:t>
            </a:r>
            <a:r>
              <a:rPr lang="en-US" sz="6000" dirty="0">
                <a:solidFill>
                  <a:schemeClr val="bg2"/>
                </a:solidFill>
              </a:rPr>
              <a:t> 2022</a:t>
            </a:r>
            <a:br>
              <a:rPr lang="en-US" dirty="0">
                <a:solidFill>
                  <a:schemeClr val="bg2"/>
                </a:solidFill>
              </a:rPr>
            </a:br>
            <a:endParaRPr lang="nb-NO" sz="1600" dirty="0"/>
          </a:p>
        </p:txBody>
      </p:sp>
      <p:sp>
        <p:nvSpPr>
          <p:cNvPr id="5" name="Slide Number Placeholder 4">
            <a:extLst>
              <a:ext uri="{FF2B5EF4-FFF2-40B4-BE49-F238E27FC236}">
                <a16:creationId xmlns:a16="http://schemas.microsoft.com/office/drawing/2014/main" id="{FC28553C-F46C-46A7-B75F-829EAB6A4850}"/>
              </a:ext>
            </a:extLst>
          </p:cNvPr>
          <p:cNvSpPr>
            <a:spLocks noGrp="1"/>
          </p:cNvSpPr>
          <p:nvPr>
            <p:ph type="sldNum" sz="quarter" idx="12"/>
          </p:nvPr>
        </p:nvSpPr>
        <p:spPr/>
        <p:txBody>
          <a:bodyPr/>
          <a:lstStyle/>
          <a:p>
            <a:fld id="{28ECCE09-4EB9-D24E-99A2-F5BDA1BD657E}" type="slidenum">
              <a:rPr lang="nb-NO" smtClean="0"/>
              <a:pPr/>
              <a:t>1</a:t>
            </a:fld>
            <a:endParaRPr lang="nb-NO"/>
          </a:p>
        </p:txBody>
      </p:sp>
      <p:pic>
        <p:nvPicPr>
          <p:cNvPr id="6" name="Bilde 5">
            <a:extLst>
              <a:ext uri="{FF2B5EF4-FFF2-40B4-BE49-F238E27FC236}">
                <a16:creationId xmlns:a16="http://schemas.microsoft.com/office/drawing/2014/main" id="{5175CFF1-AF24-A44A-B76B-46CFE6F1306F}"/>
              </a:ext>
            </a:extLst>
          </p:cNvPr>
          <p:cNvPicPr>
            <a:picLocks noChangeAspect="1"/>
          </p:cNvPicPr>
          <p:nvPr/>
        </p:nvPicPr>
        <p:blipFill>
          <a:blip r:embed="rId3"/>
          <a:stretch>
            <a:fillRect/>
          </a:stretch>
        </p:blipFill>
        <p:spPr>
          <a:xfrm>
            <a:off x="-3" y="2798976"/>
            <a:ext cx="2547256" cy="1696512"/>
          </a:xfrm>
          <a:prstGeom prst="rect">
            <a:avLst/>
          </a:prstGeom>
        </p:spPr>
      </p:pic>
      <p:pic>
        <p:nvPicPr>
          <p:cNvPr id="8" name="Bilde 7">
            <a:extLst>
              <a:ext uri="{FF2B5EF4-FFF2-40B4-BE49-F238E27FC236}">
                <a16:creationId xmlns:a16="http://schemas.microsoft.com/office/drawing/2014/main" id="{0EA051C7-63F7-1C40-8384-2373E3DA9EA3}"/>
              </a:ext>
            </a:extLst>
          </p:cNvPr>
          <p:cNvPicPr>
            <a:picLocks noChangeAspect="1"/>
          </p:cNvPicPr>
          <p:nvPr/>
        </p:nvPicPr>
        <p:blipFill>
          <a:blip r:embed="rId4"/>
          <a:stretch>
            <a:fillRect/>
          </a:stretch>
        </p:blipFill>
        <p:spPr>
          <a:xfrm>
            <a:off x="-2" y="718133"/>
            <a:ext cx="2547255" cy="1432831"/>
          </a:xfrm>
          <a:prstGeom prst="rect">
            <a:avLst/>
          </a:prstGeom>
        </p:spPr>
      </p:pic>
    </p:spTree>
    <p:extLst>
      <p:ext uri="{BB962C8B-B14F-4D97-AF65-F5344CB8AC3E}">
        <p14:creationId xmlns:p14="http://schemas.microsoft.com/office/powerpoint/2010/main" val="2050829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 4">
            <a:extLst>
              <a:ext uri="{FF2B5EF4-FFF2-40B4-BE49-F238E27FC236}">
                <a16:creationId xmlns:a16="http://schemas.microsoft.com/office/drawing/2014/main" id="{9B5185ED-1A23-2C4D-8198-E605EE68FDE9}"/>
              </a:ext>
            </a:extLst>
          </p:cNvPr>
          <p:cNvGraphicFramePr>
            <a:graphicFrameLocks noGrp="1"/>
          </p:cNvGraphicFramePr>
          <p:nvPr>
            <p:extLst>
              <p:ext uri="{D42A27DB-BD31-4B8C-83A1-F6EECF244321}">
                <p14:modId xmlns:p14="http://schemas.microsoft.com/office/powerpoint/2010/main" val="1271598181"/>
              </p:ext>
            </p:extLst>
          </p:nvPr>
        </p:nvGraphicFramePr>
        <p:xfrm>
          <a:off x="457198" y="1350690"/>
          <a:ext cx="8177004" cy="3479800"/>
        </p:xfrm>
        <a:graphic>
          <a:graphicData uri="http://schemas.openxmlformats.org/drawingml/2006/table">
            <a:tbl>
              <a:tblPr firstRow="1" bandRow="1">
                <a:tableStyleId>{5C22544A-7EE6-4342-B048-85BDC9FD1C3A}</a:tableStyleId>
              </a:tblPr>
              <a:tblGrid>
                <a:gridCol w="5274735">
                  <a:extLst>
                    <a:ext uri="{9D8B030D-6E8A-4147-A177-3AD203B41FA5}">
                      <a16:colId xmlns:a16="http://schemas.microsoft.com/office/drawing/2014/main" val="2454024738"/>
                    </a:ext>
                  </a:extLst>
                </a:gridCol>
                <a:gridCol w="719667">
                  <a:extLst>
                    <a:ext uri="{9D8B030D-6E8A-4147-A177-3AD203B41FA5}">
                      <a16:colId xmlns:a16="http://schemas.microsoft.com/office/drawing/2014/main" val="3038305937"/>
                    </a:ext>
                  </a:extLst>
                </a:gridCol>
                <a:gridCol w="702733">
                  <a:extLst>
                    <a:ext uri="{9D8B030D-6E8A-4147-A177-3AD203B41FA5}">
                      <a16:colId xmlns:a16="http://schemas.microsoft.com/office/drawing/2014/main" val="3439022563"/>
                    </a:ext>
                  </a:extLst>
                </a:gridCol>
                <a:gridCol w="694267">
                  <a:extLst>
                    <a:ext uri="{9D8B030D-6E8A-4147-A177-3AD203B41FA5}">
                      <a16:colId xmlns:a16="http://schemas.microsoft.com/office/drawing/2014/main" val="1976284504"/>
                    </a:ext>
                  </a:extLst>
                </a:gridCol>
                <a:gridCol w="785602">
                  <a:extLst>
                    <a:ext uri="{9D8B030D-6E8A-4147-A177-3AD203B41FA5}">
                      <a16:colId xmlns:a16="http://schemas.microsoft.com/office/drawing/2014/main" val="3643995329"/>
                    </a:ext>
                  </a:extLst>
                </a:gridCol>
              </a:tblGrid>
              <a:tr h="370840">
                <a:tc>
                  <a:txBody>
                    <a:bodyPr/>
                    <a:lstStyle/>
                    <a:p>
                      <a:pPr fontAlgn="base"/>
                      <a:r>
                        <a:rPr lang="nb-NO" sz="1800" b="1" i="0" kern="1200" dirty="0">
                          <a:solidFill>
                            <a:schemeClr val="lt1"/>
                          </a:solidFill>
                          <a:effectLst/>
                          <a:latin typeface="+mn-lt"/>
                          <a:ea typeface="+mn-ea"/>
                          <a:cs typeface="+mn-cs"/>
                        </a:rPr>
                        <a:t>Vurdering: I hvilken grad ble følgende gjennomført i studiestartuken ved ditt studieprogram (1 i svært liten grad - 5 i svært stor grad)?</a:t>
                      </a:r>
                    </a:p>
                  </a:txBody>
                  <a:tcPr/>
                </a:tc>
                <a:tc>
                  <a:txBody>
                    <a:bodyPr/>
                    <a:lstStyle/>
                    <a:p>
                      <a:r>
                        <a:rPr lang="nb-NO" dirty="0"/>
                        <a:t>2022</a:t>
                      </a:r>
                    </a:p>
                  </a:txBody>
                  <a:tcPr/>
                </a:tc>
                <a:tc>
                  <a:txBody>
                    <a:bodyPr/>
                    <a:lstStyle/>
                    <a:p>
                      <a:r>
                        <a:rPr lang="nb-NO" dirty="0"/>
                        <a:t>2021</a:t>
                      </a:r>
                    </a:p>
                  </a:txBody>
                  <a:tcPr/>
                </a:tc>
                <a:tc>
                  <a:txBody>
                    <a:bodyPr/>
                    <a:lstStyle/>
                    <a:p>
                      <a:r>
                        <a:rPr lang="nb-NO"/>
                        <a:t>2020</a:t>
                      </a:r>
                    </a:p>
                  </a:txBody>
                  <a:tcPr/>
                </a:tc>
                <a:tc>
                  <a:txBody>
                    <a:bodyPr/>
                    <a:lstStyle/>
                    <a:p>
                      <a:r>
                        <a:rPr lang="nb-NO"/>
                        <a:t>2019</a:t>
                      </a:r>
                    </a:p>
                  </a:txBody>
                  <a:tcPr/>
                </a:tc>
                <a:extLst>
                  <a:ext uri="{0D108BD9-81ED-4DB2-BD59-A6C34878D82A}">
                    <a16:rowId xmlns:a16="http://schemas.microsoft.com/office/drawing/2014/main" val="119266796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800" b="0" i="0" kern="1200" dirty="0">
                          <a:solidFill>
                            <a:schemeClr val="dk1"/>
                          </a:solidFill>
                          <a:effectLst/>
                          <a:latin typeface="+mn-lt"/>
                          <a:ea typeface="+mn-ea"/>
                          <a:cs typeface="+mn-cs"/>
                        </a:rPr>
                        <a:t>Inndeling i studentgrupper / kollokviegrupper i regi av ansatte</a:t>
                      </a:r>
                      <a:endParaRPr lang="nb-NO" sz="1600" dirty="0"/>
                    </a:p>
                  </a:txBody>
                  <a:tcPr/>
                </a:tc>
                <a:tc>
                  <a:txBody>
                    <a:bodyPr/>
                    <a:lstStyle/>
                    <a:p>
                      <a:r>
                        <a:rPr lang="nb-NO" dirty="0">
                          <a:solidFill>
                            <a:srgbClr val="0070C0"/>
                          </a:solidFill>
                        </a:rPr>
                        <a:t>3,8</a:t>
                      </a:r>
                    </a:p>
                  </a:txBody>
                  <a:tcPr/>
                </a:tc>
                <a:tc>
                  <a:txBody>
                    <a:bodyPr/>
                    <a:lstStyle/>
                    <a:p>
                      <a:r>
                        <a:rPr lang="nb-NO">
                          <a:solidFill>
                            <a:schemeClr val="bg1"/>
                          </a:solidFill>
                        </a:rPr>
                        <a:t>3,7</a:t>
                      </a:r>
                    </a:p>
                  </a:txBody>
                  <a:tcPr/>
                </a:tc>
                <a:tc>
                  <a:txBody>
                    <a:bodyPr/>
                    <a:lstStyle/>
                    <a:p>
                      <a:r>
                        <a:rPr lang="nb-NO"/>
                        <a:t>-</a:t>
                      </a:r>
                    </a:p>
                  </a:txBody>
                  <a:tcPr/>
                </a:tc>
                <a:tc>
                  <a:txBody>
                    <a:bodyPr/>
                    <a:lstStyle/>
                    <a:p>
                      <a:r>
                        <a:rPr lang="nb-NO"/>
                        <a:t>-</a:t>
                      </a:r>
                    </a:p>
                  </a:txBody>
                  <a:tcPr/>
                </a:tc>
                <a:extLst>
                  <a:ext uri="{0D108BD9-81ED-4DB2-BD59-A6C34878D82A}">
                    <a16:rowId xmlns:a16="http://schemas.microsoft.com/office/drawing/2014/main" val="173670768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800" b="0" i="0" kern="1200">
                          <a:solidFill>
                            <a:schemeClr val="dk1"/>
                          </a:solidFill>
                          <a:effectLst/>
                          <a:latin typeface="+mn-lt"/>
                          <a:ea typeface="+mn-ea"/>
                          <a:cs typeface="+mn-cs"/>
                        </a:rPr>
                        <a:t>Gjennomføring av sosiale aktiviteter eller bli-kjent-øvelser</a:t>
                      </a:r>
                      <a:endParaRPr lang="nb-NO" sz="1600"/>
                    </a:p>
                  </a:txBody>
                  <a:tcPr/>
                </a:tc>
                <a:tc>
                  <a:txBody>
                    <a:bodyPr/>
                    <a:lstStyle/>
                    <a:p>
                      <a:r>
                        <a:rPr lang="nb-NO" dirty="0">
                          <a:solidFill>
                            <a:srgbClr val="0070C0"/>
                          </a:solidFill>
                        </a:rPr>
                        <a:t>3,6</a:t>
                      </a:r>
                    </a:p>
                  </a:txBody>
                  <a:tcPr/>
                </a:tc>
                <a:tc>
                  <a:txBody>
                    <a:bodyPr/>
                    <a:lstStyle/>
                    <a:p>
                      <a:r>
                        <a:rPr lang="nb-NO">
                          <a:solidFill>
                            <a:schemeClr val="bg1"/>
                          </a:solidFill>
                        </a:rPr>
                        <a:t>3,2</a:t>
                      </a:r>
                    </a:p>
                  </a:txBody>
                  <a:tcPr/>
                </a:tc>
                <a:tc>
                  <a:txBody>
                    <a:bodyPr/>
                    <a:lstStyle/>
                    <a:p>
                      <a:r>
                        <a:rPr lang="nb-NO"/>
                        <a:t>-</a:t>
                      </a:r>
                    </a:p>
                  </a:txBody>
                  <a:tcPr/>
                </a:tc>
                <a:tc>
                  <a:txBody>
                    <a:bodyPr/>
                    <a:lstStyle/>
                    <a:p>
                      <a:r>
                        <a:rPr lang="nb-NO"/>
                        <a:t>-</a:t>
                      </a:r>
                    </a:p>
                  </a:txBody>
                  <a:tcPr/>
                </a:tc>
                <a:extLst>
                  <a:ext uri="{0D108BD9-81ED-4DB2-BD59-A6C34878D82A}">
                    <a16:rowId xmlns:a16="http://schemas.microsoft.com/office/drawing/2014/main" val="2582868841"/>
                  </a:ext>
                </a:extLst>
              </a:tr>
              <a:tr h="370840">
                <a:tc>
                  <a:txBody>
                    <a:bodyPr/>
                    <a:lstStyle/>
                    <a:p>
                      <a:r>
                        <a:rPr lang="nb-NO" sz="1800" b="0" i="0" kern="1200">
                          <a:solidFill>
                            <a:schemeClr val="dk1"/>
                          </a:solidFill>
                          <a:effectLst/>
                          <a:latin typeface="+mn-lt"/>
                          <a:ea typeface="+mn-ea"/>
                          <a:cs typeface="+mn-cs"/>
                        </a:rPr>
                        <a:t>Informert om praksis (dersom dette er aktuelt for ditt studium)</a:t>
                      </a:r>
                      <a:endParaRPr lang="nb-NO" sz="1600"/>
                    </a:p>
                  </a:txBody>
                  <a:tcPr/>
                </a:tc>
                <a:tc>
                  <a:txBody>
                    <a:bodyPr/>
                    <a:lstStyle/>
                    <a:p>
                      <a:r>
                        <a:rPr lang="nb-NO" dirty="0">
                          <a:solidFill>
                            <a:srgbClr val="0070C0"/>
                          </a:solidFill>
                        </a:rPr>
                        <a:t>3,8</a:t>
                      </a:r>
                    </a:p>
                  </a:txBody>
                  <a:tcPr/>
                </a:tc>
                <a:tc>
                  <a:txBody>
                    <a:bodyPr/>
                    <a:lstStyle/>
                    <a:p>
                      <a:r>
                        <a:rPr lang="nb-NO"/>
                        <a:t>3,7</a:t>
                      </a:r>
                    </a:p>
                  </a:txBody>
                  <a:tcPr/>
                </a:tc>
                <a:tc>
                  <a:txBody>
                    <a:bodyPr/>
                    <a:lstStyle/>
                    <a:p>
                      <a:r>
                        <a:rPr lang="nb-NO"/>
                        <a:t>-</a:t>
                      </a:r>
                    </a:p>
                  </a:txBody>
                  <a:tcPr/>
                </a:tc>
                <a:tc>
                  <a:txBody>
                    <a:bodyPr/>
                    <a:lstStyle/>
                    <a:p>
                      <a:r>
                        <a:rPr lang="nb-NO"/>
                        <a:t>-</a:t>
                      </a:r>
                    </a:p>
                  </a:txBody>
                  <a:tcPr/>
                </a:tc>
                <a:extLst>
                  <a:ext uri="{0D108BD9-81ED-4DB2-BD59-A6C34878D82A}">
                    <a16:rowId xmlns:a16="http://schemas.microsoft.com/office/drawing/2014/main" val="725147764"/>
                  </a:ext>
                </a:extLst>
              </a:tr>
              <a:tr h="370840">
                <a:tc>
                  <a:txBody>
                    <a:bodyPr/>
                    <a:lstStyle/>
                    <a:p>
                      <a:r>
                        <a:rPr lang="nb-NO" sz="1800" b="0" i="0" kern="1200">
                          <a:solidFill>
                            <a:schemeClr val="dk1"/>
                          </a:solidFill>
                          <a:effectLst/>
                          <a:latin typeface="+mn-lt"/>
                          <a:ea typeface="+mn-ea"/>
                          <a:cs typeface="+mn-cs"/>
                        </a:rPr>
                        <a:t>Informert om muligheter for utveksling til utlandet</a:t>
                      </a:r>
                      <a:endParaRPr lang="nb-NO" sz="1600"/>
                    </a:p>
                  </a:txBody>
                  <a:tcPr/>
                </a:tc>
                <a:tc>
                  <a:txBody>
                    <a:bodyPr/>
                    <a:lstStyle/>
                    <a:p>
                      <a:r>
                        <a:rPr lang="nb-NO" dirty="0"/>
                        <a:t>3,1</a:t>
                      </a:r>
                    </a:p>
                  </a:txBody>
                  <a:tcPr/>
                </a:tc>
                <a:tc>
                  <a:txBody>
                    <a:bodyPr/>
                    <a:lstStyle/>
                    <a:p>
                      <a:r>
                        <a:rPr lang="nb-NO"/>
                        <a:t>3,1</a:t>
                      </a:r>
                    </a:p>
                  </a:txBody>
                  <a:tcPr/>
                </a:tc>
                <a:tc>
                  <a:txBody>
                    <a:bodyPr/>
                    <a:lstStyle/>
                    <a:p>
                      <a:r>
                        <a:rPr lang="nb-NO"/>
                        <a:t>-</a:t>
                      </a:r>
                    </a:p>
                  </a:txBody>
                  <a:tcPr/>
                </a:tc>
                <a:tc>
                  <a:txBody>
                    <a:bodyPr/>
                    <a:lstStyle/>
                    <a:p>
                      <a:r>
                        <a:rPr lang="nb-NO" dirty="0"/>
                        <a:t>-</a:t>
                      </a:r>
                    </a:p>
                  </a:txBody>
                  <a:tcPr/>
                </a:tc>
                <a:extLst>
                  <a:ext uri="{0D108BD9-81ED-4DB2-BD59-A6C34878D82A}">
                    <a16:rowId xmlns:a16="http://schemas.microsoft.com/office/drawing/2014/main" val="1455424443"/>
                  </a:ext>
                </a:extLst>
              </a:tr>
            </a:tbl>
          </a:graphicData>
        </a:graphic>
      </p:graphicFrame>
      <p:sp>
        <p:nvSpPr>
          <p:cNvPr id="8" name="Tittel 8">
            <a:extLst>
              <a:ext uri="{FF2B5EF4-FFF2-40B4-BE49-F238E27FC236}">
                <a16:creationId xmlns:a16="http://schemas.microsoft.com/office/drawing/2014/main" id="{D6305564-6C06-4E14-A72F-F5F11299202A}"/>
              </a:ext>
            </a:extLst>
          </p:cNvPr>
          <p:cNvSpPr>
            <a:spLocks noGrp="1"/>
          </p:cNvSpPr>
          <p:nvPr>
            <p:ph type="title"/>
          </p:nvPr>
        </p:nvSpPr>
        <p:spPr>
          <a:xfrm>
            <a:off x="457200" y="675104"/>
            <a:ext cx="7547675" cy="454527"/>
          </a:xfrm>
        </p:spPr>
        <p:txBody>
          <a:bodyPr>
            <a:noAutofit/>
          </a:bodyPr>
          <a:lstStyle/>
          <a:p>
            <a:r>
              <a:rPr lang="nb-NO" sz="4800"/>
              <a:t>Innhold studentmottak 1.2</a:t>
            </a:r>
          </a:p>
        </p:txBody>
      </p:sp>
    </p:spTree>
    <p:extLst>
      <p:ext uri="{BB962C8B-B14F-4D97-AF65-F5344CB8AC3E}">
        <p14:creationId xmlns:p14="http://schemas.microsoft.com/office/powerpoint/2010/main" val="740711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 4">
            <a:extLst>
              <a:ext uri="{FF2B5EF4-FFF2-40B4-BE49-F238E27FC236}">
                <a16:creationId xmlns:a16="http://schemas.microsoft.com/office/drawing/2014/main" id="{9B5185ED-1A23-2C4D-8198-E605EE68FDE9}"/>
              </a:ext>
            </a:extLst>
          </p:cNvPr>
          <p:cNvGraphicFramePr>
            <a:graphicFrameLocks noGrp="1"/>
          </p:cNvGraphicFramePr>
          <p:nvPr>
            <p:extLst>
              <p:ext uri="{D42A27DB-BD31-4B8C-83A1-F6EECF244321}">
                <p14:modId xmlns:p14="http://schemas.microsoft.com/office/powerpoint/2010/main" val="230499633"/>
              </p:ext>
            </p:extLst>
          </p:nvPr>
        </p:nvGraphicFramePr>
        <p:xfrm>
          <a:off x="457198" y="1350690"/>
          <a:ext cx="8177004" cy="2834640"/>
        </p:xfrm>
        <a:graphic>
          <a:graphicData uri="http://schemas.openxmlformats.org/drawingml/2006/table">
            <a:tbl>
              <a:tblPr firstRow="1" bandRow="1">
                <a:tableStyleId>{5C22544A-7EE6-4342-B048-85BDC9FD1C3A}</a:tableStyleId>
              </a:tblPr>
              <a:tblGrid>
                <a:gridCol w="5274735">
                  <a:extLst>
                    <a:ext uri="{9D8B030D-6E8A-4147-A177-3AD203B41FA5}">
                      <a16:colId xmlns:a16="http://schemas.microsoft.com/office/drawing/2014/main" val="2454024738"/>
                    </a:ext>
                  </a:extLst>
                </a:gridCol>
                <a:gridCol w="719667">
                  <a:extLst>
                    <a:ext uri="{9D8B030D-6E8A-4147-A177-3AD203B41FA5}">
                      <a16:colId xmlns:a16="http://schemas.microsoft.com/office/drawing/2014/main" val="3038305937"/>
                    </a:ext>
                  </a:extLst>
                </a:gridCol>
                <a:gridCol w="702733">
                  <a:extLst>
                    <a:ext uri="{9D8B030D-6E8A-4147-A177-3AD203B41FA5}">
                      <a16:colId xmlns:a16="http://schemas.microsoft.com/office/drawing/2014/main" val="3439022563"/>
                    </a:ext>
                  </a:extLst>
                </a:gridCol>
                <a:gridCol w="694267">
                  <a:extLst>
                    <a:ext uri="{9D8B030D-6E8A-4147-A177-3AD203B41FA5}">
                      <a16:colId xmlns:a16="http://schemas.microsoft.com/office/drawing/2014/main" val="1976284504"/>
                    </a:ext>
                  </a:extLst>
                </a:gridCol>
                <a:gridCol w="785602">
                  <a:extLst>
                    <a:ext uri="{9D8B030D-6E8A-4147-A177-3AD203B41FA5}">
                      <a16:colId xmlns:a16="http://schemas.microsoft.com/office/drawing/2014/main" val="3643995329"/>
                    </a:ext>
                  </a:extLst>
                </a:gridCol>
              </a:tblGrid>
              <a:tr h="370840">
                <a:tc>
                  <a:txBody>
                    <a:bodyPr/>
                    <a:lstStyle/>
                    <a:p>
                      <a:pPr fontAlgn="base"/>
                      <a:r>
                        <a:rPr lang="nb-NO" sz="1800" b="1" i="0" kern="1200" dirty="0">
                          <a:solidFill>
                            <a:schemeClr val="lt1"/>
                          </a:solidFill>
                          <a:effectLst/>
                          <a:latin typeface="+mn-lt"/>
                          <a:ea typeface="+mn-ea"/>
                          <a:cs typeface="+mn-cs"/>
                        </a:rPr>
                        <a:t>Vurdering: I hvilken grad ble følgende gjennomført i studiestartuken ved ditt studieprogram (1 i svært liten grad - 5 i svært stor grad)?</a:t>
                      </a:r>
                    </a:p>
                  </a:txBody>
                  <a:tcPr/>
                </a:tc>
                <a:tc>
                  <a:txBody>
                    <a:bodyPr/>
                    <a:lstStyle/>
                    <a:p>
                      <a:r>
                        <a:rPr lang="nb-NO" dirty="0"/>
                        <a:t>2022</a:t>
                      </a:r>
                    </a:p>
                  </a:txBody>
                  <a:tcPr/>
                </a:tc>
                <a:tc>
                  <a:txBody>
                    <a:bodyPr/>
                    <a:lstStyle/>
                    <a:p>
                      <a:r>
                        <a:rPr lang="nb-NO" dirty="0"/>
                        <a:t>2021</a:t>
                      </a:r>
                    </a:p>
                  </a:txBody>
                  <a:tcPr/>
                </a:tc>
                <a:tc>
                  <a:txBody>
                    <a:bodyPr/>
                    <a:lstStyle/>
                    <a:p>
                      <a:r>
                        <a:rPr lang="nb-NO"/>
                        <a:t>2020</a:t>
                      </a:r>
                    </a:p>
                  </a:txBody>
                  <a:tcPr/>
                </a:tc>
                <a:tc>
                  <a:txBody>
                    <a:bodyPr/>
                    <a:lstStyle/>
                    <a:p>
                      <a:r>
                        <a:rPr lang="nb-NO"/>
                        <a:t>2019</a:t>
                      </a:r>
                    </a:p>
                  </a:txBody>
                  <a:tcPr/>
                </a:tc>
                <a:extLst>
                  <a:ext uri="{0D108BD9-81ED-4DB2-BD59-A6C34878D82A}">
                    <a16:rowId xmlns:a16="http://schemas.microsoft.com/office/drawing/2014/main" val="119266796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i="0" kern="1200" dirty="0">
                          <a:solidFill>
                            <a:schemeClr val="dk1"/>
                          </a:solidFill>
                          <a:effectLst/>
                          <a:latin typeface="+mn-lt"/>
                          <a:ea typeface="+mn-ea"/>
                          <a:cs typeface="+mn-cs"/>
                        </a:rPr>
                        <a:t>Deltok du på Torget (stands på campus for å bli kjent med høgskolen og studentbyen) onsdag, torsdag eller fredag?</a:t>
                      </a:r>
                    </a:p>
                  </a:txBody>
                  <a:tcPr/>
                </a:tc>
                <a:tc>
                  <a:txBody>
                    <a:bodyPr/>
                    <a:lstStyle/>
                    <a:p>
                      <a:r>
                        <a:rPr lang="nb-NO" dirty="0">
                          <a:solidFill>
                            <a:schemeClr val="bg1"/>
                          </a:solidFill>
                        </a:rPr>
                        <a:t>48%</a:t>
                      </a:r>
                    </a:p>
                  </a:txBody>
                  <a:tcPr/>
                </a:tc>
                <a:tc>
                  <a:txBody>
                    <a:bodyPr/>
                    <a:lstStyle/>
                    <a:p>
                      <a:r>
                        <a:rPr lang="nb-NO" dirty="0">
                          <a:solidFill>
                            <a:schemeClr val="bg1"/>
                          </a:solidFill>
                        </a:rPr>
                        <a:t>-</a:t>
                      </a:r>
                    </a:p>
                  </a:txBody>
                  <a:tcPr/>
                </a:tc>
                <a:tc>
                  <a:txBody>
                    <a:bodyPr/>
                    <a:lstStyle/>
                    <a:p>
                      <a:r>
                        <a:rPr lang="nb-NO" dirty="0"/>
                        <a:t>-</a:t>
                      </a:r>
                    </a:p>
                  </a:txBody>
                  <a:tcPr/>
                </a:tc>
                <a:tc>
                  <a:txBody>
                    <a:bodyPr/>
                    <a:lstStyle/>
                    <a:p>
                      <a:r>
                        <a:rPr lang="nb-NO" dirty="0"/>
                        <a:t>-</a:t>
                      </a:r>
                    </a:p>
                  </a:txBody>
                  <a:tcPr/>
                </a:tc>
                <a:extLst>
                  <a:ext uri="{0D108BD9-81ED-4DB2-BD59-A6C34878D82A}">
                    <a16:rowId xmlns:a16="http://schemas.microsoft.com/office/drawing/2014/main" val="173670768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i="0" kern="1200" dirty="0">
                          <a:solidFill>
                            <a:schemeClr val="dk1"/>
                          </a:solidFill>
                          <a:effectLst/>
                          <a:latin typeface="+mn-lt"/>
                          <a:ea typeface="+mn-ea"/>
                          <a:cs typeface="+mn-cs"/>
                        </a:rPr>
                        <a:t>Benyttet du deg av tilbudet om gratis frokost i kantinen mellom klokken 8 og 9 i studiestartuken (en eller flere dager)?</a:t>
                      </a:r>
                    </a:p>
                  </a:txBody>
                  <a:tcPr/>
                </a:tc>
                <a:tc>
                  <a:txBody>
                    <a:bodyPr/>
                    <a:lstStyle/>
                    <a:p>
                      <a:r>
                        <a:rPr lang="nb-NO" dirty="0">
                          <a:solidFill>
                            <a:schemeClr val="bg1"/>
                          </a:solidFill>
                        </a:rPr>
                        <a:t>56%</a:t>
                      </a:r>
                    </a:p>
                  </a:txBody>
                  <a:tcPr/>
                </a:tc>
                <a:tc>
                  <a:txBody>
                    <a:bodyPr/>
                    <a:lstStyle/>
                    <a:p>
                      <a:r>
                        <a:rPr lang="nb-NO" dirty="0">
                          <a:solidFill>
                            <a:schemeClr val="bg1"/>
                          </a:solidFill>
                        </a:rPr>
                        <a:t>-</a:t>
                      </a:r>
                    </a:p>
                  </a:txBody>
                  <a:tcPr/>
                </a:tc>
                <a:tc>
                  <a:txBody>
                    <a:bodyPr/>
                    <a:lstStyle/>
                    <a:p>
                      <a:r>
                        <a:rPr lang="nb-NO" dirty="0"/>
                        <a:t>-</a:t>
                      </a:r>
                    </a:p>
                  </a:txBody>
                  <a:tcPr/>
                </a:tc>
                <a:tc>
                  <a:txBody>
                    <a:bodyPr/>
                    <a:lstStyle/>
                    <a:p>
                      <a:r>
                        <a:rPr lang="nb-NO" dirty="0"/>
                        <a:t>-</a:t>
                      </a:r>
                    </a:p>
                  </a:txBody>
                  <a:tcPr/>
                </a:tc>
                <a:extLst>
                  <a:ext uri="{0D108BD9-81ED-4DB2-BD59-A6C34878D82A}">
                    <a16:rowId xmlns:a16="http://schemas.microsoft.com/office/drawing/2014/main" val="2582868841"/>
                  </a:ext>
                </a:extLst>
              </a:tr>
            </a:tbl>
          </a:graphicData>
        </a:graphic>
      </p:graphicFrame>
      <p:sp>
        <p:nvSpPr>
          <p:cNvPr id="8" name="Tittel 8">
            <a:extLst>
              <a:ext uri="{FF2B5EF4-FFF2-40B4-BE49-F238E27FC236}">
                <a16:creationId xmlns:a16="http://schemas.microsoft.com/office/drawing/2014/main" id="{D6305564-6C06-4E14-A72F-F5F11299202A}"/>
              </a:ext>
            </a:extLst>
          </p:cNvPr>
          <p:cNvSpPr>
            <a:spLocks noGrp="1"/>
          </p:cNvSpPr>
          <p:nvPr>
            <p:ph type="title"/>
          </p:nvPr>
        </p:nvSpPr>
        <p:spPr>
          <a:xfrm>
            <a:off x="457200" y="675104"/>
            <a:ext cx="7547675" cy="454527"/>
          </a:xfrm>
        </p:spPr>
        <p:txBody>
          <a:bodyPr>
            <a:noAutofit/>
          </a:bodyPr>
          <a:lstStyle/>
          <a:p>
            <a:r>
              <a:rPr lang="nb-NO" sz="4800" dirty="0"/>
              <a:t>Innhold studentmottak 1.3</a:t>
            </a:r>
          </a:p>
        </p:txBody>
      </p:sp>
    </p:spTree>
    <p:extLst>
      <p:ext uri="{BB962C8B-B14F-4D97-AF65-F5344CB8AC3E}">
        <p14:creationId xmlns:p14="http://schemas.microsoft.com/office/powerpoint/2010/main" val="2514908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8">
            <a:extLst>
              <a:ext uri="{FF2B5EF4-FFF2-40B4-BE49-F238E27FC236}">
                <a16:creationId xmlns:a16="http://schemas.microsoft.com/office/drawing/2014/main" id="{555B74FF-3611-E542-951D-6237B6DD5781}"/>
              </a:ext>
            </a:extLst>
          </p:cNvPr>
          <p:cNvSpPr>
            <a:spLocks noGrp="1"/>
          </p:cNvSpPr>
          <p:nvPr>
            <p:ph type="title"/>
          </p:nvPr>
        </p:nvSpPr>
        <p:spPr>
          <a:xfrm>
            <a:off x="457200" y="675104"/>
            <a:ext cx="7070837" cy="454527"/>
          </a:xfrm>
        </p:spPr>
        <p:txBody>
          <a:bodyPr>
            <a:noAutofit/>
          </a:bodyPr>
          <a:lstStyle/>
          <a:p>
            <a:r>
              <a:rPr lang="nb-NO" sz="4800"/>
              <a:t>Generell tilfredshet</a:t>
            </a:r>
          </a:p>
        </p:txBody>
      </p:sp>
      <p:graphicFrame>
        <p:nvGraphicFramePr>
          <p:cNvPr id="4" name="Tabell 4">
            <a:extLst>
              <a:ext uri="{FF2B5EF4-FFF2-40B4-BE49-F238E27FC236}">
                <a16:creationId xmlns:a16="http://schemas.microsoft.com/office/drawing/2014/main" id="{9B5185ED-1A23-2C4D-8198-E605EE68FDE9}"/>
              </a:ext>
            </a:extLst>
          </p:cNvPr>
          <p:cNvGraphicFramePr>
            <a:graphicFrameLocks noGrp="1"/>
          </p:cNvGraphicFramePr>
          <p:nvPr>
            <p:extLst>
              <p:ext uri="{D42A27DB-BD31-4B8C-83A1-F6EECF244321}">
                <p14:modId xmlns:p14="http://schemas.microsoft.com/office/powerpoint/2010/main" val="2240370890"/>
              </p:ext>
            </p:extLst>
          </p:nvPr>
        </p:nvGraphicFramePr>
        <p:xfrm>
          <a:off x="457198" y="1350690"/>
          <a:ext cx="8177004" cy="3535680"/>
        </p:xfrm>
        <a:graphic>
          <a:graphicData uri="http://schemas.openxmlformats.org/drawingml/2006/table">
            <a:tbl>
              <a:tblPr firstRow="1" bandRow="1">
                <a:tableStyleId>{5C22544A-7EE6-4342-B048-85BDC9FD1C3A}</a:tableStyleId>
              </a:tblPr>
              <a:tblGrid>
                <a:gridCol w="5198535">
                  <a:extLst>
                    <a:ext uri="{9D8B030D-6E8A-4147-A177-3AD203B41FA5}">
                      <a16:colId xmlns:a16="http://schemas.microsoft.com/office/drawing/2014/main" val="2454024738"/>
                    </a:ext>
                  </a:extLst>
                </a:gridCol>
                <a:gridCol w="719667">
                  <a:extLst>
                    <a:ext uri="{9D8B030D-6E8A-4147-A177-3AD203B41FA5}">
                      <a16:colId xmlns:a16="http://schemas.microsoft.com/office/drawing/2014/main" val="2984045454"/>
                    </a:ext>
                  </a:extLst>
                </a:gridCol>
                <a:gridCol w="728133">
                  <a:extLst>
                    <a:ext uri="{9D8B030D-6E8A-4147-A177-3AD203B41FA5}">
                      <a16:colId xmlns:a16="http://schemas.microsoft.com/office/drawing/2014/main" val="3439022563"/>
                    </a:ext>
                  </a:extLst>
                </a:gridCol>
                <a:gridCol w="745067">
                  <a:extLst>
                    <a:ext uri="{9D8B030D-6E8A-4147-A177-3AD203B41FA5}">
                      <a16:colId xmlns:a16="http://schemas.microsoft.com/office/drawing/2014/main" val="1976284504"/>
                    </a:ext>
                  </a:extLst>
                </a:gridCol>
                <a:gridCol w="785602">
                  <a:extLst>
                    <a:ext uri="{9D8B030D-6E8A-4147-A177-3AD203B41FA5}">
                      <a16:colId xmlns:a16="http://schemas.microsoft.com/office/drawing/2014/main" val="3643995329"/>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a:t>Vurdering: I hvilken grad er du enig i følgende påstander (1 svært uenig – 5 svært enig)?</a:t>
                      </a:r>
                    </a:p>
                  </a:txBody>
                  <a:tcPr/>
                </a:tc>
                <a:tc>
                  <a:txBody>
                    <a:bodyPr/>
                    <a:lstStyle/>
                    <a:p>
                      <a:r>
                        <a:rPr lang="nb-NO" dirty="0"/>
                        <a:t>2022</a:t>
                      </a:r>
                    </a:p>
                  </a:txBody>
                  <a:tcPr/>
                </a:tc>
                <a:tc>
                  <a:txBody>
                    <a:bodyPr/>
                    <a:lstStyle/>
                    <a:p>
                      <a:r>
                        <a:rPr lang="nb-NO" dirty="0"/>
                        <a:t>2021</a:t>
                      </a:r>
                    </a:p>
                  </a:txBody>
                  <a:tcPr/>
                </a:tc>
                <a:tc>
                  <a:txBody>
                    <a:bodyPr/>
                    <a:lstStyle/>
                    <a:p>
                      <a:r>
                        <a:rPr lang="nb-NO"/>
                        <a:t>2020</a:t>
                      </a:r>
                    </a:p>
                  </a:txBody>
                  <a:tcPr/>
                </a:tc>
                <a:tc>
                  <a:txBody>
                    <a:bodyPr/>
                    <a:lstStyle/>
                    <a:p>
                      <a:r>
                        <a:rPr lang="nb-NO"/>
                        <a:t>2019</a:t>
                      </a:r>
                    </a:p>
                  </a:txBody>
                  <a:tcPr/>
                </a:tc>
                <a:extLst>
                  <a:ext uri="{0D108BD9-81ED-4DB2-BD59-A6C34878D82A}">
                    <a16:rowId xmlns:a16="http://schemas.microsoft.com/office/drawing/2014/main" val="1192667966"/>
                  </a:ext>
                </a:extLst>
              </a:tr>
              <a:tr h="370840">
                <a:tc>
                  <a:txBody>
                    <a:bodyPr/>
                    <a:lstStyle/>
                    <a:p>
                      <a:pPr marL="0" marR="0" lvl="0" indent="0" algn="l">
                        <a:lnSpc>
                          <a:spcPct val="100000"/>
                        </a:lnSpc>
                        <a:spcBef>
                          <a:spcPts val="0"/>
                        </a:spcBef>
                        <a:spcAft>
                          <a:spcPts val="0"/>
                        </a:spcAft>
                        <a:buNone/>
                      </a:pPr>
                      <a:r>
                        <a:rPr lang="nb-NO" sz="1600" b="0" i="0" u="none" strike="noStrike" noProof="0">
                          <a:latin typeface="Arial"/>
                        </a:rPr>
                        <a:t>Jeg opplever alt i alt å ha fått god hjelp av høgskolens ansatte dersom jeg har hatt behov for det</a:t>
                      </a:r>
                      <a:endParaRPr lang="nb-NO" sz="1600"/>
                    </a:p>
                  </a:txBody>
                  <a:tcPr/>
                </a:tc>
                <a:tc>
                  <a:txBody>
                    <a:bodyPr/>
                    <a:lstStyle/>
                    <a:p>
                      <a:r>
                        <a:rPr lang="nb-NO" dirty="0">
                          <a:solidFill>
                            <a:srgbClr val="FF0000"/>
                          </a:solidFill>
                        </a:rPr>
                        <a:t>4,3</a:t>
                      </a:r>
                    </a:p>
                  </a:txBody>
                  <a:tcPr/>
                </a:tc>
                <a:tc>
                  <a:txBody>
                    <a:bodyPr/>
                    <a:lstStyle/>
                    <a:p>
                      <a:r>
                        <a:rPr lang="nb-NO" dirty="0">
                          <a:solidFill>
                            <a:schemeClr val="bg1"/>
                          </a:solidFill>
                        </a:rPr>
                        <a:t>4,4</a:t>
                      </a:r>
                    </a:p>
                  </a:txBody>
                  <a:tcPr/>
                </a:tc>
                <a:tc>
                  <a:txBody>
                    <a:bodyPr/>
                    <a:lstStyle/>
                    <a:p>
                      <a:r>
                        <a:rPr lang="nb-NO"/>
                        <a:t>4,2</a:t>
                      </a:r>
                    </a:p>
                  </a:txBody>
                  <a:tcPr/>
                </a:tc>
                <a:tc>
                  <a:txBody>
                    <a:bodyPr/>
                    <a:lstStyle/>
                    <a:p>
                      <a:r>
                        <a:rPr lang="nb-NO"/>
                        <a:t>4,1</a:t>
                      </a:r>
                    </a:p>
                  </a:txBody>
                  <a:tcPr/>
                </a:tc>
                <a:extLst>
                  <a:ext uri="{0D108BD9-81ED-4DB2-BD59-A6C34878D82A}">
                    <a16:rowId xmlns:a16="http://schemas.microsoft.com/office/drawing/2014/main" val="1736707689"/>
                  </a:ext>
                </a:extLst>
              </a:tr>
              <a:tr h="370839">
                <a:tc>
                  <a:txBody>
                    <a:bodyPr/>
                    <a:lstStyle/>
                    <a:p>
                      <a:pPr lvl="0">
                        <a:buNone/>
                      </a:pPr>
                      <a:r>
                        <a:rPr lang="nb-NO" sz="1600" b="0" i="0" u="none" strike="noStrike" noProof="0">
                          <a:latin typeface="Arial"/>
                        </a:rPr>
                        <a:t>Jeg har så langt fått en godt inntrykk av det studieprogrammet jeg går på</a:t>
                      </a:r>
                      <a:endParaRPr lang="nb-NO"/>
                    </a:p>
                  </a:txBody>
                  <a:tcPr/>
                </a:tc>
                <a:tc>
                  <a:txBody>
                    <a:bodyPr/>
                    <a:lstStyle/>
                    <a:p>
                      <a:pPr lvl="0">
                        <a:buNone/>
                      </a:pPr>
                      <a:r>
                        <a:rPr lang="nb-NO" dirty="0">
                          <a:solidFill>
                            <a:schemeClr val="bg1"/>
                          </a:solidFill>
                        </a:rPr>
                        <a:t>4,4</a:t>
                      </a:r>
                    </a:p>
                  </a:txBody>
                  <a:tcPr/>
                </a:tc>
                <a:tc>
                  <a:txBody>
                    <a:bodyPr/>
                    <a:lstStyle/>
                    <a:p>
                      <a:pPr lvl="0">
                        <a:buNone/>
                      </a:pPr>
                      <a:r>
                        <a:rPr lang="nb-NO">
                          <a:solidFill>
                            <a:schemeClr val="bg1"/>
                          </a:solidFill>
                        </a:rPr>
                        <a:t>4,4</a:t>
                      </a:r>
                    </a:p>
                  </a:txBody>
                  <a:tcPr/>
                </a:tc>
                <a:tc>
                  <a:txBody>
                    <a:bodyPr/>
                    <a:lstStyle/>
                    <a:p>
                      <a:pPr lvl="0">
                        <a:buNone/>
                      </a:pPr>
                      <a:r>
                        <a:rPr lang="nb-NO"/>
                        <a:t>4,2</a:t>
                      </a:r>
                    </a:p>
                  </a:txBody>
                  <a:tcPr/>
                </a:tc>
                <a:tc>
                  <a:txBody>
                    <a:bodyPr/>
                    <a:lstStyle/>
                    <a:p>
                      <a:pPr lvl="0">
                        <a:buNone/>
                      </a:pPr>
                      <a:r>
                        <a:rPr lang="nb-NO"/>
                        <a:t>-</a:t>
                      </a:r>
                    </a:p>
                  </a:txBody>
                  <a:tcPr/>
                </a:tc>
                <a:extLst>
                  <a:ext uri="{0D108BD9-81ED-4DB2-BD59-A6C34878D82A}">
                    <a16:rowId xmlns:a16="http://schemas.microsoft.com/office/drawing/2014/main" val="2582868841"/>
                  </a:ext>
                </a:extLst>
              </a:tr>
              <a:tr h="370839">
                <a:tc>
                  <a:txBody>
                    <a:bodyPr/>
                    <a:lstStyle/>
                    <a:p>
                      <a:pPr lvl="0">
                        <a:buNone/>
                      </a:pPr>
                      <a:r>
                        <a:rPr lang="nb-NO" sz="1600" b="0" i="0" u="none" strike="noStrike" noProof="0">
                          <a:latin typeface="Arial"/>
                        </a:rPr>
                        <a:t>Jeg opplever at overgangen til høyere utdanning så langt har gått bra</a:t>
                      </a:r>
                      <a:endParaRPr lang="nb-NO"/>
                    </a:p>
                  </a:txBody>
                  <a:tcPr/>
                </a:tc>
                <a:tc>
                  <a:txBody>
                    <a:bodyPr/>
                    <a:lstStyle/>
                    <a:p>
                      <a:pPr lvl="0">
                        <a:buNone/>
                      </a:pPr>
                      <a:r>
                        <a:rPr lang="nb-NO" dirty="0">
                          <a:solidFill>
                            <a:srgbClr val="FF0000"/>
                          </a:solidFill>
                        </a:rPr>
                        <a:t>4,1</a:t>
                      </a:r>
                    </a:p>
                  </a:txBody>
                  <a:tcPr/>
                </a:tc>
                <a:tc>
                  <a:txBody>
                    <a:bodyPr/>
                    <a:lstStyle/>
                    <a:p>
                      <a:pPr lvl="0">
                        <a:buNone/>
                      </a:pPr>
                      <a:r>
                        <a:rPr lang="nb-NO">
                          <a:solidFill>
                            <a:schemeClr val="bg1"/>
                          </a:solidFill>
                        </a:rPr>
                        <a:t>4,3</a:t>
                      </a:r>
                    </a:p>
                  </a:txBody>
                  <a:tcPr/>
                </a:tc>
                <a:tc>
                  <a:txBody>
                    <a:bodyPr/>
                    <a:lstStyle/>
                    <a:p>
                      <a:pPr lvl="0">
                        <a:buNone/>
                      </a:pPr>
                      <a:r>
                        <a:rPr lang="nb-NO"/>
                        <a:t>3,9</a:t>
                      </a:r>
                    </a:p>
                  </a:txBody>
                  <a:tcPr/>
                </a:tc>
                <a:tc>
                  <a:txBody>
                    <a:bodyPr/>
                    <a:lstStyle/>
                    <a:p>
                      <a:pPr lvl="0">
                        <a:buNone/>
                      </a:pPr>
                      <a:r>
                        <a:rPr lang="nb-NO"/>
                        <a:t>4,0</a:t>
                      </a:r>
                    </a:p>
                  </a:txBody>
                  <a:tcPr/>
                </a:tc>
                <a:extLst>
                  <a:ext uri="{0D108BD9-81ED-4DB2-BD59-A6C34878D82A}">
                    <a16:rowId xmlns:a16="http://schemas.microsoft.com/office/drawing/2014/main" val="725147764"/>
                  </a:ext>
                </a:extLst>
              </a:tr>
              <a:tr h="370839">
                <a:tc>
                  <a:txBody>
                    <a:bodyPr/>
                    <a:lstStyle/>
                    <a:p>
                      <a:pPr lvl="0">
                        <a:buNone/>
                      </a:pPr>
                      <a:r>
                        <a:rPr lang="nb-NO" sz="1600" b="0" i="0" u="none" strike="noStrike" noProof="0">
                          <a:latin typeface="Arial"/>
                        </a:rPr>
                        <a:t>Jeg er mer motivert for mine studier nå enn før studiestart</a:t>
                      </a:r>
                      <a:endParaRPr lang="nb-NO"/>
                    </a:p>
                  </a:txBody>
                  <a:tcPr/>
                </a:tc>
                <a:tc>
                  <a:txBody>
                    <a:bodyPr/>
                    <a:lstStyle/>
                    <a:p>
                      <a:pPr lvl="0">
                        <a:buNone/>
                      </a:pPr>
                      <a:r>
                        <a:rPr lang="nb-NO" dirty="0">
                          <a:solidFill>
                            <a:srgbClr val="FF0000"/>
                          </a:solidFill>
                        </a:rPr>
                        <a:t>3,8</a:t>
                      </a:r>
                    </a:p>
                  </a:txBody>
                  <a:tcPr/>
                </a:tc>
                <a:tc>
                  <a:txBody>
                    <a:bodyPr/>
                    <a:lstStyle/>
                    <a:p>
                      <a:pPr lvl="0">
                        <a:buNone/>
                      </a:pPr>
                      <a:r>
                        <a:rPr lang="nb-NO">
                          <a:solidFill>
                            <a:schemeClr val="bg1"/>
                          </a:solidFill>
                        </a:rPr>
                        <a:t>4,1</a:t>
                      </a:r>
                    </a:p>
                  </a:txBody>
                  <a:tcPr/>
                </a:tc>
                <a:tc>
                  <a:txBody>
                    <a:bodyPr/>
                    <a:lstStyle/>
                    <a:p>
                      <a:pPr lvl="0">
                        <a:buNone/>
                      </a:pPr>
                      <a:r>
                        <a:rPr lang="nb-NO"/>
                        <a:t>3,7</a:t>
                      </a:r>
                    </a:p>
                  </a:txBody>
                  <a:tcPr/>
                </a:tc>
                <a:tc>
                  <a:txBody>
                    <a:bodyPr/>
                    <a:lstStyle/>
                    <a:p>
                      <a:pPr lvl="0">
                        <a:buNone/>
                      </a:pPr>
                      <a:r>
                        <a:rPr lang="nb-NO"/>
                        <a:t>-</a:t>
                      </a:r>
                    </a:p>
                  </a:txBody>
                  <a:tcPr/>
                </a:tc>
                <a:extLst>
                  <a:ext uri="{0D108BD9-81ED-4DB2-BD59-A6C34878D82A}">
                    <a16:rowId xmlns:a16="http://schemas.microsoft.com/office/drawing/2014/main" val="1876752504"/>
                  </a:ext>
                </a:extLst>
              </a:tr>
              <a:tr h="370838">
                <a:tc>
                  <a:txBody>
                    <a:bodyPr/>
                    <a:lstStyle/>
                    <a:p>
                      <a:pPr lvl="0">
                        <a:buNone/>
                      </a:pPr>
                      <a:r>
                        <a:rPr lang="nb-NO" sz="1600" b="0" i="0" u="none" strike="noStrike" noProof="0" dirty="0"/>
                        <a:t>Jeg opplever alt i alt å ha blitt tatt godt i mot som ny student ved </a:t>
                      </a:r>
                      <a:r>
                        <a:rPr lang="nb-NO" sz="1600" b="0" i="0" u="none" strike="noStrike" noProof="0" dirty="0" err="1"/>
                        <a:t>HiØ</a:t>
                      </a:r>
                      <a:endParaRPr lang="nb-NO" dirty="0"/>
                    </a:p>
                  </a:txBody>
                  <a:tcPr/>
                </a:tc>
                <a:tc>
                  <a:txBody>
                    <a:bodyPr/>
                    <a:lstStyle/>
                    <a:p>
                      <a:pPr lvl="0">
                        <a:buNone/>
                      </a:pPr>
                      <a:r>
                        <a:rPr lang="nb-NO" dirty="0">
                          <a:solidFill>
                            <a:srgbClr val="FF0000"/>
                          </a:solidFill>
                        </a:rPr>
                        <a:t>3,8</a:t>
                      </a:r>
                    </a:p>
                  </a:txBody>
                  <a:tcPr/>
                </a:tc>
                <a:tc>
                  <a:txBody>
                    <a:bodyPr/>
                    <a:lstStyle/>
                    <a:p>
                      <a:pPr lvl="0">
                        <a:buNone/>
                      </a:pPr>
                      <a:r>
                        <a:rPr lang="nb-NO" dirty="0">
                          <a:solidFill>
                            <a:schemeClr val="bg1"/>
                          </a:solidFill>
                        </a:rPr>
                        <a:t>4,4</a:t>
                      </a:r>
                    </a:p>
                  </a:txBody>
                  <a:tcPr/>
                </a:tc>
                <a:tc>
                  <a:txBody>
                    <a:bodyPr/>
                    <a:lstStyle/>
                    <a:p>
                      <a:pPr lvl="0">
                        <a:buNone/>
                      </a:pPr>
                      <a:r>
                        <a:rPr lang="nb-NO"/>
                        <a:t>4,1</a:t>
                      </a:r>
                    </a:p>
                  </a:txBody>
                  <a:tcPr/>
                </a:tc>
                <a:tc>
                  <a:txBody>
                    <a:bodyPr/>
                    <a:lstStyle/>
                    <a:p>
                      <a:pPr lvl="0">
                        <a:buNone/>
                      </a:pPr>
                      <a:r>
                        <a:rPr lang="nb-NO" dirty="0"/>
                        <a:t>4,3</a:t>
                      </a:r>
                    </a:p>
                  </a:txBody>
                  <a:tcPr/>
                </a:tc>
                <a:extLst>
                  <a:ext uri="{0D108BD9-81ED-4DB2-BD59-A6C34878D82A}">
                    <a16:rowId xmlns:a16="http://schemas.microsoft.com/office/drawing/2014/main" val="1253250408"/>
                  </a:ext>
                </a:extLst>
              </a:tr>
            </a:tbl>
          </a:graphicData>
        </a:graphic>
      </p:graphicFrame>
    </p:spTree>
    <p:extLst>
      <p:ext uri="{BB962C8B-B14F-4D97-AF65-F5344CB8AC3E}">
        <p14:creationId xmlns:p14="http://schemas.microsoft.com/office/powerpoint/2010/main" val="2734180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8">
            <a:extLst>
              <a:ext uri="{FF2B5EF4-FFF2-40B4-BE49-F238E27FC236}">
                <a16:creationId xmlns:a16="http://schemas.microsoft.com/office/drawing/2014/main" id="{555B74FF-3611-E542-951D-6237B6DD5781}"/>
              </a:ext>
            </a:extLst>
          </p:cNvPr>
          <p:cNvSpPr>
            <a:spLocks noGrp="1"/>
          </p:cNvSpPr>
          <p:nvPr>
            <p:ph type="title"/>
          </p:nvPr>
        </p:nvSpPr>
        <p:spPr>
          <a:xfrm>
            <a:off x="457198" y="683571"/>
            <a:ext cx="7687159" cy="454527"/>
          </a:xfrm>
        </p:spPr>
        <p:txBody>
          <a:bodyPr>
            <a:noAutofit/>
          </a:bodyPr>
          <a:lstStyle/>
          <a:p>
            <a:r>
              <a:rPr lang="nb-NO" sz="4800" dirty="0"/>
              <a:t>Introduksjonsdagen</a:t>
            </a:r>
            <a:endParaRPr lang="nb-NO" sz="1600" dirty="0"/>
          </a:p>
        </p:txBody>
      </p:sp>
      <p:graphicFrame>
        <p:nvGraphicFramePr>
          <p:cNvPr id="4" name="Tabell 4">
            <a:extLst>
              <a:ext uri="{FF2B5EF4-FFF2-40B4-BE49-F238E27FC236}">
                <a16:creationId xmlns:a16="http://schemas.microsoft.com/office/drawing/2014/main" id="{9B5185ED-1A23-2C4D-8198-E605EE68FDE9}"/>
              </a:ext>
            </a:extLst>
          </p:cNvPr>
          <p:cNvGraphicFramePr>
            <a:graphicFrameLocks noGrp="1"/>
          </p:cNvGraphicFramePr>
          <p:nvPr>
            <p:extLst>
              <p:ext uri="{D42A27DB-BD31-4B8C-83A1-F6EECF244321}">
                <p14:modId xmlns:p14="http://schemas.microsoft.com/office/powerpoint/2010/main" val="2698622481"/>
              </p:ext>
            </p:extLst>
          </p:nvPr>
        </p:nvGraphicFramePr>
        <p:xfrm>
          <a:off x="457198" y="1350690"/>
          <a:ext cx="8177004" cy="3754120"/>
        </p:xfrm>
        <a:graphic>
          <a:graphicData uri="http://schemas.openxmlformats.org/drawingml/2006/table">
            <a:tbl>
              <a:tblPr firstRow="1" bandRow="1">
                <a:tableStyleId>{5C22544A-7EE6-4342-B048-85BDC9FD1C3A}</a:tableStyleId>
              </a:tblPr>
              <a:tblGrid>
                <a:gridCol w="5291669">
                  <a:extLst>
                    <a:ext uri="{9D8B030D-6E8A-4147-A177-3AD203B41FA5}">
                      <a16:colId xmlns:a16="http://schemas.microsoft.com/office/drawing/2014/main" val="2454024738"/>
                    </a:ext>
                  </a:extLst>
                </a:gridCol>
                <a:gridCol w="745066">
                  <a:extLst>
                    <a:ext uri="{9D8B030D-6E8A-4147-A177-3AD203B41FA5}">
                      <a16:colId xmlns:a16="http://schemas.microsoft.com/office/drawing/2014/main" val="3840295965"/>
                    </a:ext>
                  </a:extLst>
                </a:gridCol>
                <a:gridCol w="711200">
                  <a:extLst>
                    <a:ext uri="{9D8B030D-6E8A-4147-A177-3AD203B41FA5}">
                      <a16:colId xmlns:a16="http://schemas.microsoft.com/office/drawing/2014/main" val="3439022563"/>
                    </a:ext>
                  </a:extLst>
                </a:gridCol>
                <a:gridCol w="719667">
                  <a:extLst>
                    <a:ext uri="{9D8B030D-6E8A-4147-A177-3AD203B41FA5}">
                      <a16:colId xmlns:a16="http://schemas.microsoft.com/office/drawing/2014/main" val="1976284504"/>
                    </a:ext>
                  </a:extLst>
                </a:gridCol>
                <a:gridCol w="709402">
                  <a:extLst>
                    <a:ext uri="{9D8B030D-6E8A-4147-A177-3AD203B41FA5}">
                      <a16:colId xmlns:a16="http://schemas.microsoft.com/office/drawing/2014/main" val="3643995329"/>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dirty="0"/>
                        <a:t>Deltakelse (ja/nei) og vurdering (1-5)</a:t>
                      </a:r>
                    </a:p>
                  </a:txBody>
                  <a:tcPr/>
                </a:tc>
                <a:tc>
                  <a:txBody>
                    <a:bodyPr/>
                    <a:lstStyle/>
                    <a:p>
                      <a:r>
                        <a:rPr lang="nb-NO" dirty="0"/>
                        <a:t>2022</a:t>
                      </a:r>
                    </a:p>
                  </a:txBody>
                  <a:tcPr/>
                </a:tc>
                <a:tc>
                  <a:txBody>
                    <a:bodyPr/>
                    <a:lstStyle/>
                    <a:p>
                      <a:r>
                        <a:rPr lang="nb-NO" dirty="0"/>
                        <a:t>2021</a:t>
                      </a:r>
                    </a:p>
                  </a:txBody>
                  <a:tcPr/>
                </a:tc>
                <a:tc>
                  <a:txBody>
                    <a:bodyPr/>
                    <a:lstStyle/>
                    <a:p>
                      <a:r>
                        <a:rPr lang="nb-NO"/>
                        <a:t>2020</a:t>
                      </a:r>
                    </a:p>
                  </a:txBody>
                  <a:tcPr/>
                </a:tc>
                <a:tc>
                  <a:txBody>
                    <a:bodyPr/>
                    <a:lstStyle/>
                    <a:p>
                      <a:r>
                        <a:rPr lang="nb-NO" dirty="0"/>
                        <a:t>2019</a:t>
                      </a:r>
                    </a:p>
                  </a:txBody>
                  <a:tcPr/>
                </a:tc>
                <a:extLst>
                  <a:ext uri="{0D108BD9-81ED-4DB2-BD59-A6C34878D82A}">
                    <a16:rowId xmlns:a16="http://schemas.microsoft.com/office/drawing/2014/main" val="119266796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a:t>Andel som deltok </a:t>
                      </a:r>
                    </a:p>
                  </a:txBody>
                  <a:tcPr/>
                </a:tc>
                <a:tc>
                  <a:txBody>
                    <a:bodyPr/>
                    <a:lstStyle/>
                    <a:p>
                      <a:r>
                        <a:rPr lang="nb-NO" dirty="0"/>
                        <a:t>72%</a:t>
                      </a:r>
                    </a:p>
                  </a:txBody>
                  <a:tcPr/>
                </a:tc>
                <a:tc>
                  <a:txBody>
                    <a:bodyPr/>
                    <a:lstStyle/>
                    <a:p>
                      <a:r>
                        <a:rPr lang="nb-NO"/>
                        <a:t>62%</a:t>
                      </a:r>
                    </a:p>
                  </a:txBody>
                  <a:tcPr/>
                </a:tc>
                <a:tc>
                  <a:txBody>
                    <a:bodyPr/>
                    <a:lstStyle/>
                    <a:p>
                      <a:r>
                        <a:rPr lang="nb-NO"/>
                        <a:t>-</a:t>
                      </a:r>
                    </a:p>
                  </a:txBody>
                  <a:tcPr/>
                </a:tc>
                <a:tc>
                  <a:txBody>
                    <a:bodyPr/>
                    <a:lstStyle/>
                    <a:p>
                      <a:r>
                        <a:rPr lang="nb-NO"/>
                        <a:t>-</a:t>
                      </a:r>
                    </a:p>
                  </a:txBody>
                  <a:tcPr/>
                </a:tc>
                <a:extLst>
                  <a:ext uri="{0D108BD9-81ED-4DB2-BD59-A6C34878D82A}">
                    <a16:rowId xmlns:a16="http://schemas.microsoft.com/office/drawing/2014/main" val="1736707689"/>
                  </a:ext>
                </a:extLst>
              </a:tr>
              <a:tr h="370840">
                <a:tc>
                  <a:txBody>
                    <a:bodyPr/>
                    <a:lstStyle/>
                    <a:p>
                      <a:r>
                        <a:rPr lang="nb-NO" sz="1600" dirty="0"/>
                        <a:t>Vurdering av kvaliteten på innhold: første del felles</a:t>
                      </a:r>
                    </a:p>
                  </a:txBody>
                  <a:tcPr/>
                </a:tc>
                <a:tc>
                  <a:txBody>
                    <a:bodyPr/>
                    <a:lstStyle/>
                    <a:p>
                      <a:r>
                        <a:rPr lang="nb-NO" dirty="0">
                          <a:solidFill>
                            <a:srgbClr val="FF0000"/>
                          </a:solidFill>
                        </a:rPr>
                        <a:t>3,8</a:t>
                      </a:r>
                    </a:p>
                  </a:txBody>
                  <a:tcPr/>
                </a:tc>
                <a:tc>
                  <a:txBody>
                    <a:bodyPr/>
                    <a:lstStyle/>
                    <a:p>
                      <a:r>
                        <a:rPr lang="nb-NO">
                          <a:solidFill>
                            <a:schemeClr val="bg1"/>
                          </a:solidFill>
                        </a:rPr>
                        <a:t>4,0</a:t>
                      </a:r>
                    </a:p>
                  </a:txBody>
                  <a:tcPr/>
                </a:tc>
                <a:tc>
                  <a:txBody>
                    <a:bodyPr/>
                    <a:lstStyle/>
                    <a:p>
                      <a:r>
                        <a:rPr lang="nb-NO"/>
                        <a:t>-</a:t>
                      </a:r>
                    </a:p>
                  </a:txBody>
                  <a:tcPr/>
                </a:tc>
                <a:tc>
                  <a:txBody>
                    <a:bodyPr/>
                    <a:lstStyle/>
                    <a:p>
                      <a:r>
                        <a:rPr lang="nb-NO"/>
                        <a:t>-</a:t>
                      </a:r>
                    </a:p>
                  </a:txBody>
                  <a:tcPr/>
                </a:tc>
                <a:extLst>
                  <a:ext uri="{0D108BD9-81ED-4DB2-BD59-A6C34878D82A}">
                    <a16:rowId xmlns:a16="http://schemas.microsoft.com/office/drawing/2014/main" val="3875183280"/>
                  </a:ext>
                </a:extLst>
              </a:tr>
              <a:tr h="370840">
                <a:tc>
                  <a:txBody>
                    <a:bodyPr/>
                    <a:lstStyle/>
                    <a:p>
                      <a:r>
                        <a:rPr lang="nb-NO" sz="1600" dirty="0"/>
                        <a:t>Vurdering av kvaliteten på innhold: andre del oppdelt i grupper med studieveiledere på respektive program</a:t>
                      </a:r>
                    </a:p>
                  </a:txBody>
                  <a:tcPr/>
                </a:tc>
                <a:tc>
                  <a:txBody>
                    <a:bodyPr/>
                    <a:lstStyle/>
                    <a:p>
                      <a:r>
                        <a:rPr lang="nb-NO" dirty="0">
                          <a:solidFill>
                            <a:srgbClr val="FF0000"/>
                          </a:solidFill>
                        </a:rPr>
                        <a:t>3,8</a:t>
                      </a:r>
                    </a:p>
                  </a:txBody>
                  <a:tcPr/>
                </a:tc>
                <a:tc>
                  <a:txBody>
                    <a:bodyPr/>
                    <a:lstStyle/>
                    <a:p>
                      <a:r>
                        <a:rPr lang="nb-NO">
                          <a:solidFill>
                            <a:schemeClr val="bg1"/>
                          </a:solidFill>
                        </a:rPr>
                        <a:t>4,0</a:t>
                      </a:r>
                    </a:p>
                  </a:txBody>
                  <a:tcPr/>
                </a:tc>
                <a:tc>
                  <a:txBody>
                    <a:bodyPr/>
                    <a:lstStyle/>
                    <a:p>
                      <a:r>
                        <a:rPr lang="nb-NO"/>
                        <a:t>-</a:t>
                      </a:r>
                    </a:p>
                  </a:txBody>
                  <a:tcPr/>
                </a:tc>
                <a:tc>
                  <a:txBody>
                    <a:bodyPr/>
                    <a:lstStyle/>
                    <a:p>
                      <a:r>
                        <a:rPr lang="nb-NO"/>
                        <a:t>-</a:t>
                      </a:r>
                    </a:p>
                  </a:txBody>
                  <a:tcPr/>
                </a:tc>
                <a:extLst>
                  <a:ext uri="{0D108BD9-81ED-4DB2-BD59-A6C34878D82A}">
                    <a16:rowId xmlns:a16="http://schemas.microsoft.com/office/drawing/2014/main" val="2582868841"/>
                  </a:ext>
                </a:extLst>
              </a:tr>
              <a:tr h="370840">
                <a:tc>
                  <a:txBody>
                    <a:bodyPr/>
                    <a:lstStyle/>
                    <a:p>
                      <a:r>
                        <a:rPr lang="nb-NO" sz="1600" dirty="0"/>
                        <a:t>Organisering og gjennomføring av programmet *</a:t>
                      </a:r>
                    </a:p>
                  </a:txBody>
                  <a:tcPr/>
                </a:tc>
                <a:tc>
                  <a:txBody>
                    <a:bodyPr/>
                    <a:lstStyle/>
                    <a:p>
                      <a:r>
                        <a:rPr lang="nb-NO" dirty="0">
                          <a:solidFill>
                            <a:srgbClr val="FF0000"/>
                          </a:solidFill>
                        </a:rPr>
                        <a:t>3,9</a:t>
                      </a:r>
                    </a:p>
                  </a:txBody>
                  <a:tcPr/>
                </a:tc>
                <a:tc>
                  <a:txBody>
                    <a:bodyPr/>
                    <a:lstStyle/>
                    <a:p>
                      <a:r>
                        <a:rPr lang="nb-NO">
                          <a:solidFill>
                            <a:schemeClr val="bg1"/>
                          </a:solidFill>
                        </a:rPr>
                        <a:t>4,2</a:t>
                      </a:r>
                    </a:p>
                  </a:txBody>
                  <a:tcPr/>
                </a:tc>
                <a:tc>
                  <a:txBody>
                    <a:bodyPr/>
                    <a:lstStyle/>
                    <a:p>
                      <a:r>
                        <a:rPr lang="nb-NO"/>
                        <a:t>-</a:t>
                      </a:r>
                    </a:p>
                  </a:txBody>
                  <a:tcPr/>
                </a:tc>
                <a:tc>
                  <a:txBody>
                    <a:bodyPr/>
                    <a:lstStyle/>
                    <a:p>
                      <a:r>
                        <a:rPr lang="nb-NO" dirty="0"/>
                        <a:t>-</a:t>
                      </a:r>
                    </a:p>
                  </a:txBody>
                  <a:tcPr/>
                </a:tc>
                <a:extLst>
                  <a:ext uri="{0D108BD9-81ED-4DB2-BD59-A6C34878D82A}">
                    <a16:rowId xmlns:a16="http://schemas.microsoft.com/office/drawing/2014/main" val="725147764"/>
                  </a:ext>
                </a:extLst>
              </a:tr>
              <a:tr h="370840">
                <a:tc>
                  <a:txBody>
                    <a:bodyPr/>
                    <a:lstStyle/>
                    <a:p>
                      <a:r>
                        <a:rPr lang="nb-NO" sz="1600" dirty="0"/>
                        <a:t>Formidlingsevne til programledere og gjester</a:t>
                      </a:r>
                    </a:p>
                  </a:txBody>
                  <a:tcPr/>
                </a:tc>
                <a:tc>
                  <a:txBody>
                    <a:bodyPr/>
                    <a:lstStyle/>
                    <a:p>
                      <a:r>
                        <a:rPr lang="nb-NO" dirty="0">
                          <a:solidFill>
                            <a:schemeClr val="bg1"/>
                          </a:solidFill>
                        </a:rPr>
                        <a:t>4,0</a:t>
                      </a:r>
                    </a:p>
                  </a:txBody>
                  <a:tcPr/>
                </a:tc>
                <a:tc>
                  <a:txBody>
                    <a:bodyPr/>
                    <a:lstStyle/>
                    <a:p>
                      <a:r>
                        <a:rPr lang="nb-NO" dirty="0">
                          <a:solidFill>
                            <a:schemeClr val="bg1"/>
                          </a:solidFill>
                        </a:rPr>
                        <a:t>-</a:t>
                      </a:r>
                    </a:p>
                  </a:txBody>
                  <a:tcPr/>
                </a:tc>
                <a:tc>
                  <a:txBody>
                    <a:bodyPr/>
                    <a:lstStyle/>
                    <a:p>
                      <a:r>
                        <a:rPr lang="nb-NO" dirty="0"/>
                        <a:t>-</a:t>
                      </a:r>
                    </a:p>
                  </a:txBody>
                  <a:tcPr/>
                </a:tc>
                <a:tc>
                  <a:txBody>
                    <a:bodyPr/>
                    <a:lstStyle/>
                    <a:p>
                      <a:r>
                        <a:rPr lang="nb-NO" dirty="0"/>
                        <a:t>-</a:t>
                      </a:r>
                    </a:p>
                  </a:txBody>
                  <a:tcPr/>
                </a:tc>
                <a:extLst>
                  <a:ext uri="{0D108BD9-81ED-4DB2-BD59-A6C34878D82A}">
                    <a16:rowId xmlns:a16="http://schemas.microsoft.com/office/drawing/2014/main" val="1891241350"/>
                  </a:ext>
                </a:extLst>
              </a:tr>
              <a:tr h="370840">
                <a:tc>
                  <a:txBody>
                    <a:bodyPr/>
                    <a:lstStyle/>
                    <a:p>
                      <a:r>
                        <a:rPr lang="nb-NO" sz="1600" dirty="0"/>
                        <a:t>Seminarets relevans som god forberedelse som student</a:t>
                      </a:r>
                    </a:p>
                  </a:txBody>
                  <a:tcPr/>
                </a:tc>
                <a:tc>
                  <a:txBody>
                    <a:bodyPr/>
                    <a:lstStyle/>
                    <a:p>
                      <a:r>
                        <a:rPr lang="nb-NO" dirty="0">
                          <a:solidFill>
                            <a:schemeClr val="bg1"/>
                          </a:solidFill>
                        </a:rPr>
                        <a:t>3,8</a:t>
                      </a:r>
                    </a:p>
                  </a:txBody>
                  <a:tcPr/>
                </a:tc>
                <a:tc>
                  <a:txBody>
                    <a:bodyPr/>
                    <a:lstStyle/>
                    <a:p>
                      <a:r>
                        <a:rPr lang="nb-NO" dirty="0">
                          <a:solidFill>
                            <a:schemeClr val="bg1"/>
                          </a:solidFill>
                        </a:rPr>
                        <a:t>-</a:t>
                      </a:r>
                    </a:p>
                  </a:txBody>
                  <a:tcPr/>
                </a:tc>
                <a:tc>
                  <a:txBody>
                    <a:bodyPr/>
                    <a:lstStyle/>
                    <a:p>
                      <a:r>
                        <a:rPr lang="nb-NO" dirty="0"/>
                        <a:t>-</a:t>
                      </a:r>
                    </a:p>
                  </a:txBody>
                  <a:tcPr/>
                </a:tc>
                <a:tc>
                  <a:txBody>
                    <a:bodyPr/>
                    <a:lstStyle/>
                    <a:p>
                      <a:r>
                        <a:rPr lang="nb-NO" dirty="0"/>
                        <a:t>-</a:t>
                      </a:r>
                    </a:p>
                  </a:txBody>
                  <a:tcPr/>
                </a:tc>
                <a:extLst>
                  <a:ext uri="{0D108BD9-81ED-4DB2-BD59-A6C34878D82A}">
                    <a16:rowId xmlns:a16="http://schemas.microsoft.com/office/drawing/2014/main" val="3920843403"/>
                  </a:ext>
                </a:extLst>
              </a:tr>
              <a:tr h="370840">
                <a:tc>
                  <a:txBody>
                    <a:bodyPr/>
                    <a:lstStyle/>
                    <a:p>
                      <a:r>
                        <a:rPr lang="nb-NO" sz="1600"/>
                        <a:t>Ville du ha anbefalt (JA) seminaret til andre (</a:t>
                      </a:r>
                      <a:r>
                        <a:rPr lang="nb-NO" sz="1600" i="1"/>
                        <a:t>vet ikke </a:t>
                      </a:r>
                      <a:r>
                        <a:rPr lang="nb-NO" sz="1600"/>
                        <a:t>inngår ikke i beregningen)?</a:t>
                      </a:r>
                    </a:p>
                  </a:txBody>
                  <a:tcPr/>
                </a:tc>
                <a:tc>
                  <a:txBody>
                    <a:bodyPr/>
                    <a:lstStyle/>
                    <a:p>
                      <a:r>
                        <a:rPr lang="nb-NO" dirty="0">
                          <a:solidFill>
                            <a:srgbClr val="FF0000"/>
                          </a:solidFill>
                        </a:rPr>
                        <a:t>88%</a:t>
                      </a:r>
                    </a:p>
                  </a:txBody>
                  <a:tcPr/>
                </a:tc>
                <a:tc>
                  <a:txBody>
                    <a:bodyPr/>
                    <a:lstStyle/>
                    <a:p>
                      <a:r>
                        <a:rPr lang="nb-NO">
                          <a:solidFill>
                            <a:schemeClr val="bg1"/>
                          </a:solidFill>
                        </a:rPr>
                        <a:t>94%</a:t>
                      </a:r>
                    </a:p>
                  </a:txBody>
                  <a:tcPr/>
                </a:tc>
                <a:tc>
                  <a:txBody>
                    <a:bodyPr/>
                    <a:lstStyle/>
                    <a:p>
                      <a:r>
                        <a:rPr lang="nb-NO"/>
                        <a:t>-</a:t>
                      </a:r>
                    </a:p>
                  </a:txBody>
                  <a:tcPr/>
                </a:tc>
                <a:tc>
                  <a:txBody>
                    <a:bodyPr/>
                    <a:lstStyle/>
                    <a:p>
                      <a:r>
                        <a:rPr lang="nb-NO"/>
                        <a:t>-</a:t>
                      </a:r>
                    </a:p>
                  </a:txBody>
                  <a:tcPr/>
                </a:tc>
                <a:extLst>
                  <a:ext uri="{0D108BD9-81ED-4DB2-BD59-A6C34878D82A}">
                    <a16:rowId xmlns:a16="http://schemas.microsoft.com/office/drawing/2014/main" val="1876752504"/>
                  </a:ext>
                </a:extLst>
              </a:tr>
              <a:tr h="370840">
                <a:tc>
                  <a:txBody>
                    <a:bodyPr/>
                    <a:lstStyle/>
                    <a:p>
                      <a:r>
                        <a:rPr lang="nb-NO" sz="1600"/>
                        <a:t>Alt i alt utbytte av seminaret</a:t>
                      </a:r>
                    </a:p>
                  </a:txBody>
                  <a:tcPr/>
                </a:tc>
                <a:tc>
                  <a:txBody>
                    <a:bodyPr/>
                    <a:lstStyle/>
                    <a:p>
                      <a:r>
                        <a:rPr lang="nb-NO" dirty="0">
                          <a:solidFill>
                            <a:srgbClr val="FF0000"/>
                          </a:solidFill>
                        </a:rPr>
                        <a:t>3,7</a:t>
                      </a:r>
                    </a:p>
                  </a:txBody>
                  <a:tcPr/>
                </a:tc>
                <a:tc>
                  <a:txBody>
                    <a:bodyPr/>
                    <a:lstStyle/>
                    <a:p>
                      <a:r>
                        <a:rPr lang="nb-NO">
                          <a:solidFill>
                            <a:schemeClr val="bg1"/>
                          </a:solidFill>
                        </a:rPr>
                        <a:t>4,0</a:t>
                      </a:r>
                    </a:p>
                  </a:txBody>
                  <a:tcPr/>
                </a:tc>
                <a:tc>
                  <a:txBody>
                    <a:bodyPr/>
                    <a:lstStyle/>
                    <a:p>
                      <a:r>
                        <a:rPr lang="nb-NO"/>
                        <a:t>-</a:t>
                      </a:r>
                    </a:p>
                  </a:txBody>
                  <a:tcPr/>
                </a:tc>
                <a:tc>
                  <a:txBody>
                    <a:bodyPr/>
                    <a:lstStyle/>
                    <a:p>
                      <a:r>
                        <a:rPr lang="nb-NO" dirty="0"/>
                        <a:t>-</a:t>
                      </a:r>
                    </a:p>
                  </a:txBody>
                  <a:tcPr/>
                </a:tc>
                <a:extLst>
                  <a:ext uri="{0D108BD9-81ED-4DB2-BD59-A6C34878D82A}">
                    <a16:rowId xmlns:a16="http://schemas.microsoft.com/office/drawing/2014/main" val="1198985149"/>
                  </a:ext>
                </a:extLst>
              </a:tr>
            </a:tbl>
          </a:graphicData>
        </a:graphic>
      </p:graphicFrame>
    </p:spTree>
    <p:extLst>
      <p:ext uri="{BB962C8B-B14F-4D97-AF65-F5344CB8AC3E}">
        <p14:creationId xmlns:p14="http://schemas.microsoft.com/office/powerpoint/2010/main" val="396388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8">
            <a:extLst>
              <a:ext uri="{FF2B5EF4-FFF2-40B4-BE49-F238E27FC236}">
                <a16:creationId xmlns:a16="http://schemas.microsoft.com/office/drawing/2014/main" id="{555B74FF-3611-E542-951D-6237B6DD5781}"/>
              </a:ext>
            </a:extLst>
          </p:cNvPr>
          <p:cNvSpPr>
            <a:spLocks noGrp="1"/>
          </p:cNvSpPr>
          <p:nvPr>
            <p:ph type="title"/>
          </p:nvPr>
        </p:nvSpPr>
        <p:spPr>
          <a:xfrm>
            <a:off x="457199" y="675104"/>
            <a:ext cx="7687159" cy="454527"/>
          </a:xfrm>
        </p:spPr>
        <p:txBody>
          <a:bodyPr>
            <a:noAutofit/>
          </a:bodyPr>
          <a:lstStyle/>
          <a:p>
            <a:r>
              <a:rPr lang="nb-NO" sz="4800" dirty="0"/>
              <a:t>Fadderopplegg 1.1</a:t>
            </a:r>
            <a:endParaRPr lang="nb-NO" sz="1600" dirty="0">
              <a:ea typeface="Source Sans Pro"/>
            </a:endParaRPr>
          </a:p>
        </p:txBody>
      </p:sp>
      <p:graphicFrame>
        <p:nvGraphicFramePr>
          <p:cNvPr id="4" name="Tabell 4">
            <a:extLst>
              <a:ext uri="{FF2B5EF4-FFF2-40B4-BE49-F238E27FC236}">
                <a16:creationId xmlns:a16="http://schemas.microsoft.com/office/drawing/2014/main" id="{9B5185ED-1A23-2C4D-8198-E605EE68FDE9}"/>
              </a:ext>
            </a:extLst>
          </p:cNvPr>
          <p:cNvGraphicFramePr>
            <a:graphicFrameLocks noGrp="1"/>
          </p:cNvGraphicFramePr>
          <p:nvPr>
            <p:extLst>
              <p:ext uri="{D42A27DB-BD31-4B8C-83A1-F6EECF244321}">
                <p14:modId xmlns:p14="http://schemas.microsoft.com/office/powerpoint/2010/main" val="2357828706"/>
              </p:ext>
            </p:extLst>
          </p:nvPr>
        </p:nvGraphicFramePr>
        <p:xfrm>
          <a:off x="457198" y="1350690"/>
          <a:ext cx="8177004" cy="3489960"/>
        </p:xfrm>
        <a:graphic>
          <a:graphicData uri="http://schemas.openxmlformats.org/drawingml/2006/table">
            <a:tbl>
              <a:tblPr firstRow="1" bandRow="1">
                <a:tableStyleId>{5C22544A-7EE6-4342-B048-85BDC9FD1C3A}</a:tableStyleId>
              </a:tblPr>
              <a:tblGrid>
                <a:gridCol w="5215469">
                  <a:extLst>
                    <a:ext uri="{9D8B030D-6E8A-4147-A177-3AD203B41FA5}">
                      <a16:colId xmlns:a16="http://schemas.microsoft.com/office/drawing/2014/main" val="2454024738"/>
                    </a:ext>
                  </a:extLst>
                </a:gridCol>
                <a:gridCol w="702733">
                  <a:extLst>
                    <a:ext uri="{9D8B030D-6E8A-4147-A177-3AD203B41FA5}">
                      <a16:colId xmlns:a16="http://schemas.microsoft.com/office/drawing/2014/main" val="3219588893"/>
                    </a:ext>
                  </a:extLst>
                </a:gridCol>
                <a:gridCol w="736600">
                  <a:extLst>
                    <a:ext uri="{9D8B030D-6E8A-4147-A177-3AD203B41FA5}">
                      <a16:colId xmlns:a16="http://schemas.microsoft.com/office/drawing/2014/main" val="3439022563"/>
                    </a:ext>
                  </a:extLst>
                </a:gridCol>
                <a:gridCol w="745067">
                  <a:extLst>
                    <a:ext uri="{9D8B030D-6E8A-4147-A177-3AD203B41FA5}">
                      <a16:colId xmlns:a16="http://schemas.microsoft.com/office/drawing/2014/main" val="1976284504"/>
                    </a:ext>
                  </a:extLst>
                </a:gridCol>
                <a:gridCol w="777135">
                  <a:extLst>
                    <a:ext uri="{9D8B030D-6E8A-4147-A177-3AD203B41FA5}">
                      <a16:colId xmlns:a16="http://schemas.microsoft.com/office/drawing/2014/main" val="3643995329"/>
                    </a:ext>
                  </a:extLst>
                </a:gridCol>
              </a:tblGrid>
              <a:tr h="370840">
                <a:tc>
                  <a:txBody>
                    <a:bodyPr/>
                    <a:lstStyle/>
                    <a:p>
                      <a:pPr marL="0" marR="0" lvl="0" indent="0" algn="l" rtl="0" eaLnBrk="1" fontAlgn="auto" latinLnBrk="0" hangingPunct="1">
                        <a:lnSpc>
                          <a:spcPct val="100000"/>
                        </a:lnSpc>
                        <a:spcBef>
                          <a:spcPts val="0"/>
                        </a:spcBef>
                        <a:spcAft>
                          <a:spcPts val="0"/>
                        </a:spcAft>
                        <a:buClrTx/>
                        <a:buSzTx/>
                        <a:buFontTx/>
                        <a:buNone/>
                      </a:pPr>
                      <a:r>
                        <a:rPr lang="nb-NO" dirty="0"/>
                        <a:t>Deltakelse og vurdering (1 svært uenig–5 svært enig)</a:t>
                      </a:r>
                    </a:p>
                  </a:txBody>
                  <a:tcPr/>
                </a:tc>
                <a:tc>
                  <a:txBody>
                    <a:bodyPr/>
                    <a:lstStyle/>
                    <a:p>
                      <a:r>
                        <a:rPr lang="nb-NO" dirty="0"/>
                        <a:t>2022</a:t>
                      </a:r>
                    </a:p>
                  </a:txBody>
                  <a:tcPr/>
                </a:tc>
                <a:tc>
                  <a:txBody>
                    <a:bodyPr/>
                    <a:lstStyle/>
                    <a:p>
                      <a:r>
                        <a:rPr lang="nb-NO" dirty="0"/>
                        <a:t>2021</a:t>
                      </a:r>
                    </a:p>
                  </a:txBody>
                  <a:tcPr/>
                </a:tc>
                <a:tc>
                  <a:txBody>
                    <a:bodyPr/>
                    <a:lstStyle/>
                    <a:p>
                      <a:r>
                        <a:rPr lang="nb-NO"/>
                        <a:t>2020</a:t>
                      </a:r>
                    </a:p>
                  </a:txBody>
                  <a:tcPr/>
                </a:tc>
                <a:tc>
                  <a:txBody>
                    <a:bodyPr/>
                    <a:lstStyle/>
                    <a:p>
                      <a:r>
                        <a:rPr lang="nb-NO"/>
                        <a:t>2019</a:t>
                      </a:r>
                    </a:p>
                  </a:txBody>
                  <a:tcPr/>
                </a:tc>
                <a:extLst>
                  <a:ext uri="{0D108BD9-81ED-4DB2-BD59-A6C34878D82A}">
                    <a16:rowId xmlns:a16="http://schemas.microsoft.com/office/drawing/2014/main" val="1192667966"/>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lang="nb-NO" sz="1600"/>
                        <a:t>Andel som deltok (delvis og helt)</a:t>
                      </a:r>
                      <a:endParaRPr lang="nb-NO"/>
                    </a:p>
                  </a:txBody>
                  <a:tcPr/>
                </a:tc>
                <a:tc>
                  <a:txBody>
                    <a:bodyPr/>
                    <a:lstStyle/>
                    <a:p>
                      <a:r>
                        <a:rPr lang="nb-NO" dirty="0">
                          <a:solidFill>
                            <a:srgbClr val="0070C0"/>
                          </a:solidFill>
                        </a:rPr>
                        <a:t>55%</a:t>
                      </a:r>
                    </a:p>
                  </a:txBody>
                  <a:tcPr/>
                </a:tc>
                <a:tc>
                  <a:txBody>
                    <a:bodyPr/>
                    <a:lstStyle/>
                    <a:p>
                      <a:r>
                        <a:rPr lang="nb-NO" dirty="0">
                          <a:solidFill>
                            <a:schemeClr val="bg1"/>
                          </a:solidFill>
                        </a:rPr>
                        <a:t>51%</a:t>
                      </a:r>
                    </a:p>
                  </a:txBody>
                  <a:tcPr/>
                </a:tc>
                <a:tc>
                  <a:txBody>
                    <a:bodyPr/>
                    <a:lstStyle/>
                    <a:p>
                      <a:r>
                        <a:rPr lang="nb-NO"/>
                        <a:t>38%</a:t>
                      </a:r>
                    </a:p>
                  </a:txBody>
                  <a:tcPr/>
                </a:tc>
                <a:tc>
                  <a:txBody>
                    <a:bodyPr/>
                    <a:lstStyle/>
                    <a:p>
                      <a:r>
                        <a:rPr lang="nb-NO"/>
                        <a:t>64%</a:t>
                      </a:r>
                    </a:p>
                  </a:txBody>
                  <a:tcPr/>
                </a:tc>
                <a:extLst>
                  <a:ext uri="{0D108BD9-81ED-4DB2-BD59-A6C34878D82A}">
                    <a16:rowId xmlns:a16="http://schemas.microsoft.com/office/drawing/2014/main" val="1736707689"/>
                  </a:ext>
                </a:extLst>
              </a:tr>
              <a:tr h="370840">
                <a:tc>
                  <a:txBody>
                    <a:bodyPr/>
                    <a:lstStyle/>
                    <a:p>
                      <a:pPr lvl="0">
                        <a:buNone/>
                      </a:pPr>
                      <a:r>
                        <a:rPr lang="nb-NO" sz="1600" b="0" i="0" u="none" strike="noStrike" noProof="0">
                          <a:latin typeface="Arial"/>
                        </a:rPr>
                        <a:t>Jeg synes fadderprogrammet var spennende og variert</a:t>
                      </a:r>
                      <a:endParaRPr lang="nb-NO"/>
                    </a:p>
                  </a:txBody>
                  <a:tcPr/>
                </a:tc>
                <a:tc>
                  <a:txBody>
                    <a:bodyPr/>
                    <a:lstStyle/>
                    <a:p>
                      <a:r>
                        <a:rPr lang="nb-NO" dirty="0">
                          <a:solidFill>
                            <a:srgbClr val="0070C0"/>
                          </a:solidFill>
                        </a:rPr>
                        <a:t>3,8</a:t>
                      </a:r>
                    </a:p>
                  </a:txBody>
                  <a:tcPr/>
                </a:tc>
                <a:tc>
                  <a:txBody>
                    <a:bodyPr/>
                    <a:lstStyle/>
                    <a:p>
                      <a:r>
                        <a:rPr lang="nb-NO">
                          <a:solidFill>
                            <a:schemeClr val="bg1"/>
                          </a:solidFill>
                        </a:rPr>
                        <a:t>3,1</a:t>
                      </a:r>
                    </a:p>
                  </a:txBody>
                  <a:tcPr/>
                </a:tc>
                <a:tc>
                  <a:txBody>
                    <a:bodyPr/>
                    <a:lstStyle/>
                    <a:p>
                      <a:r>
                        <a:rPr lang="nb-NO"/>
                        <a:t>3,1</a:t>
                      </a:r>
                    </a:p>
                  </a:txBody>
                  <a:tcPr/>
                </a:tc>
                <a:tc>
                  <a:txBody>
                    <a:bodyPr/>
                    <a:lstStyle/>
                    <a:p>
                      <a:r>
                        <a:rPr lang="nb-NO"/>
                        <a:t>3,7</a:t>
                      </a:r>
                    </a:p>
                  </a:txBody>
                  <a:tcPr/>
                </a:tc>
                <a:extLst>
                  <a:ext uri="{0D108BD9-81ED-4DB2-BD59-A6C34878D82A}">
                    <a16:rowId xmlns:a16="http://schemas.microsoft.com/office/drawing/2014/main" val="3875183280"/>
                  </a:ext>
                </a:extLst>
              </a:tr>
              <a:tr h="370840">
                <a:tc>
                  <a:txBody>
                    <a:bodyPr/>
                    <a:lstStyle/>
                    <a:p>
                      <a:pPr lvl="0">
                        <a:buNone/>
                      </a:pPr>
                      <a:r>
                        <a:rPr lang="nb-NO" sz="1600" b="0" i="0" u="none" strike="noStrike" noProof="0">
                          <a:latin typeface="Arial"/>
                        </a:rPr>
                        <a:t>Jeg synes faddergruppen min har fungert bra</a:t>
                      </a:r>
                      <a:endParaRPr lang="nb-NO"/>
                    </a:p>
                  </a:txBody>
                  <a:tcPr/>
                </a:tc>
                <a:tc>
                  <a:txBody>
                    <a:bodyPr/>
                    <a:lstStyle/>
                    <a:p>
                      <a:r>
                        <a:rPr lang="nb-NO" dirty="0">
                          <a:solidFill>
                            <a:srgbClr val="0070C0"/>
                          </a:solidFill>
                        </a:rPr>
                        <a:t>3,8</a:t>
                      </a:r>
                    </a:p>
                  </a:txBody>
                  <a:tcPr/>
                </a:tc>
                <a:tc>
                  <a:txBody>
                    <a:bodyPr/>
                    <a:lstStyle/>
                    <a:p>
                      <a:r>
                        <a:rPr lang="nb-NO">
                          <a:solidFill>
                            <a:schemeClr val="bg1"/>
                          </a:solidFill>
                        </a:rPr>
                        <a:t>3,6</a:t>
                      </a:r>
                    </a:p>
                  </a:txBody>
                  <a:tcPr/>
                </a:tc>
                <a:tc>
                  <a:txBody>
                    <a:bodyPr/>
                    <a:lstStyle/>
                    <a:p>
                      <a:r>
                        <a:rPr lang="nb-NO"/>
                        <a:t>3,6</a:t>
                      </a:r>
                    </a:p>
                  </a:txBody>
                  <a:tcPr/>
                </a:tc>
                <a:tc>
                  <a:txBody>
                    <a:bodyPr/>
                    <a:lstStyle/>
                    <a:p>
                      <a:r>
                        <a:rPr lang="nb-NO"/>
                        <a:t>3,7</a:t>
                      </a:r>
                    </a:p>
                  </a:txBody>
                  <a:tcPr/>
                </a:tc>
                <a:extLst>
                  <a:ext uri="{0D108BD9-81ED-4DB2-BD59-A6C34878D82A}">
                    <a16:rowId xmlns:a16="http://schemas.microsoft.com/office/drawing/2014/main" val="2582868841"/>
                  </a:ext>
                </a:extLst>
              </a:tr>
              <a:tr h="370840">
                <a:tc>
                  <a:txBody>
                    <a:bodyPr/>
                    <a:lstStyle/>
                    <a:p>
                      <a:pPr lvl="0">
                        <a:buNone/>
                      </a:pPr>
                      <a:r>
                        <a:rPr lang="nb-NO" sz="1600" b="0" i="0" u="none" strike="noStrike" noProof="0">
                          <a:latin typeface="Arial"/>
                        </a:rPr>
                        <a:t>Jeg synes fadderen min har utført rollen sin på en god måte</a:t>
                      </a:r>
                      <a:endParaRPr lang="nb-NO"/>
                    </a:p>
                  </a:txBody>
                  <a:tcPr/>
                </a:tc>
                <a:tc>
                  <a:txBody>
                    <a:bodyPr/>
                    <a:lstStyle/>
                    <a:p>
                      <a:r>
                        <a:rPr lang="nb-NO" dirty="0">
                          <a:solidFill>
                            <a:srgbClr val="FF0000"/>
                          </a:solidFill>
                        </a:rPr>
                        <a:t>3,8</a:t>
                      </a:r>
                    </a:p>
                  </a:txBody>
                  <a:tcPr/>
                </a:tc>
                <a:tc>
                  <a:txBody>
                    <a:bodyPr/>
                    <a:lstStyle/>
                    <a:p>
                      <a:r>
                        <a:rPr lang="nb-NO" dirty="0">
                          <a:solidFill>
                            <a:schemeClr val="bg1"/>
                          </a:solidFill>
                        </a:rPr>
                        <a:t>3,9</a:t>
                      </a:r>
                    </a:p>
                  </a:txBody>
                  <a:tcPr/>
                </a:tc>
                <a:tc>
                  <a:txBody>
                    <a:bodyPr/>
                    <a:lstStyle/>
                    <a:p>
                      <a:r>
                        <a:rPr lang="nb-NO"/>
                        <a:t>4,1</a:t>
                      </a:r>
                    </a:p>
                  </a:txBody>
                  <a:tcPr/>
                </a:tc>
                <a:tc>
                  <a:txBody>
                    <a:bodyPr/>
                    <a:lstStyle/>
                    <a:p>
                      <a:r>
                        <a:rPr lang="nb-NO"/>
                        <a:t>4,0</a:t>
                      </a:r>
                    </a:p>
                  </a:txBody>
                  <a:tcPr/>
                </a:tc>
                <a:extLst>
                  <a:ext uri="{0D108BD9-81ED-4DB2-BD59-A6C34878D82A}">
                    <a16:rowId xmlns:a16="http://schemas.microsoft.com/office/drawing/2014/main" val="725147764"/>
                  </a:ext>
                </a:extLst>
              </a:tr>
              <a:tr h="370840">
                <a:tc>
                  <a:txBody>
                    <a:bodyPr/>
                    <a:lstStyle/>
                    <a:p>
                      <a:pPr lvl="0">
                        <a:buNone/>
                      </a:pPr>
                      <a:r>
                        <a:rPr lang="nb-NO" sz="1600" b="0" i="0" u="none" strike="noStrike" noProof="0">
                          <a:latin typeface="Arial"/>
                        </a:rPr>
                        <a:t>Fadderopplegget har vært en viktig faktor for å bli bedre kjent med andre studenter</a:t>
                      </a:r>
                      <a:endParaRPr lang="nb-NO"/>
                    </a:p>
                  </a:txBody>
                  <a:tcPr/>
                </a:tc>
                <a:tc>
                  <a:txBody>
                    <a:bodyPr/>
                    <a:lstStyle/>
                    <a:p>
                      <a:r>
                        <a:rPr lang="nb-NO" dirty="0">
                          <a:solidFill>
                            <a:schemeClr val="bg1"/>
                          </a:solidFill>
                        </a:rPr>
                        <a:t>3,8</a:t>
                      </a:r>
                    </a:p>
                  </a:txBody>
                  <a:tcPr/>
                </a:tc>
                <a:tc>
                  <a:txBody>
                    <a:bodyPr/>
                    <a:lstStyle/>
                    <a:p>
                      <a:r>
                        <a:rPr lang="nb-NO" dirty="0">
                          <a:solidFill>
                            <a:schemeClr val="bg1"/>
                          </a:solidFill>
                        </a:rPr>
                        <a:t>3,8</a:t>
                      </a:r>
                    </a:p>
                  </a:txBody>
                  <a:tcPr/>
                </a:tc>
                <a:tc>
                  <a:txBody>
                    <a:bodyPr/>
                    <a:lstStyle/>
                    <a:p>
                      <a:r>
                        <a:rPr lang="nb-NO"/>
                        <a:t>3,7</a:t>
                      </a:r>
                    </a:p>
                  </a:txBody>
                  <a:tcPr/>
                </a:tc>
                <a:tc>
                  <a:txBody>
                    <a:bodyPr/>
                    <a:lstStyle/>
                    <a:p>
                      <a:r>
                        <a:rPr lang="nb-NO"/>
                        <a:t>3,9</a:t>
                      </a:r>
                    </a:p>
                  </a:txBody>
                  <a:tcPr/>
                </a:tc>
                <a:extLst>
                  <a:ext uri="{0D108BD9-81ED-4DB2-BD59-A6C34878D82A}">
                    <a16:rowId xmlns:a16="http://schemas.microsoft.com/office/drawing/2014/main" val="1876752504"/>
                  </a:ext>
                </a:extLst>
              </a:tr>
              <a:tr h="370840">
                <a:tc>
                  <a:txBody>
                    <a:bodyPr/>
                    <a:lstStyle/>
                    <a:p>
                      <a:pPr lvl="0">
                        <a:buNone/>
                      </a:pPr>
                      <a:r>
                        <a:rPr lang="nb-NO" sz="1600" b="0" i="0" u="none" strike="noStrike" noProof="0">
                          <a:latin typeface="Arial"/>
                        </a:rPr>
                        <a:t>Fadderopplegget har vært en viktig faktor for å bli bedre kjent med høgskolen</a:t>
                      </a:r>
                      <a:endParaRPr lang="nb-NO"/>
                    </a:p>
                  </a:txBody>
                  <a:tcPr/>
                </a:tc>
                <a:tc>
                  <a:txBody>
                    <a:bodyPr/>
                    <a:lstStyle/>
                    <a:p>
                      <a:r>
                        <a:rPr lang="nb-NO" dirty="0">
                          <a:solidFill>
                            <a:srgbClr val="0070C0"/>
                          </a:solidFill>
                        </a:rPr>
                        <a:t>3,8</a:t>
                      </a:r>
                    </a:p>
                  </a:txBody>
                  <a:tcPr/>
                </a:tc>
                <a:tc>
                  <a:txBody>
                    <a:bodyPr/>
                    <a:lstStyle/>
                    <a:p>
                      <a:r>
                        <a:rPr lang="nb-NO" dirty="0">
                          <a:solidFill>
                            <a:schemeClr val="bg1"/>
                          </a:solidFill>
                        </a:rPr>
                        <a:t>3,5</a:t>
                      </a:r>
                    </a:p>
                  </a:txBody>
                  <a:tcPr/>
                </a:tc>
                <a:tc>
                  <a:txBody>
                    <a:bodyPr/>
                    <a:lstStyle/>
                    <a:p>
                      <a:r>
                        <a:rPr lang="nb-NO"/>
                        <a:t>3,2</a:t>
                      </a:r>
                    </a:p>
                  </a:txBody>
                  <a:tcPr/>
                </a:tc>
                <a:tc>
                  <a:txBody>
                    <a:bodyPr/>
                    <a:lstStyle/>
                    <a:p>
                      <a:r>
                        <a:rPr lang="nb-NO" dirty="0"/>
                        <a:t>3,9</a:t>
                      </a:r>
                    </a:p>
                  </a:txBody>
                  <a:tcPr/>
                </a:tc>
                <a:extLst>
                  <a:ext uri="{0D108BD9-81ED-4DB2-BD59-A6C34878D82A}">
                    <a16:rowId xmlns:a16="http://schemas.microsoft.com/office/drawing/2014/main" val="1198985149"/>
                  </a:ext>
                </a:extLst>
              </a:tr>
            </a:tbl>
          </a:graphicData>
        </a:graphic>
      </p:graphicFrame>
    </p:spTree>
    <p:extLst>
      <p:ext uri="{BB962C8B-B14F-4D97-AF65-F5344CB8AC3E}">
        <p14:creationId xmlns:p14="http://schemas.microsoft.com/office/powerpoint/2010/main" val="1915146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8">
            <a:extLst>
              <a:ext uri="{FF2B5EF4-FFF2-40B4-BE49-F238E27FC236}">
                <a16:creationId xmlns:a16="http://schemas.microsoft.com/office/drawing/2014/main" id="{555B74FF-3611-E542-951D-6237B6DD5781}"/>
              </a:ext>
            </a:extLst>
          </p:cNvPr>
          <p:cNvSpPr>
            <a:spLocks noGrp="1"/>
          </p:cNvSpPr>
          <p:nvPr>
            <p:ph type="title"/>
          </p:nvPr>
        </p:nvSpPr>
        <p:spPr>
          <a:xfrm>
            <a:off x="457199" y="675104"/>
            <a:ext cx="7687159" cy="454527"/>
          </a:xfrm>
        </p:spPr>
        <p:txBody>
          <a:bodyPr>
            <a:noAutofit/>
          </a:bodyPr>
          <a:lstStyle/>
          <a:p>
            <a:r>
              <a:rPr lang="nb-NO" sz="4800" dirty="0"/>
              <a:t>Fadderopplegg 1.2</a:t>
            </a:r>
            <a:endParaRPr lang="nb-NO" sz="1600" dirty="0">
              <a:ea typeface="Source Sans Pro"/>
            </a:endParaRPr>
          </a:p>
        </p:txBody>
      </p:sp>
      <p:graphicFrame>
        <p:nvGraphicFramePr>
          <p:cNvPr id="4" name="Tabell 4">
            <a:extLst>
              <a:ext uri="{FF2B5EF4-FFF2-40B4-BE49-F238E27FC236}">
                <a16:creationId xmlns:a16="http://schemas.microsoft.com/office/drawing/2014/main" id="{9B5185ED-1A23-2C4D-8198-E605EE68FDE9}"/>
              </a:ext>
            </a:extLst>
          </p:cNvPr>
          <p:cNvGraphicFramePr>
            <a:graphicFrameLocks noGrp="1"/>
          </p:cNvGraphicFramePr>
          <p:nvPr>
            <p:extLst>
              <p:ext uri="{D42A27DB-BD31-4B8C-83A1-F6EECF244321}">
                <p14:modId xmlns:p14="http://schemas.microsoft.com/office/powerpoint/2010/main" val="3405469651"/>
              </p:ext>
            </p:extLst>
          </p:nvPr>
        </p:nvGraphicFramePr>
        <p:xfrm>
          <a:off x="457199" y="1303020"/>
          <a:ext cx="8177004" cy="3662680"/>
        </p:xfrm>
        <a:graphic>
          <a:graphicData uri="http://schemas.openxmlformats.org/drawingml/2006/table">
            <a:tbl>
              <a:tblPr firstRow="1" bandRow="1">
                <a:tableStyleId>{5C22544A-7EE6-4342-B048-85BDC9FD1C3A}</a:tableStyleId>
              </a:tblPr>
              <a:tblGrid>
                <a:gridCol w="5215469">
                  <a:extLst>
                    <a:ext uri="{9D8B030D-6E8A-4147-A177-3AD203B41FA5}">
                      <a16:colId xmlns:a16="http://schemas.microsoft.com/office/drawing/2014/main" val="2454024738"/>
                    </a:ext>
                  </a:extLst>
                </a:gridCol>
                <a:gridCol w="702733">
                  <a:extLst>
                    <a:ext uri="{9D8B030D-6E8A-4147-A177-3AD203B41FA5}">
                      <a16:colId xmlns:a16="http://schemas.microsoft.com/office/drawing/2014/main" val="3219588893"/>
                    </a:ext>
                  </a:extLst>
                </a:gridCol>
                <a:gridCol w="736600">
                  <a:extLst>
                    <a:ext uri="{9D8B030D-6E8A-4147-A177-3AD203B41FA5}">
                      <a16:colId xmlns:a16="http://schemas.microsoft.com/office/drawing/2014/main" val="3439022563"/>
                    </a:ext>
                  </a:extLst>
                </a:gridCol>
                <a:gridCol w="745067">
                  <a:extLst>
                    <a:ext uri="{9D8B030D-6E8A-4147-A177-3AD203B41FA5}">
                      <a16:colId xmlns:a16="http://schemas.microsoft.com/office/drawing/2014/main" val="1976284504"/>
                    </a:ext>
                  </a:extLst>
                </a:gridCol>
                <a:gridCol w="777135">
                  <a:extLst>
                    <a:ext uri="{9D8B030D-6E8A-4147-A177-3AD203B41FA5}">
                      <a16:colId xmlns:a16="http://schemas.microsoft.com/office/drawing/2014/main" val="3643995329"/>
                    </a:ext>
                  </a:extLst>
                </a:gridCol>
              </a:tblGrid>
              <a:tr h="370840">
                <a:tc>
                  <a:txBody>
                    <a:bodyPr/>
                    <a:lstStyle/>
                    <a:p>
                      <a:pPr marL="0" marR="0" lvl="0" indent="0" algn="l" rtl="0" eaLnBrk="1" fontAlgn="auto" latinLnBrk="0" hangingPunct="1">
                        <a:lnSpc>
                          <a:spcPct val="100000"/>
                        </a:lnSpc>
                        <a:spcBef>
                          <a:spcPts val="0"/>
                        </a:spcBef>
                        <a:spcAft>
                          <a:spcPts val="0"/>
                        </a:spcAft>
                        <a:buClrTx/>
                        <a:buSzTx/>
                        <a:buFontTx/>
                        <a:buNone/>
                      </a:pPr>
                      <a:r>
                        <a:rPr lang="nb-NO" dirty="0"/>
                        <a:t>Deltakelse og vurdering (1 svært uenig–5 svært enig)</a:t>
                      </a:r>
                    </a:p>
                  </a:txBody>
                  <a:tcPr/>
                </a:tc>
                <a:tc>
                  <a:txBody>
                    <a:bodyPr/>
                    <a:lstStyle/>
                    <a:p>
                      <a:r>
                        <a:rPr lang="nb-NO" dirty="0"/>
                        <a:t>2022</a:t>
                      </a:r>
                    </a:p>
                  </a:txBody>
                  <a:tcPr/>
                </a:tc>
                <a:tc>
                  <a:txBody>
                    <a:bodyPr/>
                    <a:lstStyle/>
                    <a:p>
                      <a:r>
                        <a:rPr lang="nb-NO" dirty="0"/>
                        <a:t>2021</a:t>
                      </a:r>
                    </a:p>
                  </a:txBody>
                  <a:tcPr/>
                </a:tc>
                <a:tc>
                  <a:txBody>
                    <a:bodyPr/>
                    <a:lstStyle/>
                    <a:p>
                      <a:r>
                        <a:rPr lang="nb-NO" dirty="0"/>
                        <a:t>2020</a:t>
                      </a:r>
                    </a:p>
                  </a:txBody>
                  <a:tcPr/>
                </a:tc>
                <a:tc>
                  <a:txBody>
                    <a:bodyPr/>
                    <a:lstStyle/>
                    <a:p>
                      <a:r>
                        <a:rPr lang="nb-NO"/>
                        <a:t>2019</a:t>
                      </a:r>
                    </a:p>
                  </a:txBody>
                  <a:tcPr/>
                </a:tc>
                <a:extLst>
                  <a:ext uri="{0D108BD9-81ED-4DB2-BD59-A6C34878D82A}">
                    <a16:rowId xmlns:a16="http://schemas.microsoft.com/office/drawing/2014/main" val="1192667966"/>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lang="nb-NO" sz="1600" dirty="0"/>
                        <a:t>Det gikk greit å finne faddergruppen min på åpningsdagen</a:t>
                      </a:r>
                    </a:p>
                  </a:txBody>
                  <a:tcPr/>
                </a:tc>
                <a:tc>
                  <a:txBody>
                    <a:bodyPr/>
                    <a:lstStyle/>
                    <a:p>
                      <a:r>
                        <a:rPr lang="nb-NO" sz="1600" dirty="0">
                          <a:solidFill>
                            <a:schemeClr val="bg1"/>
                          </a:solidFill>
                        </a:rPr>
                        <a:t>3,8</a:t>
                      </a:r>
                    </a:p>
                  </a:txBody>
                  <a:tcPr/>
                </a:tc>
                <a:tc>
                  <a:txBody>
                    <a:bodyPr/>
                    <a:lstStyle/>
                    <a:p>
                      <a:r>
                        <a:rPr lang="nb-NO" sz="1600" dirty="0">
                          <a:solidFill>
                            <a:schemeClr val="bg1"/>
                          </a:solidFill>
                        </a:rPr>
                        <a:t>-</a:t>
                      </a:r>
                    </a:p>
                  </a:txBody>
                  <a:tcPr/>
                </a:tc>
                <a:tc>
                  <a:txBody>
                    <a:bodyPr/>
                    <a:lstStyle/>
                    <a:p>
                      <a:r>
                        <a:rPr lang="nb-NO" sz="1600" dirty="0"/>
                        <a:t>-</a:t>
                      </a:r>
                    </a:p>
                  </a:txBody>
                  <a:tcPr/>
                </a:tc>
                <a:tc>
                  <a:txBody>
                    <a:bodyPr/>
                    <a:lstStyle/>
                    <a:p>
                      <a:r>
                        <a:rPr lang="nb-NO" sz="1600" dirty="0"/>
                        <a:t>-</a:t>
                      </a:r>
                    </a:p>
                  </a:txBody>
                  <a:tcPr/>
                </a:tc>
                <a:extLst>
                  <a:ext uri="{0D108BD9-81ED-4DB2-BD59-A6C34878D82A}">
                    <a16:rowId xmlns:a16="http://schemas.microsoft.com/office/drawing/2014/main" val="1736707689"/>
                  </a:ext>
                </a:extLst>
              </a:tr>
              <a:tr h="370840">
                <a:tc>
                  <a:txBody>
                    <a:bodyPr/>
                    <a:lstStyle/>
                    <a:p>
                      <a:pPr lvl="0">
                        <a:buNone/>
                      </a:pPr>
                      <a:r>
                        <a:rPr lang="nb-NO" sz="1600" dirty="0"/>
                        <a:t>Jeg synes arrangementene alt i alt var godt organisert</a:t>
                      </a:r>
                    </a:p>
                  </a:txBody>
                  <a:tcPr/>
                </a:tc>
                <a:tc>
                  <a:txBody>
                    <a:bodyPr/>
                    <a:lstStyle/>
                    <a:p>
                      <a:r>
                        <a:rPr lang="nb-NO" sz="1600" dirty="0">
                          <a:solidFill>
                            <a:schemeClr val="bg1"/>
                          </a:solidFill>
                        </a:rPr>
                        <a:t>3,8</a:t>
                      </a:r>
                    </a:p>
                  </a:txBody>
                  <a:tcPr/>
                </a:tc>
                <a:tc>
                  <a:txBody>
                    <a:bodyPr/>
                    <a:lstStyle/>
                    <a:p>
                      <a:r>
                        <a:rPr lang="nb-NO" sz="1600" dirty="0">
                          <a:solidFill>
                            <a:schemeClr val="bg1"/>
                          </a:solidFill>
                        </a:rPr>
                        <a:t>-</a:t>
                      </a:r>
                    </a:p>
                  </a:txBody>
                  <a:tcPr/>
                </a:tc>
                <a:tc>
                  <a:txBody>
                    <a:bodyPr/>
                    <a:lstStyle/>
                    <a:p>
                      <a:r>
                        <a:rPr lang="nb-NO" sz="1600" dirty="0"/>
                        <a:t>-</a:t>
                      </a:r>
                    </a:p>
                  </a:txBody>
                  <a:tcPr/>
                </a:tc>
                <a:tc>
                  <a:txBody>
                    <a:bodyPr/>
                    <a:lstStyle/>
                    <a:p>
                      <a:r>
                        <a:rPr lang="nb-NO" sz="1600" dirty="0"/>
                        <a:t>-</a:t>
                      </a:r>
                    </a:p>
                  </a:txBody>
                  <a:tcPr/>
                </a:tc>
                <a:extLst>
                  <a:ext uri="{0D108BD9-81ED-4DB2-BD59-A6C34878D82A}">
                    <a16:rowId xmlns:a16="http://schemas.microsoft.com/office/drawing/2014/main" val="3875183280"/>
                  </a:ext>
                </a:extLst>
              </a:tr>
              <a:tr h="370840">
                <a:tc>
                  <a:txBody>
                    <a:bodyPr/>
                    <a:lstStyle/>
                    <a:p>
                      <a:pPr lvl="0">
                        <a:buNone/>
                      </a:pPr>
                      <a:r>
                        <a:rPr lang="nb-NO" sz="1600" dirty="0"/>
                        <a:t>Jeg opplevde tilstrekkelig tilgang på informasjon i tilknytning til arrangementene</a:t>
                      </a:r>
                    </a:p>
                  </a:txBody>
                  <a:tcPr/>
                </a:tc>
                <a:tc>
                  <a:txBody>
                    <a:bodyPr/>
                    <a:lstStyle/>
                    <a:p>
                      <a:r>
                        <a:rPr lang="nb-NO" sz="1600" dirty="0">
                          <a:solidFill>
                            <a:schemeClr val="bg1"/>
                          </a:solidFill>
                        </a:rPr>
                        <a:t>3,8</a:t>
                      </a:r>
                    </a:p>
                  </a:txBody>
                  <a:tcPr/>
                </a:tc>
                <a:tc>
                  <a:txBody>
                    <a:bodyPr/>
                    <a:lstStyle/>
                    <a:p>
                      <a:r>
                        <a:rPr lang="nb-NO" sz="1600" dirty="0">
                          <a:solidFill>
                            <a:schemeClr val="bg1"/>
                          </a:solidFill>
                        </a:rPr>
                        <a:t>-</a:t>
                      </a:r>
                    </a:p>
                  </a:txBody>
                  <a:tcPr/>
                </a:tc>
                <a:tc>
                  <a:txBody>
                    <a:bodyPr/>
                    <a:lstStyle/>
                    <a:p>
                      <a:r>
                        <a:rPr lang="nb-NO" sz="1600" dirty="0"/>
                        <a:t>-</a:t>
                      </a:r>
                    </a:p>
                  </a:txBody>
                  <a:tcPr/>
                </a:tc>
                <a:tc>
                  <a:txBody>
                    <a:bodyPr/>
                    <a:lstStyle/>
                    <a:p>
                      <a:r>
                        <a:rPr lang="nb-NO" sz="1600" dirty="0"/>
                        <a:t>-</a:t>
                      </a:r>
                    </a:p>
                  </a:txBody>
                  <a:tcPr/>
                </a:tc>
                <a:extLst>
                  <a:ext uri="{0D108BD9-81ED-4DB2-BD59-A6C34878D82A}">
                    <a16:rowId xmlns:a16="http://schemas.microsoft.com/office/drawing/2014/main" val="2582868841"/>
                  </a:ext>
                </a:extLst>
              </a:tr>
              <a:tr h="370840">
                <a:tc>
                  <a:txBody>
                    <a:bodyPr/>
                    <a:lstStyle/>
                    <a:p>
                      <a:pPr lvl="0">
                        <a:buNone/>
                      </a:pPr>
                      <a:r>
                        <a:rPr lang="nb-NO" sz="1600" dirty="0"/>
                        <a:t>Det har vært lagt godt til rette for kommunikasjon i faddergruppen</a:t>
                      </a:r>
                    </a:p>
                  </a:txBody>
                  <a:tcPr/>
                </a:tc>
                <a:tc>
                  <a:txBody>
                    <a:bodyPr/>
                    <a:lstStyle/>
                    <a:p>
                      <a:r>
                        <a:rPr lang="nb-NO" sz="1600" dirty="0">
                          <a:solidFill>
                            <a:schemeClr val="bg1"/>
                          </a:solidFill>
                        </a:rPr>
                        <a:t>3,8</a:t>
                      </a:r>
                    </a:p>
                  </a:txBody>
                  <a:tcPr/>
                </a:tc>
                <a:tc>
                  <a:txBody>
                    <a:bodyPr/>
                    <a:lstStyle/>
                    <a:p>
                      <a:r>
                        <a:rPr lang="nb-NO" sz="1600" dirty="0">
                          <a:solidFill>
                            <a:schemeClr val="bg1"/>
                          </a:solidFill>
                        </a:rPr>
                        <a:t>-</a:t>
                      </a:r>
                    </a:p>
                  </a:txBody>
                  <a:tcPr/>
                </a:tc>
                <a:tc>
                  <a:txBody>
                    <a:bodyPr/>
                    <a:lstStyle/>
                    <a:p>
                      <a:r>
                        <a:rPr lang="nb-NO" sz="1600" dirty="0"/>
                        <a:t>-</a:t>
                      </a:r>
                    </a:p>
                  </a:txBody>
                  <a:tcPr/>
                </a:tc>
                <a:tc>
                  <a:txBody>
                    <a:bodyPr/>
                    <a:lstStyle/>
                    <a:p>
                      <a:r>
                        <a:rPr lang="nb-NO" sz="1600" dirty="0"/>
                        <a:t>-</a:t>
                      </a:r>
                    </a:p>
                  </a:txBody>
                  <a:tcPr/>
                </a:tc>
                <a:extLst>
                  <a:ext uri="{0D108BD9-81ED-4DB2-BD59-A6C34878D82A}">
                    <a16:rowId xmlns:a16="http://schemas.microsoft.com/office/drawing/2014/main" val="725147764"/>
                  </a:ext>
                </a:extLst>
              </a:tr>
              <a:tr h="217337">
                <a:tc>
                  <a:txBody>
                    <a:bodyPr/>
                    <a:lstStyle/>
                    <a:p>
                      <a:pPr lvl="0">
                        <a:buNone/>
                      </a:pPr>
                      <a:r>
                        <a:rPr lang="nb-NO" sz="1600" dirty="0"/>
                        <a:t>Fadderopplegget har vært en viktig faktor for å bli bedre kjent med studentbyen</a:t>
                      </a:r>
                    </a:p>
                  </a:txBody>
                  <a:tcPr/>
                </a:tc>
                <a:tc>
                  <a:txBody>
                    <a:bodyPr/>
                    <a:lstStyle/>
                    <a:p>
                      <a:r>
                        <a:rPr lang="nb-NO" sz="1600" dirty="0">
                          <a:solidFill>
                            <a:schemeClr val="bg1"/>
                          </a:solidFill>
                        </a:rPr>
                        <a:t>3,8</a:t>
                      </a:r>
                    </a:p>
                  </a:txBody>
                  <a:tcPr/>
                </a:tc>
                <a:tc>
                  <a:txBody>
                    <a:bodyPr/>
                    <a:lstStyle/>
                    <a:p>
                      <a:r>
                        <a:rPr lang="nb-NO" sz="1600" dirty="0">
                          <a:solidFill>
                            <a:schemeClr val="bg1"/>
                          </a:solidFill>
                        </a:rPr>
                        <a:t>-</a:t>
                      </a:r>
                    </a:p>
                  </a:txBody>
                  <a:tcPr/>
                </a:tc>
                <a:tc>
                  <a:txBody>
                    <a:bodyPr/>
                    <a:lstStyle/>
                    <a:p>
                      <a:r>
                        <a:rPr lang="nb-NO" sz="1600" dirty="0"/>
                        <a:t>-</a:t>
                      </a:r>
                    </a:p>
                  </a:txBody>
                  <a:tcPr/>
                </a:tc>
                <a:tc>
                  <a:txBody>
                    <a:bodyPr/>
                    <a:lstStyle/>
                    <a:p>
                      <a:r>
                        <a:rPr lang="nb-NO" sz="1600" dirty="0"/>
                        <a:t>-</a:t>
                      </a:r>
                    </a:p>
                  </a:txBody>
                  <a:tcPr/>
                </a:tc>
                <a:extLst>
                  <a:ext uri="{0D108BD9-81ED-4DB2-BD59-A6C34878D82A}">
                    <a16:rowId xmlns:a16="http://schemas.microsoft.com/office/drawing/2014/main" val="1876752504"/>
                  </a:ext>
                </a:extLst>
              </a:tr>
              <a:tr h="217337">
                <a:tc>
                  <a:txBody>
                    <a:bodyPr/>
                    <a:lstStyle/>
                    <a:p>
                      <a:pPr lvl="0">
                        <a:buNone/>
                      </a:pPr>
                      <a:r>
                        <a:rPr lang="nb-NO" sz="1600" dirty="0"/>
                        <a:t>Alt i alt – hvor fornøyd er du med årets fadderuke?</a:t>
                      </a:r>
                    </a:p>
                  </a:txBody>
                  <a:tcPr/>
                </a:tc>
                <a:tc>
                  <a:txBody>
                    <a:bodyPr/>
                    <a:lstStyle/>
                    <a:p>
                      <a:r>
                        <a:rPr lang="nb-NO" sz="1600" dirty="0">
                          <a:solidFill>
                            <a:schemeClr val="bg1"/>
                          </a:solidFill>
                        </a:rPr>
                        <a:t>3,4</a:t>
                      </a:r>
                    </a:p>
                  </a:txBody>
                  <a:tcPr/>
                </a:tc>
                <a:tc>
                  <a:txBody>
                    <a:bodyPr/>
                    <a:lstStyle/>
                    <a:p>
                      <a:r>
                        <a:rPr lang="nb-NO" sz="1600" dirty="0">
                          <a:solidFill>
                            <a:schemeClr val="bg1"/>
                          </a:solidFill>
                        </a:rPr>
                        <a:t>-</a:t>
                      </a:r>
                    </a:p>
                  </a:txBody>
                  <a:tcPr/>
                </a:tc>
                <a:tc>
                  <a:txBody>
                    <a:bodyPr/>
                    <a:lstStyle/>
                    <a:p>
                      <a:r>
                        <a:rPr lang="nb-NO" sz="1600" dirty="0"/>
                        <a:t>-</a:t>
                      </a:r>
                    </a:p>
                  </a:txBody>
                  <a:tcPr/>
                </a:tc>
                <a:tc>
                  <a:txBody>
                    <a:bodyPr/>
                    <a:lstStyle/>
                    <a:p>
                      <a:r>
                        <a:rPr lang="nb-NO" sz="1600" dirty="0"/>
                        <a:t>-</a:t>
                      </a:r>
                    </a:p>
                  </a:txBody>
                  <a:tcPr/>
                </a:tc>
                <a:extLst>
                  <a:ext uri="{0D108BD9-81ED-4DB2-BD59-A6C34878D82A}">
                    <a16:rowId xmlns:a16="http://schemas.microsoft.com/office/drawing/2014/main" val="2505575826"/>
                  </a:ext>
                </a:extLst>
              </a:tr>
            </a:tbl>
          </a:graphicData>
        </a:graphic>
      </p:graphicFrame>
    </p:spTree>
    <p:extLst>
      <p:ext uri="{BB962C8B-B14F-4D97-AF65-F5344CB8AC3E}">
        <p14:creationId xmlns:p14="http://schemas.microsoft.com/office/powerpoint/2010/main" val="1892171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5CF283-54CA-4137-9375-FEC891513B7B}"/>
              </a:ext>
            </a:extLst>
          </p:cNvPr>
          <p:cNvSpPr/>
          <p:nvPr/>
        </p:nvSpPr>
        <p:spPr>
          <a:xfrm>
            <a:off x="-2" y="0"/>
            <a:ext cx="2547258" cy="51435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 name="Slide Number Placeholder 4">
            <a:extLst>
              <a:ext uri="{FF2B5EF4-FFF2-40B4-BE49-F238E27FC236}">
                <a16:creationId xmlns:a16="http://schemas.microsoft.com/office/drawing/2014/main" id="{FC28553C-F46C-46A7-B75F-829EAB6A4850}"/>
              </a:ext>
            </a:extLst>
          </p:cNvPr>
          <p:cNvSpPr>
            <a:spLocks noGrp="1"/>
          </p:cNvSpPr>
          <p:nvPr>
            <p:ph type="sldNum" sz="quarter" idx="12"/>
          </p:nvPr>
        </p:nvSpPr>
        <p:spPr/>
        <p:txBody>
          <a:bodyPr/>
          <a:lstStyle/>
          <a:p>
            <a:fld id="{28ECCE09-4EB9-D24E-99A2-F5BDA1BD657E}" type="slidenum">
              <a:rPr lang="nb-NO" smtClean="0"/>
              <a:pPr/>
              <a:t>16</a:t>
            </a:fld>
            <a:endParaRPr lang="nb-NO"/>
          </a:p>
        </p:txBody>
      </p:sp>
      <p:sp>
        <p:nvSpPr>
          <p:cNvPr id="9" name="Rektangel 8">
            <a:extLst>
              <a:ext uri="{FF2B5EF4-FFF2-40B4-BE49-F238E27FC236}">
                <a16:creationId xmlns:a16="http://schemas.microsoft.com/office/drawing/2014/main" id="{330B097C-93BB-514E-A83A-467C9D498E9A}"/>
              </a:ext>
            </a:extLst>
          </p:cNvPr>
          <p:cNvSpPr/>
          <p:nvPr/>
        </p:nvSpPr>
        <p:spPr>
          <a:xfrm>
            <a:off x="2709621" y="152599"/>
            <a:ext cx="6367633" cy="5539978"/>
          </a:xfrm>
          <a:prstGeom prst="rect">
            <a:avLst/>
          </a:prstGeom>
        </p:spPr>
        <p:txBody>
          <a:bodyPr wrap="square" lIns="91440" tIns="45720" rIns="91440" bIns="45720" anchor="t">
            <a:spAutoFit/>
          </a:bodyPr>
          <a:lstStyle/>
          <a:p>
            <a:r>
              <a:rPr lang="nb-NO" sz="2400" dirty="0">
                <a:solidFill>
                  <a:schemeClr val="bg2"/>
                </a:solidFill>
                <a:latin typeface=""/>
              </a:rPr>
              <a:t>Oppsummering</a:t>
            </a:r>
          </a:p>
          <a:p>
            <a:endParaRPr lang="nb-NO" sz="1400" dirty="0">
              <a:solidFill>
                <a:schemeClr val="bg2"/>
              </a:solidFill>
              <a:latin typeface=""/>
            </a:endParaRPr>
          </a:p>
          <a:p>
            <a:pPr marL="342900" lvl="0" indent="-342900">
              <a:buFont typeface="Times New Roman" panose="02020603050405020304" pitchFamily="18" charset="0"/>
              <a:buChar char="-"/>
              <a:tabLst>
                <a:tab pos="457200" algn="l"/>
              </a:tabLst>
            </a:pPr>
            <a:r>
              <a:rPr lang="nb-NO" sz="1300" dirty="0">
                <a:solidFill>
                  <a:schemeClr val="bg2"/>
                </a:solidFill>
                <a:latin typeface="Calibri" panose="020F0502020204030204" pitchFamily="34" charset="0"/>
                <a:ea typeface="Calibri" panose="020F0502020204030204" pitchFamily="34" charset="0"/>
                <a:cs typeface="Times New Roman" panose="02020603050405020304" pitchFamily="18" charset="0"/>
              </a:rPr>
              <a:t>De aller fleste studentene finner nødvendig informasjon på høgskolens nettsider, men som tidligere er det litt færre som finner informasjon om Fadderuken. </a:t>
            </a:r>
          </a:p>
          <a:p>
            <a:pPr marL="342900" lvl="0" indent="-342900">
              <a:buFont typeface="Times New Roman" panose="02020603050405020304" pitchFamily="18" charset="0"/>
              <a:buChar char="-"/>
              <a:tabLst>
                <a:tab pos="457200" algn="l"/>
              </a:tabLst>
            </a:pPr>
            <a:r>
              <a:rPr lang="nb-NO" sz="1300" dirty="0">
                <a:solidFill>
                  <a:schemeClr val="bg2"/>
                </a:solidFill>
                <a:latin typeface="Calibri" panose="020F0502020204030204" pitchFamily="34" charset="0"/>
                <a:ea typeface="Calibri" panose="020F0502020204030204" pitchFamily="34" charset="0"/>
                <a:cs typeface="Times New Roman" panose="02020603050405020304" pitchFamily="18" charset="0"/>
              </a:rPr>
              <a:t>Studentene er jevnt over godt tilfreds med de praktiske forholdene / aspektene rundt studiestart og ligger i all hovedsak på samme skår som i 2021.</a:t>
            </a:r>
          </a:p>
          <a:p>
            <a:pPr marL="342900" lvl="0" indent="-342900">
              <a:buFont typeface="Times New Roman" panose="02020603050405020304" pitchFamily="18" charset="0"/>
              <a:buChar char="-"/>
              <a:tabLst>
                <a:tab pos="457200" algn="l"/>
              </a:tabLst>
            </a:pPr>
            <a:r>
              <a:rPr lang="nb-NO" sz="1300" dirty="0">
                <a:solidFill>
                  <a:schemeClr val="bg2"/>
                </a:solidFill>
                <a:latin typeface="Calibri" panose="020F0502020204030204" pitchFamily="34" charset="0"/>
                <a:ea typeface="Calibri" panose="020F0502020204030204" pitchFamily="34" charset="0"/>
                <a:cs typeface="Times New Roman" panose="02020603050405020304" pitchFamily="18" charset="0"/>
              </a:rPr>
              <a:t>Fortsatt høy grad av tilfredshet med faglig og sosialt opplegg ved studieprogrammene første uke, tross liten nedgang på enkelte variabler fra 2021. Betydelig flere som har blitt kjent med andre studenter på studieprogrammet i 2022 sammenlignet med 2021 (fra 3,4 til 3,9).</a:t>
            </a:r>
          </a:p>
          <a:p>
            <a:pPr marL="342900" lvl="0" indent="-342900">
              <a:buFont typeface="Times New Roman" panose="02020603050405020304" pitchFamily="18" charset="0"/>
              <a:buChar char="-"/>
              <a:tabLst>
                <a:tab pos="457200" algn="l"/>
              </a:tabLst>
            </a:pPr>
            <a:r>
              <a:rPr lang="nb-NO" sz="1300" dirty="0">
                <a:solidFill>
                  <a:schemeClr val="bg2"/>
                </a:solidFill>
                <a:latin typeface="Calibri" panose="020F0502020204030204" pitchFamily="34" charset="0"/>
                <a:ea typeface="Calibri" panose="020F0502020204030204" pitchFamily="34" charset="0"/>
                <a:cs typeface="Times New Roman" panose="02020603050405020304" pitchFamily="18" charset="0"/>
              </a:rPr>
              <a:t>Åpningsseremonien oppnådde dårligste skår siden evalueringsstart 2019 med 3,7. </a:t>
            </a:r>
          </a:p>
          <a:p>
            <a:pPr marL="342900" lvl="0" indent="-342900">
              <a:buFont typeface="Times New Roman" panose="02020603050405020304" pitchFamily="18" charset="0"/>
              <a:buChar char="-"/>
              <a:tabLst>
                <a:tab pos="457200" algn="l"/>
              </a:tabLst>
            </a:pPr>
            <a:r>
              <a:rPr lang="nb-NO" sz="1300" dirty="0">
                <a:solidFill>
                  <a:schemeClr val="bg2"/>
                </a:solidFill>
                <a:latin typeface="Calibri" panose="020F0502020204030204" pitchFamily="34" charset="0"/>
                <a:ea typeface="Calibri" panose="020F0502020204030204" pitchFamily="34" charset="0"/>
                <a:cs typeface="Times New Roman" panose="02020603050405020304" pitchFamily="18" charset="0"/>
              </a:rPr>
              <a:t>Tilnærmet lik grad av gjennomføring på studieprogrammene knyttet til aktiviteter med et faglig tilsnitt. Økt gjennomføringsgrad av aktiviteter med et sosialt tilsnitt og øvelser for å bli bedre kjent (fra 3,2 til 3,6). Omkring halvparten av studentene deltok på Torget og benyttet seg av tilbud om gratis frokost en eller flere av dagene.</a:t>
            </a:r>
          </a:p>
          <a:p>
            <a:pPr marL="342900" lvl="0" indent="-342900">
              <a:buFont typeface="Times New Roman" panose="02020603050405020304" pitchFamily="18" charset="0"/>
              <a:buChar char="-"/>
              <a:tabLst>
                <a:tab pos="457200" algn="l"/>
              </a:tabLst>
            </a:pPr>
            <a:r>
              <a:rPr lang="nb-NO" sz="1300" dirty="0">
                <a:solidFill>
                  <a:schemeClr val="bg2"/>
                </a:solidFill>
                <a:latin typeface="Calibri" panose="020F0502020204030204" pitchFamily="34" charset="0"/>
                <a:ea typeface="Calibri" panose="020F0502020204030204" pitchFamily="34" charset="0"/>
                <a:cs typeface="Times New Roman" panose="02020603050405020304" pitchFamily="18" charset="0"/>
              </a:rPr>
              <a:t>Betydelig nedgang i skår på generell tilfredshet (</a:t>
            </a:r>
            <a:r>
              <a:rPr lang="nb-NO" sz="1300" i="1" dirty="0">
                <a:solidFill>
                  <a:schemeClr val="bg2"/>
                </a:solidFill>
                <a:latin typeface="Calibri" panose="020F0502020204030204" pitchFamily="34" charset="0"/>
                <a:ea typeface="Calibri" panose="020F0502020204030204" pitchFamily="34" charset="0"/>
                <a:cs typeface="Times New Roman" panose="02020603050405020304" pitchFamily="18" charset="0"/>
              </a:rPr>
              <a:t>Jeg opplever alt i alt å ha blitt tatt godt i mot som ny student ved </a:t>
            </a:r>
            <a:r>
              <a:rPr lang="nb-NO" sz="1300" i="1" dirty="0" err="1">
                <a:solidFill>
                  <a:schemeClr val="bg2"/>
                </a:solidFill>
                <a:latin typeface="Calibri" panose="020F0502020204030204" pitchFamily="34" charset="0"/>
                <a:ea typeface="Calibri" panose="020F0502020204030204" pitchFamily="34" charset="0"/>
                <a:cs typeface="Times New Roman" panose="02020603050405020304" pitchFamily="18" charset="0"/>
              </a:rPr>
              <a:t>HiØ</a:t>
            </a:r>
            <a:r>
              <a:rPr lang="nb-NO" sz="1300" i="1" dirty="0">
                <a:solidFill>
                  <a:schemeClr val="bg2"/>
                </a:solidFill>
                <a:latin typeface="Calibri" panose="020F0502020204030204" pitchFamily="34" charset="0"/>
                <a:ea typeface="Calibri" panose="020F0502020204030204" pitchFamily="34" charset="0"/>
                <a:cs typeface="Times New Roman" panose="02020603050405020304" pitchFamily="18" charset="0"/>
              </a:rPr>
              <a:t>) </a:t>
            </a:r>
            <a:r>
              <a:rPr lang="nb-NO" sz="1300" dirty="0">
                <a:solidFill>
                  <a:schemeClr val="bg2"/>
                </a:solidFill>
                <a:latin typeface="Calibri" panose="020F0502020204030204" pitchFamily="34" charset="0"/>
                <a:ea typeface="Calibri" panose="020F0502020204030204" pitchFamily="34" charset="0"/>
                <a:cs typeface="Times New Roman" panose="02020603050405020304" pitchFamily="18" charset="0"/>
              </a:rPr>
              <a:t>med en nedgang fra 4,4 i 2021 til 3,8 i 2022.</a:t>
            </a:r>
          </a:p>
          <a:p>
            <a:pPr marL="342900" lvl="0" indent="-342900">
              <a:buFont typeface="Times New Roman" panose="02020603050405020304" pitchFamily="18" charset="0"/>
              <a:buChar char="-"/>
              <a:tabLst>
                <a:tab pos="457200" algn="l"/>
              </a:tabLst>
            </a:pPr>
            <a:r>
              <a:rPr lang="nb-NO" sz="1300" dirty="0">
                <a:solidFill>
                  <a:schemeClr val="bg2"/>
                </a:solidFill>
                <a:latin typeface="Calibri" panose="020F0502020204030204" pitchFamily="34" charset="0"/>
                <a:ea typeface="Calibri" panose="020F0502020204030204" pitchFamily="34" charset="0"/>
                <a:cs typeface="Times New Roman" panose="02020603050405020304" pitchFamily="18" charset="0"/>
              </a:rPr>
              <a:t>Betydelig flere (over 1000 deltakere på Zoom) studenter deltok på introduksjonsdagen i år. Jevnt over litt lavere skår enn piloten i 2021, men deltakerne hadde i stor grad utbytte av </a:t>
            </a:r>
            <a:r>
              <a:rPr lang="nb-NO" sz="1300" dirty="0" err="1">
                <a:solidFill>
                  <a:schemeClr val="bg2"/>
                </a:solidFill>
                <a:latin typeface="Calibri" panose="020F0502020204030204" pitchFamily="34" charset="0"/>
                <a:ea typeface="Calibri" panose="020F0502020204030204" pitchFamily="34" charset="0"/>
                <a:cs typeface="Times New Roman" panose="02020603050405020304" pitchFamily="18" charset="0"/>
              </a:rPr>
              <a:t>webinaret</a:t>
            </a:r>
            <a:r>
              <a:rPr lang="nb-NO" sz="1300" dirty="0">
                <a:solidFill>
                  <a:schemeClr val="bg2"/>
                </a:solidFill>
                <a:latin typeface="Calibri" panose="020F0502020204030204" pitchFamily="34" charset="0"/>
                <a:ea typeface="Calibri" panose="020F0502020204030204" pitchFamily="34" charset="0"/>
                <a:cs typeface="Times New Roman" panose="02020603050405020304" pitchFamily="18" charset="0"/>
              </a:rPr>
              <a:t> og ville ha anbefalt det til andre.</a:t>
            </a:r>
          </a:p>
          <a:p>
            <a:pPr marL="342900" lvl="0" indent="-342900">
              <a:buFont typeface="Times New Roman" panose="02020603050405020304" pitchFamily="18" charset="0"/>
              <a:buChar char="-"/>
              <a:tabLst>
                <a:tab pos="457200" algn="l"/>
              </a:tabLst>
            </a:pPr>
            <a:r>
              <a:rPr lang="nb-NO" sz="1300" dirty="0">
                <a:solidFill>
                  <a:schemeClr val="bg2"/>
                </a:solidFill>
                <a:latin typeface="Calibri" panose="020F0502020204030204" pitchFamily="34" charset="0"/>
                <a:ea typeface="Calibri" panose="020F0502020204030204" pitchFamily="34" charset="0"/>
                <a:cs typeface="Times New Roman" panose="02020603050405020304" pitchFamily="18" charset="0"/>
              </a:rPr>
              <a:t>Flere studenter deltok i fadderopplegg i år. De vurderer selv at fadderuken er viktig for å bli kjent med </a:t>
            </a:r>
            <a:r>
              <a:rPr lang="nb-NO" sz="1300" dirty="0" err="1">
                <a:solidFill>
                  <a:schemeClr val="bg2"/>
                </a:solidFill>
                <a:latin typeface="Calibri" panose="020F0502020204030204" pitchFamily="34" charset="0"/>
                <a:ea typeface="Calibri" panose="020F0502020204030204" pitchFamily="34" charset="0"/>
                <a:cs typeface="Times New Roman" panose="02020603050405020304" pitchFamily="18" charset="0"/>
              </a:rPr>
              <a:t>HiØ</a:t>
            </a:r>
            <a:r>
              <a:rPr lang="nb-NO" sz="1300" dirty="0">
                <a:solidFill>
                  <a:schemeClr val="bg2"/>
                </a:solidFill>
                <a:latin typeface="Calibri" panose="020F0502020204030204" pitchFamily="34" charset="0"/>
                <a:ea typeface="Calibri" panose="020F0502020204030204" pitchFamily="34" charset="0"/>
                <a:cs typeface="Times New Roman" panose="02020603050405020304" pitchFamily="18" charset="0"/>
              </a:rPr>
              <a:t> og medstudenter</a:t>
            </a:r>
          </a:p>
          <a:p>
            <a:pPr marL="285750" indent="-285750">
              <a:buFontTx/>
              <a:buChar char="-"/>
            </a:pPr>
            <a:endParaRPr lang="nb-NO" sz="1400" dirty="0">
              <a:solidFill>
                <a:schemeClr val="bg2"/>
              </a:solidFill>
              <a:latin typeface=""/>
            </a:endParaRPr>
          </a:p>
          <a:p>
            <a:pPr marL="285750" indent="-285750">
              <a:buFontTx/>
              <a:buChar char="-"/>
            </a:pPr>
            <a:endParaRPr lang="nb-NO" sz="1400" dirty="0">
              <a:solidFill>
                <a:schemeClr val="bg2"/>
              </a:solidFill>
              <a:latin typeface=""/>
            </a:endParaRPr>
          </a:p>
          <a:p>
            <a:pPr marL="285750" indent="-285750">
              <a:buFontTx/>
              <a:buChar char="-"/>
            </a:pPr>
            <a:endParaRPr lang="nb-NO" sz="1400" dirty="0">
              <a:solidFill>
                <a:schemeClr val="bg2"/>
              </a:solidFill>
              <a:latin typeface=""/>
            </a:endParaRPr>
          </a:p>
          <a:p>
            <a:pPr marL="285750" indent="-285750">
              <a:buFontTx/>
              <a:buChar char="-"/>
            </a:pPr>
            <a:endParaRPr lang="nb-NO" sz="1400" dirty="0">
              <a:solidFill>
                <a:schemeClr val="bg2"/>
              </a:solidFill>
              <a:latin typeface=""/>
            </a:endParaRPr>
          </a:p>
        </p:txBody>
      </p:sp>
      <p:pic>
        <p:nvPicPr>
          <p:cNvPr id="4" name="Bilde 3">
            <a:extLst>
              <a:ext uri="{FF2B5EF4-FFF2-40B4-BE49-F238E27FC236}">
                <a16:creationId xmlns:a16="http://schemas.microsoft.com/office/drawing/2014/main" id="{5C3D99B6-10F2-A545-A5BD-FAF9AF90ED59}"/>
              </a:ext>
            </a:extLst>
          </p:cNvPr>
          <p:cNvPicPr>
            <a:picLocks noChangeAspect="1"/>
          </p:cNvPicPr>
          <p:nvPr/>
        </p:nvPicPr>
        <p:blipFill>
          <a:blip r:embed="rId3"/>
          <a:stretch>
            <a:fillRect/>
          </a:stretch>
        </p:blipFill>
        <p:spPr>
          <a:xfrm>
            <a:off x="-2" y="2896728"/>
            <a:ext cx="2547256" cy="1696512"/>
          </a:xfrm>
          <a:prstGeom prst="rect">
            <a:avLst/>
          </a:prstGeom>
        </p:spPr>
      </p:pic>
      <p:pic>
        <p:nvPicPr>
          <p:cNvPr id="7" name="Bilde 6">
            <a:extLst>
              <a:ext uri="{FF2B5EF4-FFF2-40B4-BE49-F238E27FC236}">
                <a16:creationId xmlns:a16="http://schemas.microsoft.com/office/drawing/2014/main" id="{9C932FD4-A013-E644-B209-64DB828BB4C2}"/>
              </a:ext>
            </a:extLst>
          </p:cNvPr>
          <p:cNvPicPr>
            <a:picLocks noChangeAspect="1"/>
          </p:cNvPicPr>
          <p:nvPr/>
        </p:nvPicPr>
        <p:blipFill>
          <a:blip r:embed="rId4"/>
          <a:stretch>
            <a:fillRect/>
          </a:stretch>
        </p:blipFill>
        <p:spPr>
          <a:xfrm>
            <a:off x="0" y="600108"/>
            <a:ext cx="2547256" cy="1696512"/>
          </a:xfrm>
          <a:prstGeom prst="rect">
            <a:avLst/>
          </a:prstGeom>
        </p:spPr>
      </p:pic>
    </p:spTree>
    <p:extLst>
      <p:ext uri="{BB962C8B-B14F-4D97-AF65-F5344CB8AC3E}">
        <p14:creationId xmlns:p14="http://schemas.microsoft.com/office/powerpoint/2010/main" val="1054437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8">
            <a:extLst>
              <a:ext uri="{FF2B5EF4-FFF2-40B4-BE49-F238E27FC236}">
                <a16:creationId xmlns:a16="http://schemas.microsoft.com/office/drawing/2014/main" id="{555B74FF-3611-E542-951D-6237B6DD5781}"/>
              </a:ext>
            </a:extLst>
          </p:cNvPr>
          <p:cNvSpPr>
            <a:spLocks noGrp="1"/>
          </p:cNvSpPr>
          <p:nvPr>
            <p:ph type="title"/>
          </p:nvPr>
        </p:nvSpPr>
        <p:spPr>
          <a:xfrm>
            <a:off x="457200" y="675104"/>
            <a:ext cx="4362773" cy="454527"/>
          </a:xfrm>
        </p:spPr>
        <p:txBody>
          <a:bodyPr>
            <a:noAutofit/>
          </a:bodyPr>
          <a:lstStyle/>
          <a:p>
            <a:r>
              <a:rPr lang="nb-NO" sz="4800"/>
              <a:t>Datagrunnlag</a:t>
            </a:r>
          </a:p>
        </p:txBody>
      </p:sp>
      <p:sp>
        <p:nvSpPr>
          <p:cNvPr id="10" name="TekstSylinder 9">
            <a:extLst>
              <a:ext uri="{FF2B5EF4-FFF2-40B4-BE49-F238E27FC236}">
                <a16:creationId xmlns:a16="http://schemas.microsoft.com/office/drawing/2014/main" id="{7FBCDAEA-25A6-A847-BFA2-F6C7182C14AD}"/>
              </a:ext>
            </a:extLst>
          </p:cNvPr>
          <p:cNvSpPr txBox="1"/>
          <p:nvPr/>
        </p:nvSpPr>
        <p:spPr>
          <a:xfrm>
            <a:off x="530896" y="1287730"/>
            <a:ext cx="7687159" cy="3139321"/>
          </a:xfrm>
          <a:prstGeom prst="rect">
            <a:avLst/>
          </a:prstGeom>
          <a:noFill/>
        </p:spPr>
        <p:txBody>
          <a:bodyPr wrap="square" lIns="91440" tIns="45720" rIns="91440" bIns="45720" rtlCol="0" anchor="t">
            <a:spAutoFit/>
          </a:bodyPr>
          <a:lstStyle/>
          <a:p>
            <a:endParaRPr lang="en-US" b="1" dirty="0">
              <a:solidFill>
                <a:schemeClr val="bg1"/>
              </a:solidFill>
              <a:cs typeface="Arial"/>
            </a:endParaRPr>
          </a:p>
          <a:p>
            <a:pPr marL="285750" indent="-285750">
              <a:buFont typeface="Arial" panose="020B0604020202020204" pitchFamily="34" charset="0"/>
              <a:buChar char="•"/>
            </a:pPr>
            <a:r>
              <a:rPr lang="en-US" dirty="0" err="1">
                <a:solidFill>
                  <a:schemeClr val="bg1"/>
                </a:solidFill>
              </a:rPr>
              <a:t>Innsamling</a:t>
            </a:r>
            <a:r>
              <a:rPr lang="en-US" dirty="0">
                <a:solidFill>
                  <a:schemeClr val="bg1"/>
                </a:solidFill>
              </a:rPr>
              <a:t>: </a:t>
            </a:r>
            <a:endParaRPr lang="en-US" dirty="0">
              <a:solidFill>
                <a:schemeClr val="bg1"/>
              </a:solidFill>
              <a:cs typeface="Arial"/>
            </a:endParaRPr>
          </a:p>
          <a:p>
            <a:r>
              <a:rPr lang="en-US" dirty="0">
                <a:solidFill>
                  <a:schemeClr val="bg1"/>
                </a:solidFill>
              </a:rPr>
              <a:t>26.08 – 01.09 via </a:t>
            </a:r>
            <a:r>
              <a:rPr lang="en-US" dirty="0" err="1">
                <a:solidFill>
                  <a:schemeClr val="bg1"/>
                </a:solidFill>
              </a:rPr>
              <a:t>Nettskjema</a:t>
            </a:r>
            <a:endParaRPr lang="en-US" dirty="0">
              <a:solidFill>
                <a:schemeClr val="bg1"/>
              </a:solidFill>
              <a:cs typeface="Arial"/>
            </a:endParaRPr>
          </a:p>
          <a:p>
            <a:endParaRPr lang="en-US" dirty="0">
              <a:solidFill>
                <a:schemeClr val="bg1"/>
              </a:solidFill>
              <a:cs typeface="Arial"/>
            </a:endParaRPr>
          </a:p>
          <a:p>
            <a:pPr marL="285750" indent="-285750">
              <a:buFont typeface="Arial" panose="020B0604020202020204" pitchFamily="34" charset="0"/>
              <a:buChar char="•"/>
            </a:pPr>
            <a:r>
              <a:rPr lang="en-US" dirty="0" err="1">
                <a:solidFill>
                  <a:schemeClr val="bg1"/>
                </a:solidFill>
              </a:rPr>
              <a:t>Utvalg</a:t>
            </a:r>
            <a:r>
              <a:rPr lang="en-US" dirty="0">
                <a:solidFill>
                  <a:schemeClr val="bg1"/>
                </a:solidFill>
              </a:rPr>
              <a:t>: </a:t>
            </a:r>
            <a:endParaRPr lang="en-US" dirty="0">
              <a:solidFill>
                <a:schemeClr val="bg1"/>
              </a:solidFill>
              <a:cs typeface="Arial"/>
            </a:endParaRPr>
          </a:p>
          <a:p>
            <a:r>
              <a:rPr lang="en-US" dirty="0">
                <a:solidFill>
                  <a:schemeClr val="bg1"/>
                </a:solidFill>
              </a:rPr>
              <a:t>Alle </a:t>
            </a:r>
            <a:r>
              <a:rPr lang="en-US" dirty="0" err="1">
                <a:solidFill>
                  <a:schemeClr val="bg1"/>
                </a:solidFill>
              </a:rPr>
              <a:t>førsteårsstudenter</a:t>
            </a:r>
            <a:r>
              <a:rPr lang="en-US" dirty="0">
                <a:solidFill>
                  <a:schemeClr val="bg1"/>
                </a:solidFill>
              </a:rPr>
              <a:t> </a:t>
            </a:r>
            <a:r>
              <a:rPr lang="en-US" dirty="0" err="1">
                <a:solidFill>
                  <a:schemeClr val="bg1"/>
                </a:solidFill>
              </a:rPr>
              <a:t>knyttet</a:t>
            </a:r>
            <a:r>
              <a:rPr lang="en-US" dirty="0">
                <a:solidFill>
                  <a:schemeClr val="bg1"/>
                </a:solidFill>
              </a:rPr>
              <a:t> </a:t>
            </a:r>
            <a:r>
              <a:rPr lang="en-US" dirty="0" err="1">
                <a:solidFill>
                  <a:schemeClr val="bg1"/>
                </a:solidFill>
              </a:rPr>
              <a:t>til</a:t>
            </a:r>
            <a:r>
              <a:rPr lang="en-US" dirty="0">
                <a:solidFill>
                  <a:schemeClr val="bg1"/>
                </a:solidFill>
              </a:rPr>
              <a:t> </a:t>
            </a:r>
            <a:r>
              <a:rPr lang="en-US" dirty="0" err="1">
                <a:solidFill>
                  <a:schemeClr val="bg1"/>
                </a:solidFill>
              </a:rPr>
              <a:t>årsstudier</a:t>
            </a:r>
            <a:r>
              <a:rPr lang="en-US" dirty="0">
                <a:solidFill>
                  <a:schemeClr val="bg1"/>
                </a:solidFill>
              </a:rPr>
              <a:t> (</a:t>
            </a:r>
            <a:r>
              <a:rPr lang="en-US" dirty="0" err="1">
                <a:solidFill>
                  <a:schemeClr val="bg1"/>
                </a:solidFill>
              </a:rPr>
              <a:t>ikke</a:t>
            </a:r>
            <a:r>
              <a:rPr lang="en-US" dirty="0">
                <a:solidFill>
                  <a:schemeClr val="bg1"/>
                </a:solidFill>
              </a:rPr>
              <a:t> </a:t>
            </a:r>
            <a:r>
              <a:rPr lang="en-US" dirty="0" err="1">
                <a:solidFill>
                  <a:schemeClr val="bg1"/>
                </a:solidFill>
              </a:rPr>
              <a:t>nettstudentene</a:t>
            </a:r>
            <a:r>
              <a:rPr lang="en-US" dirty="0">
                <a:solidFill>
                  <a:schemeClr val="bg1"/>
                </a:solidFill>
              </a:rPr>
              <a:t>), </a:t>
            </a:r>
            <a:r>
              <a:rPr lang="en-US" dirty="0" err="1">
                <a:solidFill>
                  <a:schemeClr val="bg1"/>
                </a:solidFill>
              </a:rPr>
              <a:t>forkurs</a:t>
            </a:r>
            <a:r>
              <a:rPr lang="en-US" dirty="0">
                <a:solidFill>
                  <a:schemeClr val="bg1"/>
                </a:solidFill>
              </a:rPr>
              <a:t> IR, </a:t>
            </a:r>
            <a:r>
              <a:rPr lang="en-US" dirty="0" err="1">
                <a:solidFill>
                  <a:schemeClr val="bg1"/>
                </a:solidFill>
              </a:rPr>
              <a:t>bachelorstudier</a:t>
            </a:r>
            <a:r>
              <a:rPr lang="en-US" dirty="0">
                <a:solidFill>
                  <a:schemeClr val="bg1"/>
                </a:solidFill>
              </a:rPr>
              <a:t> </a:t>
            </a:r>
            <a:r>
              <a:rPr lang="en-US" dirty="0" err="1">
                <a:solidFill>
                  <a:schemeClr val="bg1"/>
                </a:solidFill>
              </a:rPr>
              <a:t>inkludert</a:t>
            </a:r>
            <a:r>
              <a:rPr lang="en-US" dirty="0">
                <a:solidFill>
                  <a:schemeClr val="bg1"/>
                </a:solidFill>
              </a:rPr>
              <a:t> tress / y-</a:t>
            </a:r>
            <a:r>
              <a:rPr lang="en-US" dirty="0" err="1">
                <a:solidFill>
                  <a:schemeClr val="bg1"/>
                </a:solidFill>
              </a:rPr>
              <a:t>vei</a:t>
            </a:r>
            <a:r>
              <a:rPr lang="en-US" dirty="0">
                <a:solidFill>
                  <a:schemeClr val="bg1"/>
                </a:solidFill>
              </a:rPr>
              <a:t> (</a:t>
            </a:r>
            <a:r>
              <a:rPr lang="en-US" dirty="0" err="1">
                <a:solidFill>
                  <a:schemeClr val="bg1"/>
                </a:solidFill>
              </a:rPr>
              <a:t>ikke</a:t>
            </a:r>
            <a:r>
              <a:rPr lang="en-US" dirty="0">
                <a:solidFill>
                  <a:schemeClr val="bg1"/>
                </a:solidFill>
              </a:rPr>
              <a:t> BLU </a:t>
            </a:r>
            <a:r>
              <a:rPr lang="en-US" dirty="0" err="1">
                <a:solidFill>
                  <a:schemeClr val="bg1"/>
                </a:solidFill>
              </a:rPr>
              <a:t>deltid</a:t>
            </a:r>
            <a:r>
              <a:rPr lang="en-US" dirty="0">
                <a:solidFill>
                  <a:schemeClr val="bg1"/>
                </a:solidFill>
              </a:rPr>
              <a:t>), MAGLU1-7, MAGLU5-10 </a:t>
            </a:r>
            <a:r>
              <a:rPr lang="en-US" dirty="0" err="1">
                <a:solidFill>
                  <a:schemeClr val="bg1"/>
                </a:solidFill>
              </a:rPr>
              <a:t>og</a:t>
            </a:r>
            <a:r>
              <a:rPr lang="en-US" dirty="0">
                <a:solidFill>
                  <a:schemeClr val="bg1"/>
                </a:solidFill>
              </a:rPr>
              <a:t> PPU </a:t>
            </a:r>
            <a:r>
              <a:rPr lang="en-US" dirty="0" err="1">
                <a:solidFill>
                  <a:schemeClr val="bg1"/>
                </a:solidFill>
              </a:rPr>
              <a:t>heltid</a:t>
            </a:r>
            <a:endParaRPr lang="en-US" dirty="0">
              <a:solidFill>
                <a:schemeClr val="bg1"/>
              </a:solidFill>
              <a:cs typeface="Arial"/>
            </a:endParaRPr>
          </a:p>
          <a:p>
            <a:pPr marL="285750" indent="-285750">
              <a:buFont typeface="Arial" panose="020B0604020202020204" pitchFamily="34" charset="0"/>
              <a:buChar char="•"/>
            </a:pPr>
            <a:endParaRPr lang="en-US" dirty="0">
              <a:solidFill>
                <a:schemeClr val="bg1"/>
              </a:solidFill>
              <a:cs typeface="Arial"/>
            </a:endParaRPr>
          </a:p>
          <a:p>
            <a:pPr marL="285750" indent="-285750">
              <a:buFont typeface="Arial" panose="020B0604020202020204" pitchFamily="34" charset="0"/>
              <a:buChar char="•"/>
            </a:pPr>
            <a:r>
              <a:rPr lang="en-US" dirty="0" err="1">
                <a:solidFill>
                  <a:schemeClr val="bg1"/>
                </a:solidFill>
              </a:rPr>
              <a:t>Svarprosent</a:t>
            </a:r>
            <a:r>
              <a:rPr lang="en-US" dirty="0">
                <a:solidFill>
                  <a:schemeClr val="bg1"/>
                </a:solidFill>
              </a:rPr>
              <a:t>:</a:t>
            </a:r>
            <a:endParaRPr lang="nb-NO" dirty="0">
              <a:solidFill>
                <a:schemeClr val="bg1"/>
              </a:solidFill>
              <a:cs typeface="Arial"/>
            </a:endParaRPr>
          </a:p>
          <a:p>
            <a:r>
              <a:rPr lang="en-US" dirty="0">
                <a:solidFill>
                  <a:schemeClr val="bg1"/>
                </a:solidFill>
              </a:rPr>
              <a:t>24% (N412)</a:t>
            </a:r>
            <a:endParaRPr lang="nb-NO" dirty="0">
              <a:solidFill>
                <a:schemeClr val="bg1"/>
              </a:solidFill>
              <a:cs typeface="Arial"/>
            </a:endParaRPr>
          </a:p>
        </p:txBody>
      </p:sp>
    </p:spTree>
    <p:extLst>
      <p:ext uri="{BB962C8B-B14F-4D97-AF65-F5344CB8AC3E}">
        <p14:creationId xmlns:p14="http://schemas.microsoft.com/office/powerpoint/2010/main" val="329765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8">
            <a:extLst>
              <a:ext uri="{FF2B5EF4-FFF2-40B4-BE49-F238E27FC236}">
                <a16:creationId xmlns:a16="http://schemas.microsoft.com/office/drawing/2014/main" id="{555B74FF-3611-E542-951D-6237B6DD5781}"/>
              </a:ext>
            </a:extLst>
          </p:cNvPr>
          <p:cNvSpPr>
            <a:spLocks noGrp="1"/>
          </p:cNvSpPr>
          <p:nvPr>
            <p:ph type="title"/>
          </p:nvPr>
        </p:nvSpPr>
        <p:spPr>
          <a:xfrm>
            <a:off x="453589" y="1146616"/>
            <a:ext cx="8392332" cy="1703886"/>
          </a:xfrm>
        </p:spPr>
        <p:txBody>
          <a:bodyPr>
            <a:noAutofit/>
          </a:bodyPr>
          <a:lstStyle/>
          <a:p>
            <a:br>
              <a:rPr lang="nb-NO" dirty="0">
                <a:latin typeface="Arial"/>
              </a:rPr>
            </a:br>
            <a:r>
              <a:rPr lang="nb-NO" dirty="0">
                <a:latin typeface="Arial"/>
                <a:cs typeface="Arial"/>
              </a:rPr>
              <a:t>To hovedtemaer for studiestartundersøkelsen</a:t>
            </a:r>
            <a:br>
              <a:rPr lang="nb-NO" dirty="0">
                <a:latin typeface="Arial"/>
              </a:rPr>
            </a:br>
            <a:br>
              <a:rPr lang="nb-NO" dirty="0">
                <a:latin typeface="Arial"/>
              </a:rPr>
            </a:br>
            <a:r>
              <a:rPr lang="nb-NO" dirty="0">
                <a:latin typeface="Arial"/>
                <a:cs typeface="Arial"/>
              </a:rPr>
              <a:t>1. Rammebetingelser – Informasjon og praktiske  forhold</a:t>
            </a:r>
            <a:br>
              <a:rPr lang="nb-NO" dirty="0">
                <a:latin typeface="Arial"/>
              </a:rPr>
            </a:br>
            <a:br>
              <a:rPr lang="nb-NO" dirty="0">
                <a:latin typeface="Arial"/>
              </a:rPr>
            </a:br>
            <a:r>
              <a:rPr lang="nb-NO" dirty="0">
                <a:latin typeface="Arial"/>
                <a:cs typeface="Arial"/>
              </a:rPr>
              <a:t>2. Studentmottak – De faglige og sosiale forholdene </a:t>
            </a:r>
            <a:endParaRPr lang="nb-NO" dirty="0">
              <a:latin typeface="Arial"/>
              <a:ea typeface="Source Sans Pro"/>
              <a:cs typeface="Arial"/>
            </a:endParaRPr>
          </a:p>
        </p:txBody>
      </p:sp>
      <p:sp>
        <p:nvSpPr>
          <p:cNvPr id="2" name="TekstSylinder 1">
            <a:extLst>
              <a:ext uri="{FF2B5EF4-FFF2-40B4-BE49-F238E27FC236}">
                <a16:creationId xmlns:a16="http://schemas.microsoft.com/office/drawing/2014/main" id="{A600F588-B4E7-4F92-9F31-6DF80E5557B7}"/>
              </a:ext>
            </a:extLst>
          </p:cNvPr>
          <p:cNvSpPr txBox="1"/>
          <p:nvPr/>
        </p:nvSpPr>
        <p:spPr>
          <a:xfrm>
            <a:off x="478971" y="4100415"/>
            <a:ext cx="74629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dirty="0"/>
              <a:t>Resultater presenteres kun på institusjonsnivå. </a:t>
            </a:r>
            <a:endParaRPr lang="nb-NO" dirty="0">
              <a:cs typeface="Arial"/>
            </a:endParaRPr>
          </a:p>
        </p:txBody>
      </p:sp>
    </p:spTree>
    <p:extLst>
      <p:ext uri="{BB962C8B-B14F-4D97-AF65-F5344CB8AC3E}">
        <p14:creationId xmlns:p14="http://schemas.microsoft.com/office/powerpoint/2010/main" val="2869608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8">
            <a:extLst>
              <a:ext uri="{FF2B5EF4-FFF2-40B4-BE49-F238E27FC236}">
                <a16:creationId xmlns:a16="http://schemas.microsoft.com/office/drawing/2014/main" id="{555B74FF-3611-E542-951D-6237B6DD5781}"/>
              </a:ext>
            </a:extLst>
          </p:cNvPr>
          <p:cNvSpPr>
            <a:spLocks noGrp="1"/>
          </p:cNvSpPr>
          <p:nvPr>
            <p:ph type="title"/>
          </p:nvPr>
        </p:nvSpPr>
        <p:spPr>
          <a:xfrm>
            <a:off x="457200" y="675104"/>
            <a:ext cx="6199322" cy="454527"/>
          </a:xfrm>
        </p:spPr>
        <p:txBody>
          <a:bodyPr>
            <a:noAutofit/>
          </a:bodyPr>
          <a:lstStyle/>
          <a:p>
            <a:r>
              <a:rPr lang="nb-NO" sz="4800"/>
              <a:t>Informasjon nettsider</a:t>
            </a:r>
          </a:p>
        </p:txBody>
      </p:sp>
      <p:graphicFrame>
        <p:nvGraphicFramePr>
          <p:cNvPr id="4" name="Tabell 4">
            <a:extLst>
              <a:ext uri="{FF2B5EF4-FFF2-40B4-BE49-F238E27FC236}">
                <a16:creationId xmlns:a16="http://schemas.microsoft.com/office/drawing/2014/main" id="{9B5185ED-1A23-2C4D-8198-E605EE68FDE9}"/>
              </a:ext>
            </a:extLst>
          </p:cNvPr>
          <p:cNvGraphicFramePr>
            <a:graphicFrameLocks noGrp="1"/>
          </p:cNvGraphicFramePr>
          <p:nvPr>
            <p:extLst>
              <p:ext uri="{D42A27DB-BD31-4B8C-83A1-F6EECF244321}">
                <p14:modId xmlns:p14="http://schemas.microsoft.com/office/powerpoint/2010/main" val="1372471782"/>
              </p:ext>
            </p:extLst>
          </p:nvPr>
        </p:nvGraphicFramePr>
        <p:xfrm>
          <a:off x="457198" y="1350690"/>
          <a:ext cx="8177004" cy="3413760"/>
        </p:xfrm>
        <a:graphic>
          <a:graphicData uri="http://schemas.openxmlformats.org/drawingml/2006/table">
            <a:tbl>
              <a:tblPr firstRow="1" bandRow="1">
                <a:tableStyleId>{5C22544A-7EE6-4342-B048-85BDC9FD1C3A}</a:tableStyleId>
              </a:tblPr>
              <a:tblGrid>
                <a:gridCol w="5207002">
                  <a:extLst>
                    <a:ext uri="{9D8B030D-6E8A-4147-A177-3AD203B41FA5}">
                      <a16:colId xmlns:a16="http://schemas.microsoft.com/office/drawing/2014/main" val="2454024738"/>
                    </a:ext>
                  </a:extLst>
                </a:gridCol>
                <a:gridCol w="694267">
                  <a:extLst>
                    <a:ext uri="{9D8B030D-6E8A-4147-A177-3AD203B41FA5}">
                      <a16:colId xmlns:a16="http://schemas.microsoft.com/office/drawing/2014/main" val="1335158145"/>
                    </a:ext>
                  </a:extLst>
                </a:gridCol>
                <a:gridCol w="753533">
                  <a:extLst>
                    <a:ext uri="{9D8B030D-6E8A-4147-A177-3AD203B41FA5}">
                      <a16:colId xmlns:a16="http://schemas.microsoft.com/office/drawing/2014/main" val="3439022563"/>
                    </a:ext>
                  </a:extLst>
                </a:gridCol>
                <a:gridCol w="728133">
                  <a:extLst>
                    <a:ext uri="{9D8B030D-6E8A-4147-A177-3AD203B41FA5}">
                      <a16:colId xmlns:a16="http://schemas.microsoft.com/office/drawing/2014/main" val="1976284504"/>
                    </a:ext>
                  </a:extLst>
                </a:gridCol>
                <a:gridCol w="794069">
                  <a:extLst>
                    <a:ext uri="{9D8B030D-6E8A-4147-A177-3AD203B41FA5}">
                      <a16:colId xmlns:a16="http://schemas.microsoft.com/office/drawing/2014/main" val="3643995329"/>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dirty="0"/>
                        <a:t>Andel prosent med svar JA: Opplevde du å finne informasjon på høgskolens hjemmesider om følgende (</a:t>
                      </a:r>
                      <a:r>
                        <a:rPr lang="nb-NO" i="1" dirty="0"/>
                        <a:t>vet ikke </a:t>
                      </a:r>
                      <a:r>
                        <a:rPr lang="nb-NO" dirty="0"/>
                        <a:t>er trukket ut og inngår ikke i beregningen)?</a:t>
                      </a:r>
                    </a:p>
                  </a:txBody>
                  <a:tcPr/>
                </a:tc>
                <a:tc>
                  <a:txBody>
                    <a:bodyPr/>
                    <a:lstStyle/>
                    <a:p>
                      <a:r>
                        <a:rPr lang="nb-NO" dirty="0"/>
                        <a:t>2022</a:t>
                      </a:r>
                    </a:p>
                  </a:txBody>
                  <a:tcPr/>
                </a:tc>
                <a:tc>
                  <a:txBody>
                    <a:bodyPr/>
                    <a:lstStyle/>
                    <a:p>
                      <a:r>
                        <a:rPr lang="nb-NO" dirty="0"/>
                        <a:t>2021</a:t>
                      </a:r>
                    </a:p>
                    <a:p>
                      <a:endParaRPr lang="nb-NO" dirty="0"/>
                    </a:p>
                    <a:p>
                      <a:endParaRPr lang="nb-NO" dirty="0"/>
                    </a:p>
                  </a:txBody>
                  <a:tcPr/>
                </a:tc>
                <a:tc>
                  <a:txBody>
                    <a:bodyPr/>
                    <a:lstStyle/>
                    <a:p>
                      <a:r>
                        <a:rPr lang="nb-NO"/>
                        <a:t>2020</a:t>
                      </a:r>
                    </a:p>
                    <a:p>
                      <a:endParaRPr lang="nb-NO"/>
                    </a:p>
                    <a:p>
                      <a:endParaRPr lang="nb-NO"/>
                    </a:p>
                  </a:txBody>
                  <a:tcPr/>
                </a:tc>
                <a:tc>
                  <a:txBody>
                    <a:bodyPr/>
                    <a:lstStyle/>
                    <a:p>
                      <a:r>
                        <a:rPr lang="nb-NO"/>
                        <a:t>2019</a:t>
                      </a:r>
                    </a:p>
                    <a:p>
                      <a:endParaRPr lang="nb-NO"/>
                    </a:p>
                    <a:p>
                      <a:endParaRPr lang="nb-NO"/>
                    </a:p>
                  </a:txBody>
                  <a:tcPr/>
                </a:tc>
                <a:extLst>
                  <a:ext uri="{0D108BD9-81ED-4DB2-BD59-A6C34878D82A}">
                    <a16:rowId xmlns:a16="http://schemas.microsoft.com/office/drawing/2014/main" val="119266796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dirty="0"/>
                        <a:t>Åpningsseremonien</a:t>
                      </a:r>
                    </a:p>
                  </a:txBody>
                  <a:tcPr/>
                </a:tc>
                <a:tc>
                  <a:txBody>
                    <a:bodyPr/>
                    <a:lstStyle/>
                    <a:p>
                      <a:r>
                        <a:rPr lang="nb-NO" dirty="0">
                          <a:solidFill>
                            <a:srgbClr val="FF0000"/>
                          </a:solidFill>
                        </a:rPr>
                        <a:t>89</a:t>
                      </a:r>
                    </a:p>
                  </a:txBody>
                  <a:tcPr/>
                </a:tc>
                <a:tc>
                  <a:txBody>
                    <a:bodyPr/>
                    <a:lstStyle/>
                    <a:p>
                      <a:r>
                        <a:rPr lang="nb-NO" dirty="0">
                          <a:solidFill>
                            <a:schemeClr val="bg1"/>
                          </a:solidFill>
                        </a:rPr>
                        <a:t>94</a:t>
                      </a:r>
                    </a:p>
                  </a:txBody>
                  <a:tcPr/>
                </a:tc>
                <a:tc>
                  <a:txBody>
                    <a:bodyPr/>
                    <a:lstStyle/>
                    <a:p>
                      <a:r>
                        <a:rPr lang="nb-NO"/>
                        <a:t>96</a:t>
                      </a:r>
                    </a:p>
                  </a:txBody>
                  <a:tcPr/>
                </a:tc>
                <a:tc>
                  <a:txBody>
                    <a:bodyPr/>
                    <a:lstStyle/>
                    <a:p>
                      <a:r>
                        <a:rPr lang="nb-NO"/>
                        <a:t>93</a:t>
                      </a:r>
                    </a:p>
                  </a:txBody>
                  <a:tcPr/>
                </a:tc>
                <a:extLst>
                  <a:ext uri="{0D108BD9-81ED-4DB2-BD59-A6C34878D82A}">
                    <a16:rowId xmlns:a16="http://schemas.microsoft.com/office/drawing/2014/main" val="1736707689"/>
                  </a:ext>
                </a:extLst>
              </a:tr>
              <a:tr h="370840">
                <a:tc>
                  <a:txBody>
                    <a:bodyPr/>
                    <a:lstStyle/>
                    <a:p>
                      <a:r>
                        <a:rPr lang="nb-NO" sz="1600"/>
                        <a:t>Semesterregistrering i </a:t>
                      </a:r>
                      <a:r>
                        <a:rPr lang="nb-NO" sz="1600" err="1"/>
                        <a:t>Studentweb</a:t>
                      </a:r>
                      <a:endParaRPr lang="nb-NO" sz="1600"/>
                    </a:p>
                  </a:txBody>
                  <a:tcPr/>
                </a:tc>
                <a:tc>
                  <a:txBody>
                    <a:bodyPr/>
                    <a:lstStyle/>
                    <a:p>
                      <a:r>
                        <a:rPr lang="nb-NO" dirty="0">
                          <a:solidFill>
                            <a:srgbClr val="0070C0"/>
                          </a:solidFill>
                        </a:rPr>
                        <a:t>93</a:t>
                      </a:r>
                    </a:p>
                  </a:txBody>
                  <a:tcPr/>
                </a:tc>
                <a:tc>
                  <a:txBody>
                    <a:bodyPr/>
                    <a:lstStyle/>
                    <a:p>
                      <a:r>
                        <a:rPr lang="nb-NO" dirty="0">
                          <a:solidFill>
                            <a:schemeClr val="bg1"/>
                          </a:solidFill>
                        </a:rPr>
                        <a:t>91</a:t>
                      </a:r>
                    </a:p>
                  </a:txBody>
                  <a:tcPr/>
                </a:tc>
                <a:tc>
                  <a:txBody>
                    <a:bodyPr/>
                    <a:lstStyle/>
                    <a:p>
                      <a:r>
                        <a:rPr lang="nb-NO"/>
                        <a:t>93</a:t>
                      </a:r>
                    </a:p>
                  </a:txBody>
                  <a:tcPr/>
                </a:tc>
                <a:tc>
                  <a:txBody>
                    <a:bodyPr/>
                    <a:lstStyle/>
                    <a:p>
                      <a:r>
                        <a:rPr lang="nb-NO"/>
                        <a:t>86</a:t>
                      </a:r>
                    </a:p>
                  </a:txBody>
                  <a:tcPr/>
                </a:tc>
                <a:extLst>
                  <a:ext uri="{0D108BD9-81ED-4DB2-BD59-A6C34878D82A}">
                    <a16:rowId xmlns:a16="http://schemas.microsoft.com/office/drawing/2014/main" val="3875183280"/>
                  </a:ext>
                </a:extLst>
              </a:tr>
              <a:tr h="370840">
                <a:tc>
                  <a:txBody>
                    <a:bodyPr/>
                    <a:lstStyle/>
                    <a:p>
                      <a:r>
                        <a:rPr lang="nb-NO" sz="1600" dirty="0"/>
                        <a:t>Timeplan for ditt studium</a:t>
                      </a:r>
                    </a:p>
                  </a:txBody>
                  <a:tcPr/>
                </a:tc>
                <a:tc>
                  <a:txBody>
                    <a:bodyPr/>
                    <a:lstStyle/>
                    <a:p>
                      <a:r>
                        <a:rPr lang="nb-NO" dirty="0">
                          <a:solidFill>
                            <a:srgbClr val="FF0000"/>
                          </a:solidFill>
                        </a:rPr>
                        <a:t>90</a:t>
                      </a:r>
                    </a:p>
                  </a:txBody>
                  <a:tcPr/>
                </a:tc>
                <a:tc>
                  <a:txBody>
                    <a:bodyPr/>
                    <a:lstStyle/>
                    <a:p>
                      <a:r>
                        <a:rPr lang="nb-NO"/>
                        <a:t>92</a:t>
                      </a:r>
                    </a:p>
                  </a:txBody>
                  <a:tcPr/>
                </a:tc>
                <a:tc>
                  <a:txBody>
                    <a:bodyPr/>
                    <a:lstStyle/>
                    <a:p>
                      <a:r>
                        <a:rPr lang="nb-NO"/>
                        <a:t>92</a:t>
                      </a:r>
                    </a:p>
                  </a:txBody>
                  <a:tcPr/>
                </a:tc>
                <a:tc>
                  <a:txBody>
                    <a:bodyPr/>
                    <a:lstStyle/>
                    <a:p>
                      <a:r>
                        <a:rPr lang="nb-NO"/>
                        <a:t>87</a:t>
                      </a:r>
                    </a:p>
                  </a:txBody>
                  <a:tcPr/>
                </a:tc>
                <a:extLst>
                  <a:ext uri="{0D108BD9-81ED-4DB2-BD59-A6C34878D82A}">
                    <a16:rowId xmlns:a16="http://schemas.microsoft.com/office/drawing/2014/main" val="2582868841"/>
                  </a:ext>
                </a:extLst>
              </a:tr>
              <a:tr h="370840">
                <a:tc>
                  <a:txBody>
                    <a:bodyPr/>
                    <a:lstStyle/>
                    <a:p>
                      <a:r>
                        <a:rPr lang="nb-NO" sz="1600" dirty="0"/>
                        <a:t>Introduksjonsdagen</a:t>
                      </a:r>
                    </a:p>
                  </a:txBody>
                  <a:tcPr/>
                </a:tc>
                <a:tc>
                  <a:txBody>
                    <a:bodyPr/>
                    <a:lstStyle/>
                    <a:p>
                      <a:r>
                        <a:rPr lang="nb-NO" dirty="0">
                          <a:solidFill>
                            <a:srgbClr val="FF0000"/>
                          </a:solidFill>
                        </a:rPr>
                        <a:t>90</a:t>
                      </a:r>
                    </a:p>
                  </a:txBody>
                  <a:tcPr/>
                </a:tc>
                <a:tc>
                  <a:txBody>
                    <a:bodyPr/>
                    <a:lstStyle/>
                    <a:p>
                      <a:r>
                        <a:rPr lang="nb-NO" dirty="0">
                          <a:solidFill>
                            <a:schemeClr val="bg1"/>
                          </a:solidFill>
                        </a:rPr>
                        <a:t>92</a:t>
                      </a:r>
                    </a:p>
                  </a:txBody>
                  <a:tcPr/>
                </a:tc>
                <a:tc>
                  <a:txBody>
                    <a:bodyPr/>
                    <a:lstStyle/>
                    <a:p>
                      <a:endParaRPr lang="nb-NO"/>
                    </a:p>
                  </a:txBody>
                  <a:tcPr/>
                </a:tc>
                <a:tc>
                  <a:txBody>
                    <a:bodyPr/>
                    <a:lstStyle/>
                    <a:p>
                      <a:endParaRPr lang="nb-NO" dirty="0"/>
                    </a:p>
                  </a:txBody>
                  <a:tcPr/>
                </a:tc>
                <a:extLst>
                  <a:ext uri="{0D108BD9-81ED-4DB2-BD59-A6C34878D82A}">
                    <a16:rowId xmlns:a16="http://schemas.microsoft.com/office/drawing/2014/main" val="725147764"/>
                  </a:ext>
                </a:extLst>
              </a:tr>
              <a:tr h="370840">
                <a:tc>
                  <a:txBody>
                    <a:bodyPr/>
                    <a:lstStyle/>
                    <a:p>
                      <a:r>
                        <a:rPr lang="nb-NO" sz="1600" dirty="0"/>
                        <a:t>Fadderuken</a:t>
                      </a:r>
                    </a:p>
                  </a:txBody>
                  <a:tcPr/>
                </a:tc>
                <a:tc>
                  <a:txBody>
                    <a:bodyPr/>
                    <a:lstStyle/>
                    <a:p>
                      <a:r>
                        <a:rPr lang="nb-NO" dirty="0">
                          <a:solidFill>
                            <a:schemeClr val="bg1"/>
                          </a:solidFill>
                        </a:rPr>
                        <a:t>78</a:t>
                      </a:r>
                    </a:p>
                  </a:txBody>
                  <a:tcPr/>
                </a:tc>
                <a:tc>
                  <a:txBody>
                    <a:bodyPr/>
                    <a:lstStyle/>
                    <a:p>
                      <a:r>
                        <a:rPr lang="nb-NO"/>
                        <a:t>78</a:t>
                      </a:r>
                    </a:p>
                  </a:txBody>
                  <a:tcPr/>
                </a:tc>
                <a:tc>
                  <a:txBody>
                    <a:bodyPr/>
                    <a:lstStyle/>
                    <a:p>
                      <a:endParaRPr lang="nb-NO"/>
                    </a:p>
                  </a:txBody>
                  <a:tcPr/>
                </a:tc>
                <a:tc>
                  <a:txBody>
                    <a:bodyPr/>
                    <a:lstStyle/>
                    <a:p>
                      <a:endParaRPr lang="nb-NO" dirty="0"/>
                    </a:p>
                  </a:txBody>
                  <a:tcPr/>
                </a:tc>
                <a:extLst>
                  <a:ext uri="{0D108BD9-81ED-4DB2-BD59-A6C34878D82A}">
                    <a16:rowId xmlns:a16="http://schemas.microsoft.com/office/drawing/2014/main" val="1876752504"/>
                  </a:ext>
                </a:extLst>
              </a:tr>
              <a:tr h="370840">
                <a:tc>
                  <a:txBody>
                    <a:bodyPr/>
                    <a:lstStyle/>
                    <a:p>
                      <a:r>
                        <a:rPr lang="nb-NO" sz="1600" dirty="0"/>
                        <a:t>Påmelding til Fadderuken</a:t>
                      </a:r>
                    </a:p>
                  </a:txBody>
                  <a:tcPr/>
                </a:tc>
                <a:tc>
                  <a:txBody>
                    <a:bodyPr/>
                    <a:lstStyle/>
                    <a:p>
                      <a:r>
                        <a:rPr lang="nb-NO" dirty="0">
                          <a:solidFill>
                            <a:schemeClr val="bg1"/>
                          </a:solidFill>
                        </a:rPr>
                        <a:t>77</a:t>
                      </a:r>
                    </a:p>
                  </a:txBody>
                  <a:tcPr/>
                </a:tc>
                <a:tc>
                  <a:txBody>
                    <a:bodyPr/>
                    <a:lstStyle/>
                    <a:p>
                      <a:r>
                        <a:rPr lang="nb-NO" dirty="0"/>
                        <a:t>-</a:t>
                      </a:r>
                    </a:p>
                  </a:txBody>
                  <a:tcPr/>
                </a:tc>
                <a:tc>
                  <a:txBody>
                    <a:bodyPr/>
                    <a:lstStyle/>
                    <a:p>
                      <a:r>
                        <a:rPr lang="nb-NO" dirty="0"/>
                        <a:t>-</a:t>
                      </a:r>
                    </a:p>
                  </a:txBody>
                  <a:tcPr/>
                </a:tc>
                <a:tc>
                  <a:txBody>
                    <a:bodyPr/>
                    <a:lstStyle/>
                    <a:p>
                      <a:r>
                        <a:rPr lang="nb-NO" dirty="0"/>
                        <a:t>-</a:t>
                      </a:r>
                    </a:p>
                  </a:txBody>
                  <a:tcPr/>
                </a:tc>
                <a:extLst>
                  <a:ext uri="{0D108BD9-81ED-4DB2-BD59-A6C34878D82A}">
                    <a16:rowId xmlns:a16="http://schemas.microsoft.com/office/drawing/2014/main" val="1297080026"/>
                  </a:ext>
                </a:extLst>
              </a:tr>
            </a:tbl>
          </a:graphicData>
        </a:graphic>
      </p:graphicFrame>
    </p:spTree>
    <p:extLst>
      <p:ext uri="{BB962C8B-B14F-4D97-AF65-F5344CB8AC3E}">
        <p14:creationId xmlns:p14="http://schemas.microsoft.com/office/powerpoint/2010/main" val="3991195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8">
            <a:extLst>
              <a:ext uri="{FF2B5EF4-FFF2-40B4-BE49-F238E27FC236}">
                <a16:creationId xmlns:a16="http://schemas.microsoft.com/office/drawing/2014/main" id="{555B74FF-3611-E542-951D-6237B6DD5781}"/>
              </a:ext>
            </a:extLst>
          </p:cNvPr>
          <p:cNvSpPr>
            <a:spLocks noGrp="1"/>
          </p:cNvSpPr>
          <p:nvPr>
            <p:ph type="title"/>
          </p:nvPr>
        </p:nvSpPr>
        <p:spPr>
          <a:xfrm>
            <a:off x="457200" y="675104"/>
            <a:ext cx="6323308" cy="454527"/>
          </a:xfrm>
        </p:spPr>
        <p:txBody>
          <a:bodyPr>
            <a:noAutofit/>
          </a:bodyPr>
          <a:lstStyle/>
          <a:p>
            <a:r>
              <a:rPr lang="nb-NO" sz="4800"/>
              <a:t>Praktiske forhold</a:t>
            </a:r>
          </a:p>
        </p:txBody>
      </p:sp>
      <p:graphicFrame>
        <p:nvGraphicFramePr>
          <p:cNvPr id="4" name="Tabell 4">
            <a:extLst>
              <a:ext uri="{FF2B5EF4-FFF2-40B4-BE49-F238E27FC236}">
                <a16:creationId xmlns:a16="http://schemas.microsoft.com/office/drawing/2014/main" id="{9B5185ED-1A23-2C4D-8198-E605EE68FDE9}"/>
              </a:ext>
            </a:extLst>
          </p:cNvPr>
          <p:cNvGraphicFramePr>
            <a:graphicFrameLocks noGrp="1"/>
          </p:cNvGraphicFramePr>
          <p:nvPr>
            <p:extLst>
              <p:ext uri="{D42A27DB-BD31-4B8C-83A1-F6EECF244321}">
                <p14:modId xmlns:p14="http://schemas.microsoft.com/office/powerpoint/2010/main" val="1617725501"/>
              </p:ext>
            </p:extLst>
          </p:nvPr>
        </p:nvGraphicFramePr>
        <p:xfrm>
          <a:off x="457198" y="1350690"/>
          <a:ext cx="8177004" cy="3601720"/>
        </p:xfrm>
        <a:graphic>
          <a:graphicData uri="http://schemas.openxmlformats.org/drawingml/2006/table">
            <a:tbl>
              <a:tblPr firstRow="1" bandRow="1">
                <a:tableStyleId>{5C22544A-7EE6-4342-B048-85BDC9FD1C3A}</a:tableStyleId>
              </a:tblPr>
              <a:tblGrid>
                <a:gridCol w="5232402">
                  <a:extLst>
                    <a:ext uri="{9D8B030D-6E8A-4147-A177-3AD203B41FA5}">
                      <a16:colId xmlns:a16="http://schemas.microsoft.com/office/drawing/2014/main" val="2454024738"/>
                    </a:ext>
                  </a:extLst>
                </a:gridCol>
                <a:gridCol w="702733">
                  <a:extLst>
                    <a:ext uri="{9D8B030D-6E8A-4147-A177-3AD203B41FA5}">
                      <a16:colId xmlns:a16="http://schemas.microsoft.com/office/drawing/2014/main" val="2362399921"/>
                    </a:ext>
                  </a:extLst>
                </a:gridCol>
                <a:gridCol w="762000">
                  <a:extLst>
                    <a:ext uri="{9D8B030D-6E8A-4147-A177-3AD203B41FA5}">
                      <a16:colId xmlns:a16="http://schemas.microsoft.com/office/drawing/2014/main" val="3439022563"/>
                    </a:ext>
                  </a:extLst>
                </a:gridCol>
                <a:gridCol w="711200">
                  <a:extLst>
                    <a:ext uri="{9D8B030D-6E8A-4147-A177-3AD203B41FA5}">
                      <a16:colId xmlns:a16="http://schemas.microsoft.com/office/drawing/2014/main" val="1976284504"/>
                    </a:ext>
                  </a:extLst>
                </a:gridCol>
                <a:gridCol w="768669">
                  <a:extLst>
                    <a:ext uri="{9D8B030D-6E8A-4147-A177-3AD203B41FA5}">
                      <a16:colId xmlns:a16="http://schemas.microsoft.com/office/drawing/2014/main" val="3643995329"/>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a:t>Vurdering: I hvilken grad er du enig i følgende påstander (1 svært uenig – 5 svært enig)?</a:t>
                      </a:r>
                    </a:p>
                    <a:p>
                      <a:endParaRPr lang="nb-NO"/>
                    </a:p>
                  </a:txBody>
                  <a:tcPr/>
                </a:tc>
                <a:tc>
                  <a:txBody>
                    <a:bodyPr/>
                    <a:lstStyle/>
                    <a:p>
                      <a:r>
                        <a:rPr lang="nb-NO" dirty="0"/>
                        <a:t>2022</a:t>
                      </a:r>
                    </a:p>
                  </a:txBody>
                  <a:tcPr/>
                </a:tc>
                <a:tc>
                  <a:txBody>
                    <a:bodyPr/>
                    <a:lstStyle/>
                    <a:p>
                      <a:r>
                        <a:rPr lang="nb-NO" dirty="0"/>
                        <a:t>2021</a:t>
                      </a:r>
                    </a:p>
                  </a:txBody>
                  <a:tcPr/>
                </a:tc>
                <a:tc>
                  <a:txBody>
                    <a:bodyPr/>
                    <a:lstStyle/>
                    <a:p>
                      <a:r>
                        <a:rPr lang="nb-NO"/>
                        <a:t>2020</a:t>
                      </a:r>
                    </a:p>
                  </a:txBody>
                  <a:tcPr/>
                </a:tc>
                <a:tc>
                  <a:txBody>
                    <a:bodyPr/>
                    <a:lstStyle/>
                    <a:p>
                      <a:r>
                        <a:rPr lang="nb-NO"/>
                        <a:t>2019</a:t>
                      </a:r>
                    </a:p>
                  </a:txBody>
                  <a:tcPr/>
                </a:tc>
                <a:extLst>
                  <a:ext uri="{0D108BD9-81ED-4DB2-BD59-A6C34878D82A}">
                    <a16:rowId xmlns:a16="http://schemas.microsoft.com/office/drawing/2014/main" val="119266796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a:t>Jeg synes det fungerte bra å bestille studentkort:</a:t>
                      </a:r>
                    </a:p>
                  </a:txBody>
                  <a:tcPr/>
                </a:tc>
                <a:tc>
                  <a:txBody>
                    <a:bodyPr/>
                    <a:lstStyle/>
                    <a:p>
                      <a:r>
                        <a:rPr lang="nb-NO" dirty="0"/>
                        <a:t>4,2</a:t>
                      </a:r>
                    </a:p>
                  </a:txBody>
                  <a:tcPr/>
                </a:tc>
                <a:tc>
                  <a:txBody>
                    <a:bodyPr/>
                    <a:lstStyle/>
                    <a:p>
                      <a:r>
                        <a:rPr lang="nb-NO"/>
                        <a:t>4,1</a:t>
                      </a:r>
                    </a:p>
                  </a:txBody>
                  <a:tcPr/>
                </a:tc>
                <a:tc>
                  <a:txBody>
                    <a:bodyPr/>
                    <a:lstStyle/>
                    <a:p>
                      <a:r>
                        <a:rPr lang="nb-NO"/>
                        <a:t>4,1</a:t>
                      </a:r>
                    </a:p>
                  </a:txBody>
                  <a:tcPr/>
                </a:tc>
                <a:tc>
                  <a:txBody>
                    <a:bodyPr/>
                    <a:lstStyle/>
                    <a:p>
                      <a:r>
                        <a:rPr lang="nb-NO"/>
                        <a:t>-</a:t>
                      </a:r>
                    </a:p>
                  </a:txBody>
                  <a:tcPr/>
                </a:tc>
                <a:extLst>
                  <a:ext uri="{0D108BD9-81ED-4DB2-BD59-A6C34878D82A}">
                    <a16:rowId xmlns:a16="http://schemas.microsoft.com/office/drawing/2014/main" val="1736707689"/>
                  </a:ext>
                </a:extLst>
              </a:tr>
              <a:tr h="370840">
                <a:tc>
                  <a:txBody>
                    <a:bodyPr/>
                    <a:lstStyle/>
                    <a:p>
                      <a:r>
                        <a:rPr lang="nb-NO" sz="1600"/>
                        <a:t>Jeg synes digital registrering (SMS og kode) fungerte bra</a:t>
                      </a:r>
                    </a:p>
                  </a:txBody>
                  <a:tcPr/>
                </a:tc>
                <a:tc>
                  <a:txBody>
                    <a:bodyPr/>
                    <a:lstStyle/>
                    <a:p>
                      <a:r>
                        <a:rPr lang="nb-NO" dirty="0">
                          <a:solidFill>
                            <a:schemeClr val="bg1"/>
                          </a:solidFill>
                        </a:rPr>
                        <a:t>4,3</a:t>
                      </a:r>
                    </a:p>
                  </a:txBody>
                  <a:tcPr/>
                </a:tc>
                <a:tc>
                  <a:txBody>
                    <a:bodyPr/>
                    <a:lstStyle/>
                    <a:p>
                      <a:r>
                        <a:rPr lang="nb-NO" dirty="0">
                          <a:solidFill>
                            <a:schemeClr val="bg1"/>
                          </a:solidFill>
                        </a:rPr>
                        <a:t>4,3</a:t>
                      </a:r>
                    </a:p>
                  </a:txBody>
                  <a:tcPr/>
                </a:tc>
                <a:tc>
                  <a:txBody>
                    <a:bodyPr/>
                    <a:lstStyle/>
                    <a:p>
                      <a:r>
                        <a:rPr lang="nb-NO"/>
                        <a:t>4,4</a:t>
                      </a:r>
                    </a:p>
                  </a:txBody>
                  <a:tcPr/>
                </a:tc>
                <a:tc>
                  <a:txBody>
                    <a:bodyPr/>
                    <a:lstStyle/>
                    <a:p>
                      <a:r>
                        <a:rPr lang="nb-NO"/>
                        <a:t>-</a:t>
                      </a:r>
                    </a:p>
                  </a:txBody>
                  <a:tcPr/>
                </a:tc>
                <a:extLst>
                  <a:ext uri="{0D108BD9-81ED-4DB2-BD59-A6C34878D82A}">
                    <a16:rowId xmlns:a16="http://schemas.microsoft.com/office/drawing/2014/main" val="3875183280"/>
                  </a:ext>
                </a:extLst>
              </a:tr>
              <a:tr h="370840">
                <a:tc>
                  <a:txBody>
                    <a:bodyPr/>
                    <a:lstStyle/>
                    <a:p>
                      <a:r>
                        <a:rPr lang="nb-NO" sz="1600"/>
                        <a:t>Jeg fant greit frem til aktiviteter og samlinger i studiets timeplan</a:t>
                      </a:r>
                    </a:p>
                  </a:txBody>
                  <a:tcPr/>
                </a:tc>
                <a:tc>
                  <a:txBody>
                    <a:bodyPr/>
                    <a:lstStyle/>
                    <a:p>
                      <a:r>
                        <a:rPr lang="nb-NO" dirty="0">
                          <a:solidFill>
                            <a:schemeClr val="bg1"/>
                          </a:solidFill>
                        </a:rPr>
                        <a:t>4,1</a:t>
                      </a:r>
                    </a:p>
                  </a:txBody>
                  <a:tcPr/>
                </a:tc>
                <a:tc>
                  <a:txBody>
                    <a:bodyPr/>
                    <a:lstStyle/>
                    <a:p>
                      <a:r>
                        <a:rPr lang="nb-NO" dirty="0">
                          <a:solidFill>
                            <a:schemeClr val="bg1"/>
                          </a:solidFill>
                        </a:rPr>
                        <a:t>4,1</a:t>
                      </a:r>
                    </a:p>
                  </a:txBody>
                  <a:tcPr/>
                </a:tc>
                <a:tc>
                  <a:txBody>
                    <a:bodyPr/>
                    <a:lstStyle/>
                    <a:p>
                      <a:r>
                        <a:rPr lang="nb-NO"/>
                        <a:t>4,0</a:t>
                      </a:r>
                    </a:p>
                  </a:txBody>
                  <a:tcPr/>
                </a:tc>
                <a:tc>
                  <a:txBody>
                    <a:bodyPr/>
                    <a:lstStyle/>
                    <a:p>
                      <a:r>
                        <a:rPr lang="nb-NO"/>
                        <a:t>-</a:t>
                      </a:r>
                    </a:p>
                  </a:txBody>
                  <a:tcPr/>
                </a:tc>
                <a:extLst>
                  <a:ext uri="{0D108BD9-81ED-4DB2-BD59-A6C34878D82A}">
                    <a16:rowId xmlns:a16="http://schemas.microsoft.com/office/drawing/2014/main" val="2582868841"/>
                  </a:ext>
                </a:extLst>
              </a:tr>
              <a:tr h="370840">
                <a:tc>
                  <a:txBody>
                    <a:bodyPr/>
                    <a:lstStyle/>
                    <a:p>
                      <a:r>
                        <a:rPr lang="nb-NO" sz="1600"/>
                        <a:t>Jeg opplever så langt å ha fått tilstrekkelig informasjon knyttet til faglige forhold</a:t>
                      </a:r>
                    </a:p>
                  </a:txBody>
                  <a:tcPr/>
                </a:tc>
                <a:tc>
                  <a:txBody>
                    <a:bodyPr/>
                    <a:lstStyle/>
                    <a:p>
                      <a:r>
                        <a:rPr lang="nb-NO" dirty="0">
                          <a:solidFill>
                            <a:schemeClr val="bg1"/>
                          </a:solidFill>
                        </a:rPr>
                        <a:t>4,0</a:t>
                      </a:r>
                    </a:p>
                  </a:txBody>
                  <a:tcPr/>
                </a:tc>
                <a:tc>
                  <a:txBody>
                    <a:bodyPr/>
                    <a:lstStyle/>
                    <a:p>
                      <a:r>
                        <a:rPr lang="nb-NO" dirty="0">
                          <a:solidFill>
                            <a:schemeClr val="bg1"/>
                          </a:solidFill>
                        </a:rPr>
                        <a:t>4,0</a:t>
                      </a:r>
                    </a:p>
                  </a:txBody>
                  <a:tcPr/>
                </a:tc>
                <a:tc>
                  <a:txBody>
                    <a:bodyPr/>
                    <a:lstStyle/>
                    <a:p>
                      <a:r>
                        <a:rPr lang="nb-NO"/>
                        <a:t>3,8</a:t>
                      </a:r>
                    </a:p>
                  </a:txBody>
                  <a:tcPr/>
                </a:tc>
                <a:tc>
                  <a:txBody>
                    <a:bodyPr/>
                    <a:lstStyle/>
                    <a:p>
                      <a:r>
                        <a:rPr lang="nb-NO"/>
                        <a:t>3,9</a:t>
                      </a:r>
                    </a:p>
                  </a:txBody>
                  <a:tcPr/>
                </a:tc>
                <a:extLst>
                  <a:ext uri="{0D108BD9-81ED-4DB2-BD59-A6C34878D82A}">
                    <a16:rowId xmlns:a16="http://schemas.microsoft.com/office/drawing/2014/main" val="725147764"/>
                  </a:ext>
                </a:extLst>
              </a:tr>
              <a:tr h="370840">
                <a:tc>
                  <a:txBody>
                    <a:bodyPr/>
                    <a:lstStyle/>
                    <a:p>
                      <a:r>
                        <a:rPr lang="nb-NO" sz="1600"/>
                        <a:t>Jeg opplever så langt å ha fått tilstrekkelig informasjon knyttet til administrative forhold</a:t>
                      </a:r>
                    </a:p>
                  </a:txBody>
                  <a:tcPr/>
                </a:tc>
                <a:tc>
                  <a:txBody>
                    <a:bodyPr/>
                    <a:lstStyle/>
                    <a:p>
                      <a:r>
                        <a:rPr lang="nb-NO" dirty="0">
                          <a:solidFill>
                            <a:schemeClr val="bg1"/>
                          </a:solidFill>
                        </a:rPr>
                        <a:t>3,8</a:t>
                      </a:r>
                    </a:p>
                  </a:txBody>
                  <a:tcPr/>
                </a:tc>
                <a:tc>
                  <a:txBody>
                    <a:bodyPr/>
                    <a:lstStyle/>
                    <a:p>
                      <a:r>
                        <a:rPr lang="nb-NO" dirty="0">
                          <a:solidFill>
                            <a:schemeClr val="bg1"/>
                          </a:solidFill>
                        </a:rPr>
                        <a:t>3,8</a:t>
                      </a:r>
                    </a:p>
                  </a:txBody>
                  <a:tcPr/>
                </a:tc>
                <a:tc>
                  <a:txBody>
                    <a:bodyPr/>
                    <a:lstStyle/>
                    <a:p>
                      <a:r>
                        <a:rPr lang="nb-NO"/>
                        <a:t>3,7</a:t>
                      </a:r>
                    </a:p>
                  </a:txBody>
                  <a:tcPr/>
                </a:tc>
                <a:tc>
                  <a:txBody>
                    <a:bodyPr/>
                    <a:lstStyle/>
                    <a:p>
                      <a:r>
                        <a:rPr lang="nb-NO" dirty="0"/>
                        <a:t>3,8</a:t>
                      </a:r>
                    </a:p>
                  </a:txBody>
                  <a:tcPr/>
                </a:tc>
                <a:extLst>
                  <a:ext uri="{0D108BD9-81ED-4DB2-BD59-A6C34878D82A}">
                    <a16:rowId xmlns:a16="http://schemas.microsoft.com/office/drawing/2014/main" val="1876752504"/>
                  </a:ext>
                </a:extLst>
              </a:tr>
            </a:tbl>
          </a:graphicData>
        </a:graphic>
      </p:graphicFrame>
    </p:spTree>
    <p:extLst>
      <p:ext uri="{BB962C8B-B14F-4D97-AF65-F5344CB8AC3E}">
        <p14:creationId xmlns:p14="http://schemas.microsoft.com/office/powerpoint/2010/main" val="3870236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8">
            <a:extLst>
              <a:ext uri="{FF2B5EF4-FFF2-40B4-BE49-F238E27FC236}">
                <a16:creationId xmlns:a16="http://schemas.microsoft.com/office/drawing/2014/main" id="{555B74FF-3611-E542-951D-6237B6DD5781}"/>
              </a:ext>
            </a:extLst>
          </p:cNvPr>
          <p:cNvSpPr>
            <a:spLocks noGrp="1"/>
          </p:cNvSpPr>
          <p:nvPr>
            <p:ph type="title"/>
          </p:nvPr>
        </p:nvSpPr>
        <p:spPr>
          <a:xfrm>
            <a:off x="457200" y="675104"/>
            <a:ext cx="6005593" cy="454527"/>
          </a:xfrm>
        </p:spPr>
        <p:txBody>
          <a:bodyPr>
            <a:noAutofit/>
          </a:bodyPr>
          <a:lstStyle/>
          <a:p>
            <a:r>
              <a:rPr lang="nb-NO" sz="4800"/>
              <a:t>Praktiske forhold</a:t>
            </a:r>
          </a:p>
        </p:txBody>
      </p:sp>
      <p:graphicFrame>
        <p:nvGraphicFramePr>
          <p:cNvPr id="4" name="Tabell 4">
            <a:extLst>
              <a:ext uri="{FF2B5EF4-FFF2-40B4-BE49-F238E27FC236}">
                <a16:creationId xmlns:a16="http://schemas.microsoft.com/office/drawing/2014/main" id="{9B5185ED-1A23-2C4D-8198-E605EE68FDE9}"/>
              </a:ext>
            </a:extLst>
          </p:cNvPr>
          <p:cNvGraphicFramePr>
            <a:graphicFrameLocks noGrp="1"/>
          </p:cNvGraphicFramePr>
          <p:nvPr>
            <p:extLst>
              <p:ext uri="{D42A27DB-BD31-4B8C-83A1-F6EECF244321}">
                <p14:modId xmlns:p14="http://schemas.microsoft.com/office/powerpoint/2010/main" val="3924228480"/>
              </p:ext>
            </p:extLst>
          </p:nvPr>
        </p:nvGraphicFramePr>
        <p:xfrm>
          <a:off x="457198" y="1350690"/>
          <a:ext cx="8177004" cy="3393440"/>
        </p:xfrm>
        <a:graphic>
          <a:graphicData uri="http://schemas.openxmlformats.org/drawingml/2006/table">
            <a:tbl>
              <a:tblPr firstRow="1" bandRow="1">
                <a:tableStyleId>{5C22544A-7EE6-4342-B048-85BDC9FD1C3A}</a:tableStyleId>
              </a:tblPr>
              <a:tblGrid>
                <a:gridCol w="5249335">
                  <a:extLst>
                    <a:ext uri="{9D8B030D-6E8A-4147-A177-3AD203B41FA5}">
                      <a16:colId xmlns:a16="http://schemas.microsoft.com/office/drawing/2014/main" val="2454024738"/>
                    </a:ext>
                  </a:extLst>
                </a:gridCol>
                <a:gridCol w="711200">
                  <a:extLst>
                    <a:ext uri="{9D8B030D-6E8A-4147-A177-3AD203B41FA5}">
                      <a16:colId xmlns:a16="http://schemas.microsoft.com/office/drawing/2014/main" val="4086224598"/>
                    </a:ext>
                  </a:extLst>
                </a:gridCol>
                <a:gridCol w="711200">
                  <a:extLst>
                    <a:ext uri="{9D8B030D-6E8A-4147-A177-3AD203B41FA5}">
                      <a16:colId xmlns:a16="http://schemas.microsoft.com/office/drawing/2014/main" val="3439022563"/>
                    </a:ext>
                  </a:extLst>
                </a:gridCol>
                <a:gridCol w="736600">
                  <a:extLst>
                    <a:ext uri="{9D8B030D-6E8A-4147-A177-3AD203B41FA5}">
                      <a16:colId xmlns:a16="http://schemas.microsoft.com/office/drawing/2014/main" val="1976284504"/>
                    </a:ext>
                  </a:extLst>
                </a:gridCol>
                <a:gridCol w="768669">
                  <a:extLst>
                    <a:ext uri="{9D8B030D-6E8A-4147-A177-3AD203B41FA5}">
                      <a16:colId xmlns:a16="http://schemas.microsoft.com/office/drawing/2014/main" val="3643995329"/>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a:t>Vurdering: I hvilken grad er du enig i følgende påstander (1 svært uenig – 5 svært enig)?</a:t>
                      </a:r>
                    </a:p>
                    <a:p>
                      <a:endParaRPr lang="nb-NO"/>
                    </a:p>
                  </a:txBody>
                  <a:tcPr/>
                </a:tc>
                <a:tc>
                  <a:txBody>
                    <a:bodyPr/>
                    <a:lstStyle/>
                    <a:p>
                      <a:r>
                        <a:rPr lang="nb-NO" dirty="0"/>
                        <a:t>2022</a:t>
                      </a:r>
                    </a:p>
                  </a:txBody>
                  <a:tcPr/>
                </a:tc>
                <a:tc>
                  <a:txBody>
                    <a:bodyPr/>
                    <a:lstStyle/>
                    <a:p>
                      <a:r>
                        <a:rPr lang="nb-NO" dirty="0"/>
                        <a:t>2021</a:t>
                      </a:r>
                    </a:p>
                  </a:txBody>
                  <a:tcPr/>
                </a:tc>
                <a:tc>
                  <a:txBody>
                    <a:bodyPr/>
                    <a:lstStyle/>
                    <a:p>
                      <a:r>
                        <a:rPr lang="nb-NO"/>
                        <a:t>2020</a:t>
                      </a:r>
                    </a:p>
                  </a:txBody>
                  <a:tcPr/>
                </a:tc>
                <a:tc>
                  <a:txBody>
                    <a:bodyPr/>
                    <a:lstStyle/>
                    <a:p>
                      <a:r>
                        <a:rPr lang="nb-NO"/>
                        <a:t>2019</a:t>
                      </a:r>
                    </a:p>
                  </a:txBody>
                  <a:tcPr/>
                </a:tc>
                <a:extLst>
                  <a:ext uri="{0D108BD9-81ED-4DB2-BD59-A6C34878D82A}">
                    <a16:rowId xmlns:a16="http://schemas.microsoft.com/office/drawing/2014/main" val="119266796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a:t>Jeg fikk tilstrekkelig med informasjon om åpningsdagen i forkant av studiestart</a:t>
                      </a:r>
                    </a:p>
                  </a:txBody>
                  <a:tcPr/>
                </a:tc>
                <a:tc>
                  <a:txBody>
                    <a:bodyPr/>
                    <a:lstStyle/>
                    <a:p>
                      <a:r>
                        <a:rPr lang="nb-NO" dirty="0">
                          <a:solidFill>
                            <a:srgbClr val="FF0000"/>
                          </a:solidFill>
                        </a:rPr>
                        <a:t>3,8</a:t>
                      </a:r>
                    </a:p>
                  </a:txBody>
                  <a:tcPr/>
                </a:tc>
                <a:tc>
                  <a:txBody>
                    <a:bodyPr/>
                    <a:lstStyle/>
                    <a:p>
                      <a:r>
                        <a:rPr lang="nb-NO" dirty="0">
                          <a:solidFill>
                            <a:schemeClr val="bg1"/>
                          </a:solidFill>
                        </a:rPr>
                        <a:t>4,0</a:t>
                      </a:r>
                    </a:p>
                  </a:txBody>
                  <a:tcPr/>
                </a:tc>
                <a:tc>
                  <a:txBody>
                    <a:bodyPr/>
                    <a:lstStyle/>
                    <a:p>
                      <a:r>
                        <a:rPr lang="nb-NO"/>
                        <a:t>4,1</a:t>
                      </a:r>
                    </a:p>
                  </a:txBody>
                  <a:tcPr/>
                </a:tc>
                <a:tc>
                  <a:txBody>
                    <a:bodyPr/>
                    <a:lstStyle/>
                    <a:p>
                      <a:r>
                        <a:rPr lang="nb-NO"/>
                        <a:t>4,0</a:t>
                      </a:r>
                    </a:p>
                  </a:txBody>
                  <a:tcPr/>
                </a:tc>
                <a:extLst>
                  <a:ext uri="{0D108BD9-81ED-4DB2-BD59-A6C34878D82A}">
                    <a16:rowId xmlns:a16="http://schemas.microsoft.com/office/drawing/2014/main" val="1736707689"/>
                  </a:ext>
                </a:extLst>
              </a:tr>
              <a:tr h="370840">
                <a:tc>
                  <a:txBody>
                    <a:bodyPr/>
                    <a:lstStyle/>
                    <a:p>
                      <a:r>
                        <a:rPr lang="nb-NO" sz="1600"/>
                        <a:t>Jeg opplever at bruk av Zoom har fungert bra</a:t>
                      </a:r>
                    </a:p>
                  </a:txBody>
                  <a:tcPr/>
                </a:tc>
                <a:tc>
                  <a:txBody>
                    <a:bodyPr/>
                    <a:lstStyle/>
                    <a:p>
                      <a:r>
                        <a:rPr lang="nb-NO" dirty="0">
                          <a:solidFill>
                            <a:schemeClr val="bg1"/>
                          </a:solidFill>
                        </a:rPr>
                        <a:t>-</a:t>
                      </a:r>
                    </a:p>
                  </a:txBody>
                  <a:tcPr/>
                </a:tc>
                <a:tc>
                  <a:txBody>
                    <a:bodyPr/>
                    <a:lstStyle/>
                    <a:p>
                      <a:r>
                        <a:rPr lang="nb-NO" dirty="0">
                          <a:solidFill>
                            <a:schemeClr val="bg1"/>
                          </a:solidFill>
                        </a:rPr>
                        <a:t>4,3</a:t>
                      </a:r>
                    </a:p>
                  </a:txBody>
                  <a:tcPr/>
                </a:tc>
                <a:tc>
                  <a:txBody>
                    <a:bodyPr/>
                    <a:lstStyle/>
                    <a:p>
                      <a:r>
                        <a:rPr lang="nb-NO"/>
                        <a:t>3,9</a:t>
                      </a:r>
                    </a:p>
                  </a:txBody>
                  <a:tcPr/>
                </a:tc>
                <a:tc>
                  <a:txBody>
                    <a:bodyPr/>
                    <a:lstStyle/>
                    <a:p>
                      <a:r>
                        <a:rPr lang="nb-NO"/>
                        <a:t>-</a:t>
                      </a:r>
                    </a:p>
                  </a:txBody>
                  <a:tcPr/>
                </a:tc>
                <a:extLst>
                  <a:ext uri="{0D108BD9-81ED-4DB2-BD59-A6C34878D82A}">
                    <a16:rowId xmlns:a16="http://schemas.microsoft.com/office/drawing/2014/main" val="2582868841"/>
                  </a:ext>
                </a:extLst>
              </a:tr>
              <a:tr h="370840">
                <a:tc>
                  <a:txBody>
                    <a:bodyPr/>
                    <a:lstStyle/>
                    <a:p>
                      <a:r>
                        <a:rPr lang="nb-NO" sz="1600"/>
                        <a:t>Jeg synes sjekklisten (Dette må du gjøre som ny student) var nyttig</a:t>
                      </a:r>
                    </a:p>
                  </a:txBody>
                  <a:tcPr/>
                </a:tc>
                <a:tc>
                  <a:txBody>
                    <a:bodyPr/>
                    <a:lstStyle/>
                    <a:p>
                      <a:r>
                        <a:rPr lang="nb-NO" dirty="0">
                          <a:solidFill>
                            <a:srgbClr val="FF0000"/>
                          </a:solidFill>
                        </a:rPr>
                        <a:t>4,4</a:t>
                      </a:r>
                    </a:p>
                  </a:txBody>
                  <a:tcPr/>
                </a:tc>
                <a:tc>
                  <a:txBody>
                    <a:bodyPr/>
                    <a:lstStyle/>
                    <a:p>
                      <a:r>
                        <a:rPr lang="nb-NO"/>
                        <a:t>4,5</a:t>
                      </a:r>
                    </a:p>
                  </a:txBody>
                  <a:tcPr/>
                </a:tc>
                <a:tc>
                  <a:txBody>
                    <a:bodyPr/>
                    <a:lstStyle/>
                    <a:p>
                      <a:r>
                        <a:rPr lang="nb-NO" dirty="0"/>
                        <a:t>-</a:t>
                      </a:r>
                    </a:p>
                  </a:txBody>
                  <a:tcPr/>
                </a:tc>
                <a:tc>
                  <a:txBody>
                    <a:bodyPr/>
                    <a:lstStyle/>
                    <a:p>
                      <a:r>
                        <a:rPr lang="nb-NO"/>
                        <a:t>-</a:t>
                      </a:r>
                    </a:p>
                  </a:txBody>
                  <a:tcPr/>
                </a:tc>
                <a:extLst>
                  <a:ext uri="{0D108BD9-81ED-4DB2-BD59-A6C34878D82A}">
                    <a16:rowId xmlns:a16="http://schemas.microsoft.com/office/drawing/2014/main" val="725147764"/>
                  </a:ext>
                </a:extLst>
              </a:tr>
              <a:tr h="370840">
                <a:tc>
                  <a:txBody>
                    <a:bodyPr/>
                    <a:lstStyle/>
                    <a:p>
                      <a:r>
                        <a:rPr lang="nb-NO" sz="1600"/>
                        <a:t>Jeg opplevde at timeplanen inneholdt oppdatert og riktig informasjon</a:t>
                      </a:r>
                    </a:p>
                  </a:txBody>
                  <a:tcPr/>
                </a:tc>
                <a:tc>
                  <a:txBody>
                    <a:bodyPr/>
                    <a:lstStyle/>
                    <a:p>
                      <a:r>
                        <a:rPr lang="nb-NO" dirty="0">
                          <a:solidFill>
                            <a:schemeClr val="bg1"/>
                          </a:solidFill>
                        </a:rPr>
                        <a:t>4,1</a:t>
                      </a:r>
                    </a:p>
                  </a:txBody>
                  <a:tcPr/>
                </a:tc>
                <a:tc>
                  <a:txBody>
                    <a:bodyPr/>
                    <a:lstStyle/>
                    <a:p>
                      <a:r>
                        <a:rPr lang="nb-NO" dirty="0"/>
                        <a:t>4,1</a:t>
                      </a:r>
                    </a:p>
                  </a:txBody>
                  <a:tcPr/>
                </a:tc>
                <a:tc>
                  <a:txBody>
                    <a:bodyPr/>
                    <a:lstStyle/>
                    <a:p>
                      <a:r>
                        <a:rPr lang="nb-NO"/>
                        <a:t>-</a:t>
                      </a:r>
                    </a:p>
                  </a:txBody>
                  <a:tcPr/>
                </a:tc>
                <a:tc>
                  <a:txBody>
                    <a:bodyPr/>
                    <a:lstStyle/>
                    <a:p>
                      <a:r>
                        <a:rPr lang="nb-NO" dirty="0"/>
                        <a:t>-</a:t>
                      </a:r>
                    </a:p>
                  </a:txBody>
                  <a:tcPr/>
                </a:tc>
                <a:extLst>
                  <a:ext uri="{0D108BD9-81ED-4DB2-BD59-A6C34878D82A}">
                    <a16:rowId xmlns:a16="http://schemas.microsoft.com/office/drawing/2014/main" val="1876752504"/>
                  </a:ext>
                </a:extLst>
              </a:tr>
              <a:tr h="370840">
                <a:tc>
                  <a:txBody>
                    <a:bodyPr/>
                    <a:lstStyle/>
                    <a:p>
                      <a:r>
                        <a:rPr lang="nb-NO" sz="1600" dirty="0"/>
                        <a:t>Jeg synes tjenesten «Mine studier» fungerer bra</a:t>
                      </a:r>
                    </a:p>
                  </a:txBody>
                  <a:tcPr/>
                </a:tc>
                <a:tc>
                  <a:txBody>
                    <a:bodyPr/>
                    <a:lstStyle/>
                    <a:p>
                      <a:r>
                        <a:rPr lang="nb-NO" dirty="0"/>
                        <a:t>4,1</a:t>
                      </a:r>
                    </a:p>
                  </a:txBody>
                  <a:tcPr/>
                </a:tc>
                <a:tc>
                  <a:txBody>
                    <a:bodyPr/>
                    <a:lstStyle/>
                    <a:p>
                      <a:endParaRPr lang="nb-NO"/>
                    </a:p>
                  </a:txBody>
                  <a:tcPr/>
                </a:tc>
                <a:tc>
                  <a:txBody>
                    <a:bodyPr/>
                    <a:lstStyle/>
                    <a:p>
                      <a:endParaRPr lang="nb-NO"/>
                    </a:p>
                  </a:txBody>
                  <a:tcPr/>
                </a:tc>
                <a:tc>
                  <a:txBody>
                    <a:bodyPr/>
                    <a:lstStyle/>
                    <a:p>
                      <a:endParaRPr lang="nb-NO" dirty="0"/>
                    </a:p>
                  </a:txBody>
                  <a:tcPr/>
                </a:tc>
                <a:extLst>
                  <a:ext uri="{0D108BD9-81ED-4DB2-BD59-A6C34878D82A}">
                    <a16:rowId xmlns:a16="http://schemas.microsoft.com/office/drawing/2014/main" val="3618578753"/>
                  </a:ext>
                </a:extLst>
              </a:tr>
            </a:tbl>
          </a:graphicData>
        </a:graphic>
      </p:graphicFrame>
    </p:spTree>
    <p:extLst>
      <p:ext uri="{BB962C8B-B14F-4D97-AF65-F5344CB8AC3E}">
        <p14:creationId xmlns:p14="http://schemas.microsoft.com/office/powerpoint/2010/main" val="398461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8">
            <a:extLst>
              <a:ext uri="{FF2B5EF4-FFF2-40B4-BE49-F238E27FC236}">
                <a16:creationId xmlns:a16="http://schemas.microsoft.com/office/drawing/2014/main" id="{555B74FF-3611-E542-951D-6237B6DD5781}"/>
              </a:ext>
            </a:extLst>
          </p:cNvPr>
          <p:cNvSpPr>
            <a:spLocks noGrp="1"/>
          </p:cNvSpPr>
          <p:nvPr>
            <p:ph type="title"/>
          </p:nvPr>
        </p:nvSpPr>
        <p:spPr>
          <a:xfrm>
            <a:off x="457200" y="675104"/>
            <a:ext cx="7547675" cy="454527"/>
          </a:xfrm>
        </p:spPr>
        <p:txBody>
          <a:bodyPr>
            <a:noAutofit/>
          </a:bodyPr>
          <a:lstStyle/>
          <a:p>
            <a:r>
              <a:rPr lang="nb-NO" sz="4800"/>
              <a:t>Faglig/sosiale forhold 1.1</a:t>
            </a:r>
          </a:p>
        </p:txBody>
      </p:sp>
      <p:graphicFrame>
        <p:nvGraphicFramePr>
          <p:cNvPr id="4" name="Tabell 4">
            <a:extLst>
              <a:ext uri="{FF2B5EF4-FFF2-40B4-BE49-F238E27FC236}">
                <a16:creationId xmlns:a16="http://schemas.microsoft.com/office/drawing/2014/main" id="{9B5185ED-1A23-2C4D-8198-E605EE68FDE9}"/>
              </a:ext>
            </a:extLst>
          </p:cNvPr>
          <p:cNvGraphicFramePr>
            <a:graphicFrameLocks noGrp="1"/>
          </p:cNvGraphicFramePr>
          <p:nvPr>
            <p:extLst>
              <p:ext uri="{D42A27DB-BD31-4B8C-83A1-F6EECF244321}">
                <p14:modId xmlns:p14="http://schemas.microsoft.com/office/powerpoint/2010/main" val="1030294244"/>
              </p:ext>
            </p:extLst>
          </p:nvPr>
        </p:nvGraphicFramePr>
        <p:xfrm>
          <a:off x="457198" y="1350690"/>
          <a:ext cx="8177004" cy="3535680"/>
        </p:xfrm>
        <a:graphic>
          <a:graphicData uri="http://schemas.openxmlformats.org/drawingml/2006/table">
            <a:tbl>
              <a:tblPr firstRow="1" bandRow="1">
                <a:tableStyleId>{5C22544A-7EE6-4342-B048-85BDC9FD1C3A}</a:tableStyleId>
              </a:tblPr>
              <a:tblGrid>
                <a:gridCol w="5291669">
                  <a:extLst>
                    <a:ext uri="{9D8B030D-6E8A-4147-A177-3AD203B41FA5}">
                      <a16:colId xmlns:a16="http://schemas.microsoft.com/office/drawing/2014/main" val="2454024738"/>
                    </a:ext>
                  </a:extLst>
                </a:gridCol>
                <a:gridCol w="728133">
                  <a:extLst>
                    <a:ext uri="{9D8B030D-6E8A-4147-A177-3AD203B41FA5}">
                      <a16:colId xmlns:a16="http://schemas.microsoft.com/office/drawing/2014/main" val="3782754380"/>
                    </a:ext>
                  </a:extLst>
                </a:gridCol>
                <a:gridCol w="702733">
                  <a:extLst>
                    <a:ext uri="{9D8B030D-6E8A-4147-A177-3AD203B41FA5}">
                      <a16:colId xmlns:a16="http://schemas.microsoft.com/office/drawing/2014/main" val="3439022563"/>
                    </a:ext>
                  </a:extLst>
                </a:gridCol>
                <a:gridCol w="736600">
                  <a:extLst>
                    <a:ext uri="{9D8B030D-6E8A-4147-A177-3AD203B41FA5}">
                      <a16:colId xmlns:a16="http://schemas.microsoft.com/office/drawing/2014/main" val="1976284504"/>
                    </a:ext>
                  </a:extLst>
                </a:gridCol>
                <a:gridCol w="717869">
                  <a:extLst>
                    <a:ext uri="{9D8B030D-6E8A-4147-A177-3AD203B41FA5}">
                      <a16:colId xmlns:a16="http://schemas.microsoft.com/office/drawing/2014/main" val="3643995329"/>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a:t>Vurdering: I hvilken grad er du enig i følgende påstander (1 svært uenig – 5 svært enig)?</a:t>
                      </a:r>
                    </a:p>
                  </a:txBody>
                  <a:tcPr/>
                </a:tc>
                <a:tc>
                  <a:txBody>
                    <a:bodyPr/>
                    <a:lstStyle/>
                    <a:p>
                      <a:r>
                        <a:rPr lang="nb-NO" dirty="0"/>
                        <a:t>2022</a:t>
                      </a:r>
                    </a:p>
                  </a:txBody>
                  <a:tcPr/>
                </a:tc>
                <a:tc>
                  <a:txBody>
                    <a:bodyPr/>
                    <a:lstStyle/>
                    <a:p>
                      <a:r>
                        <a:rPr lang="nb-NO" dirty="0"/>
                        <a:t>2021</a:t>
                      </a:r>
                    </a:p>
                  </a:txBody>
                  <a:tcPr/>
                </a:tc>
                <a:tc>
                  <a:txBody>
                    <a:bodyPr/>
                    <a:lstStyle/>
                    <a:p>
                      <a:r>
                        <a:rPr lang="nb-NO"/>
                        <a:t>2020</a:t>
                      </a:r>
                    </a:p>
                  </a:txBody>
                  <a:tcPr/>
                </a:tc>
                <a:tc>
                  <a:txBody>
                    <a:bodyPr/>
                    <a:lstStyle/>
                    <a:p>
                      <a:r>
                        <a:rPr lang="nb-NO" dirty="0"/>
                        <a:t>2019</a:t>
                      </a:r>
                    </a:p>
                  </a:txBody>
                  <a:tcPr/>
                </a:tc>
                <a:extLst>
                  <a:ext uri="{0D108BD9-81ED-4DB2-BD59-A6C34878D82A}">
                    <a16:rowId xmlns:a16="http://schemas.microsoft.com/office/drawing/2014/main" val="119266796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dirty="0"/>
                        <a:t>Jeg opplevde mottak og opplegg på studieprogram som positivt</a:t>
                      </a:r>
                    </a:p>
                  </a:txBody>
                  <a:tcPr/>
                </a:tc>
                <a:tc>
                  <a:txBody>
                    <a:bodyPr/>
                    <a:lstStyle/>
                    <a:p>
                      <a:r>
                        <a:rPr lang="nb-NO" dirty="0">
                          <a:solidFill>
                            <a:srgbClr val="FF0000"/>
                          </a:solidFill>
                        </a:rPr>
                        <a:t>4,3</a:t>
                      </a:r>
                    </a:p>
                  </a:txBody>
                  <a:tcPr/>
                </a:tc>
                <a:tc>
                  <a:txBody>
                    <a:bodyPr/>
                    <a:lstStyle/>
                    <a:p>
                      <a:r>
                        <a:rPr lang="nb-NO" dirty="0">
                          <a:solidFill>
                            <a:schemeClr val="bg1"/>
                          </a:solidFill>
                        </a:rPr>
                        <a:t>4,5</a:t>
                      </a:r>
                    </a:p>
                  </a:txBody>
                  <a:tcPr/>
                </a:tc>
                <a:tc>
                  <a:txBody>
                    <a:bodyPr/>
                    <a:lstStyle/>
                    <a:p>
                      <a:r>
                        <a:rPr lang="nb-NO"/>
                        <a:t>4,1</a:t>
                      </a:r>
                    </a:p>
                  </a:txBody>
                  <a:tcPr/>
                </a:tc>
                <a:tc>
                  <a:txBody>
                    <a:bodyPr/>
                    <a:lstStyle/>
                    <a:p>
                      <a:r>
                        <a:rPr lang="nb-NO"/>
                        <a:t>4,1</a:t>
                      </a:r>
                    </a:p>
                  </a:txBody>
                  <a:tcPr/>
                </a:tc>
                <a:extLst>
                  <a:ext uri="{0D108BD9-81ED-4DB2-BD59-A6C34878D82A}">
                    <a16:rowId xmlns:a16="http://schemas.microsoft.com/office/drawing/2014/main" val="1736707689"/>
                  </a:ext>
                </a:extLst>
              </a:tr>
              <a:tr h="370840">
                <a:tc>
                  <a:txBody>
                    <a:bodyPr/>
                    <a:lstStyle/>
                    <a:p>
                      <a:r>
                        <a:rPr lang="nb-NO" sz="1600" dirty="0"/>
                        <a:t>Jeg opplevde at faglærere la godt til rette for å bli kjent med mine medstudenter</a:t>
                      </a:r>
                    </a:p>
                  </a:txBody>
                  <a:tcPr/>
                </a:tc>
                <a:tc>
                  <a:txBody>
                    <a:bodyPr/>
                    <a:lstStyle/>
                    <a:p>
                      <a:r>
                        <a:rPr lang="nb-NO" dirty="0">
                          <a:solidFill>
                            <a:srgbClr val="FF0000"/>
                          </a:solidFill>
                        </a:rPr>
                        <a:t>3,9</a:t>
                      </a:r>
                    </a:p>
                  </a:txBody>
                  <a:tcPr/>
                </a:tc>
                <a:tc>
                  <a:txBody>
                    <a:bodyPr/>
                    <a:lstStyle/>
                    <a:p>
                      <a:r>
                        <a:rPr lang="nb-NO">
                          <a:solidFill>
                            <a:schemeClr val="bg1"/>
                          </a:solidFill>
                        </a:rPr>
                        <a:t>4,0</a:t>
                      </a:r>
                    </a:p>
                  </a:txBody>
                  <a:tcPr/>
                </a:tc>
                <a:tc>
                  <a:txBody>
                    <a:bodyPr/>
                    <a:lstStyle/>
                    <a:p>
                      <a:r>
                        <a:rPr lang="nb-NO"/>
                        <a:t>-</a:t>
                      </a:r>
                    </a:p>
                  </a:txBody>
                  <a:tcPr/>
                </a:tc>
                <a:tc>
                  <a:txBody>
                    <a:bodyPr/>
                    <a:lstStyle/>
                    <a:p>
                      <a:r>
                        <a:rPr lang="nb-NO"/>
                        <a:t>-</a:t>
                      </a:r>
                    </a:p>
                  </a:txBody>
                  <a:tcPr/>
                </a:tc>
                <a:extLst>
                  <a:ext uri="{0D108BD9-81ED-4DB2-BD59-A6C34878D82A}">
                    <a16:rowId xmlns:a16="http://schemas.microsoft.com/office/drawing/2014/main" val="2582868841"/>
                  </a:ext>
                </a:extLst>
              </a:tr>
              <a:tr h="370840">
                <a:tc>
                  <a:txBody>
                    <a:bodyPr/>
                    <a:lstStyle/>
                    <a:p>
                      <a:r>
                        <a:rPr lang="nb-NO" sz="1600"/>
                        <a:t>Jeg har allerede rukket å bli kjent med andre studenter på studieprogrammet mitt</a:t>
                      </a:r>
                    </a:p>
                  </a:txBody>
                  <a:tcPr/>
                </a:tc>
                <a:tc>
                  <a:txBody>
                    <a:bodyPr/>
                    <a:lstStyle/>
                    <a:p>
                      <a:r>
                        <a:rPr lang="nb-NO" dirty="0">
                          <a:solidFill>
                            <a:srgbClr val="0070C0"/>
                          </a:solidFill>
                        </a:rPr>
                        <a:t>3,9</a:t>
                      </a:r>
                    </a:p>
                  </a:txBody>
                  <a:tcPr/>
                </a:tc>
                <a:tc>
                  <a:txBody>
                    <a:bodyPr/>
                    <a:lstStyle/>
                    <a:p>
                      <a:r>
                        <a:rPr lang="nb-NO" dirty="0">
                          <a:solidFill>
                            <a:schemeClr val="bg1"/>
                          </a:solidFill>
                        </a:rPr>
                        <a:t>3,4</a:t>
                      </a:r>
                    </a:p>
                  </a:txBody>
                  <a:tcPr/>
                </a:tc>
                <a:tc>
                  <a:txBody>
                    <a:bodyPr/>
                    <a:lstStyle/>
                    <a:p>
                      <a:r>
                        <a:rPr lang="nb-NO"/>
                        <a:t>3,3</a:t>
                      </a:r>
                    </a:p>
                  </a:txBody>
                  <a:tcPr/>
                </a:tc>
                <a:tc>
                  <a:txBody>
                    <a:bodyPr/>
                    <a:lstStyle/>
                    <a:p>
                      <a:r>
                        <a:rPr lang="nb-NO"/>
                        <a:t>4,1</a:t>
                      </a:r>
                    </a:p>
                  </a:txBody>
                  <a:tcPr/>
                </a:tc>
                <a:extLst>
                  <a:ext uri="{0D108BD9-81ED-4DB2-BD59-A6C34878D82A}">
                    <a16:rowId xmlns:a16="http://schemas.microsoft.com/office/drawing/2014/main" val="725147764"/>
                  </a:ext>
                </a:extLst>
              </a:tr>
              <a:tr h="370839">
                <a:tc>
                  <a:txBody>
                    <a:bodyPr/>
                    <a:lstStyle/>
                    <a:p>
                      <a:pPr lvl="0">
                        <a:buNone/>
                      </a:pPr>
                      <a:r>
                        <a:rPr lang="nb-NO" sz="1600" b="0" i="0" u="none" strike="noStrike" noProof="0" dirty="0">
                          <a:latin typeface="Arial"/>
                        </a:rPr>
                        <a:t>Hva synes du om åpningsseremonien (1 svært dårlig - 5 svært bra)?</a:t>
                      </a:r>
                      <a:endParaRPr lang="nb-NO" dirty="0"/>
                    </a:p>
                  </a:txBody>
                  <a:tcPr/>
                </a:tc>
                <a:tc>
                  <a:txBody>
                    <a:bodyPr/>
                    <a:lstStyle/>
                    <a:p>
                      <a:pPr lvl="0">
                        <a:buNone/>
                      </a:pPr>
                      <a:r>
                        <a:rPr lang="nb-NO" dirty="0">
                          <a:solidFill>
                            <a:srgbClr val="FF0000"/>
                          </a:solidFill>
                        </a:rPr>
                        <a:t>3,7</a:t>
                      </a:r>
                    </a:p>
                  </a:txBody>
                  <a:tcPr/>
                </a:tc>
                <a:tc>
                  <a:txBody>
                    <a:bodyPr/>
                    <a:lstStyle/>
                    <a:p>
                      <a:pPr lvl="0">
                        <a:buNone/>
                      </a:pPr>
                      <a:r>
                        <a:rPr lang="nb-NO" dirty="0">
                          <a:solidFill>
                            <a:schemeClr val="bg1"/>
                          </a:solidFill>
                        </a:rPr>
                        <a:t>4,0</a:t>
                      </a:r>
                    </a:p>
                  </a:txBody>
                  <a:tcPr/>
                </a:tc>
                <a:tc>
                  <a:txBody>
                    <a:bodyPr/>
                    <a:lstStyle/>
                    <a:p>
                      <a:pPr lvl="0">
                        <a:buNone/>
                      </a:pPr>
                      <a:r>
                        <a:rPr lang="nb-NO"/>
                        <a:t>3,9</a:t>
                      </a:r>
                    </a:p>
                  </a:txBody>
                  <a:tcPr/>
                </a:tc>
                <a:tc>
                  <a:txBody>
                    <a:bodyPr/>
                    <a:lstStyle/>
                    <a:p>
                      <a:pPr lvl="0">
                        <a:buNone/>
                      </a:pPr>
                      <a:r>
                        <a:rPr lang="nb-NO" dirty="0"/>
                        <a:t>4,0</a:t>
                      </a:r>
                    </a:p>
                  </a:txBody>
                  <a:tcPr/>
                </a:tc>
                <a:extLst>
                  <a:ext uri="{0D108BD9-81ED-4DB2-BD59-A6C34878D82A}">
                    <a16:rowId xmlns:a16="http://schemas.microsoft.com/office/drawing/2014/main" val="1039617643"/>
                  </a:ext>
                </a:extLst>
              </a:tr>
              <a:tr h="370839">
                <a:tc>
                  <a:txBody>
                    <a:bodyPr/>
                    <a:lstStyle/>
                    <a:p>
                      <a:pPr lvl="0">
                        <a:buNone/>
                      </a:pPr>
                      <a:r>
                        <a:rPr lang="nb-NO" sz="1600" dirty="0"/>
                        <a:t>Jeg opplever å ha fått nye venner på studiestedet (1 svært uenig – 5 svært enig)</a:t>
                      </a:r>
                    </a:p>
                  </a:txBody>
                  <a:tcPr/>
                </a:tc>
                <a:tc>
                  <a:txBody>
                    <a:bodyPr/>
                    <a:lstStyle/>
                    <a:p>
                      <a:pPr lvl="0">
                        <a:buNone/>
                      </a:pPr>
                      <a:r>
                        <a:rPr lang="nb-NO" dirty="0">
                          <a:solidFill>
                            <a:schemeClr val="bg1"/>
                          </a:solidFill>
                        </a:rPr>
                        <a:t>3,8</a:t>
                      </a:r>
                    </a:p>
                  </a:txBody>
                  <a:tcPr/>
                </a:tc>
                <a:tc>
                  <a:txBody>
                    <a:bodyPr/>
                    <a:lstStyle/>
                    <a:p>
                      <a:pPr lvl="0">
                        <a:buNone/>
                      </a:pPr>
                      <a:endParaRPr lang="nb-NO" dirty="0">
                        <a:solidFill>
                          <a:schemeClr val="bg1"/>
                        </a:solidFill>
                      </a:endParaRPr>
                    </a:p>
                  </a:txBody>
                  <a:tcPr/>
                </a:tc>
                <a:tc>
                  <a:txBody>
                    <a:bodyPr/>
                    <a:lstStyle/>
                    <a:p>
                      <a:pPr lvl="0">
                        <a:buNone/>
                      </a:pPr>
                      <a:endParaRPr lang="nb-NO"/>
                    </a:p>
                  </a:txBody>
                  <a:tcPr/>
                </a:tc>
                <a:tc>
                  <a:txBody>
                    <a:bodyPr/>
                    <a:lstStyle/>
                    <a:p>
                      <a:pPr lvl="0">
                        <a:buNone/>
                      </a:pPr>
                      <a:endParaRPr lang="nb-NO" dirty="0"/>
                    </a:p>
                  </a:txBody>
                  <a:tcPr/>
                </a:tc>
                <a:extLst>
                  <a:ext uri="{0D108BD9-81ED-4DB2-BD59-A6C34878D82A}">
                    <a16:rowId xmlns:a16="http://schemas.microsoft.com/office/drawing/2014/main" val="2909935283"/>
                  </a:ext>
                </a:extLst>
              </a:tr>
            </a:tbl>
          </a:graphicData>
        </a:graphic>
      </p:graphicFrame>
    </p:spTree>
    <p:extLst>
      <p:ext uri="{BB962C8B-B14F-4D97-AF65-F5344CB8AC3E}">
        <p14:creationId xmlns:p14="http://schemas.microsoft.com/office/powerpoint/2010/main" val="1530951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 4">
            <a:extLst>
              <a:ext uri="{FF2B5EF4-FFF2-40B4-BE49-F238E27FC236}">
                <a16:creationId xmlns:a16="http://schemas.microsoft.com/office/drawing/2014/main" id="{9B5185ED-1A23-2C4D-8198-E605EE68FDE9}"/>
              </a:ext>
            </a:extLst>
          </p:cNvPr>
          <p:cNvGraphicFramePr>
            <a:graphicFrameLocks noGrp="1"/>
          </p:cNvGraphicFramePr>
          <p:nvPr>
            <p:extLst>
              <p:ext uri="{D42A27DB-BD31-4B8C-83A1-F6EECF244321}">
                <p14:modId xmlns:p14="http://schemas.microsoft.com/office/powerpoint/2010/main" val="2820862153"/>
              </p:ext>
            </p:extLst>
          </p:nvPr>
        </p:nvGraphicFramePr>
        <p:xfrm>
          <a:off x="457198" y="1350690"/>
          <a:ext cx="8177004" cy="3383280"/>
        </p:xfrm>
        <a:graphic>
          <a:graphicData uri="http://schemas.openxmlformats.org/drawingml/2006/table">
            <a:tbl>
              <a:tblPr firstRow="1" bandRow="1">
                <a:tableStyleId>{5C22544A-7EE6-4342-B048-85BDC9FD1C3A}</a:tableStyleId>
              </a:tblPr>
              <a:tblGrid>
                <a:gridCol w="5190069">
                  <a:extLst>
                    <a:ext uri="{9D8B030D-6E8A-4147-A177-3AD203B41FA5}">
                      <a16:colId xmlns:a16="http://schemas.microsoft.com/office/drawing/2014/main" val="2454024738"/>
                    </a:ext>
                  </a:extLst>
                </a:gridCol>
                <a:gridCol w="711200">
                  <a:extLst>
                    <a:ext uri="{9D8B030D-6E8A-4147-A177-3AD203B41FA5}">
                      <a16:colId xmlns:a16="http://schemas.microsoft.com/office/drawing/2014/main" val="1990530778"/>
                    </a:ext>
                  </a:extLst>
                </a:gridCol>
                <a:gridCol w="736600">
                  <a:extLst>
                    <a:ext uri="{9D8B030D-6E8A-4147-A177-3AD203B41FA5}">
                      <a16:colId xmlns:a16="http://schemas.microsoft.com/office/drawing/2014/main" val="3439022563"/>
                    </a:ext>
                  </a:extLst>
                </a:gridCol>
                <a:gridCol w="745066">
                  <a:extLst>
                    <a:ext uri="{9D8B030D-6E8A-4147-A177-3AD203B41FA5}">
                      <a16:colId xmlns:a16="http://schemas.microsoft.com/office/drawing/2014/main" val="1976284504"/>
                    </a:ext>
                  </a:extLst>
                </a:gridCol>
                <a:gridCol w="794069">
                  <a:extLst>
                    <a:ext uri="{9D8B030D-6E8A-4147-A177-3AD203B41FA5}">
                      <a16:colId xmlns:a16="http://schemas.microsoft.com/office/drawing/2014/main" val="3643995329"/>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a:t>Vurdering: I hvilken grad er du enig i følgende påstander (1 svært uenig – 5 svært enig)?</a:t>
                      </a:r>
                    </a:p>
                    <a:p>
                      <a:endParaRPr lang="nb-NO"/>
                    </a:p>
                  </a:txBody>
                  <a:tcPr/>
                </a:tc>
                <a:tc>
                  <a:txBody>
                    <a:bodyPr/>
                    <a:lstStyle/>
                    <a:p>
                      <a:r>
                        <a:rPr lang="nb-NO" dirty="0"/>
                        <a:t>2022</a:t>
                      </a:r>
                    </a:p>
                  </a:txBody>
                  <a:tcPr/>
                </a:tc>
                <a:tc>
                  <a:txBody>
                    <a:bodyPr/>
                    <a:lstStyle/>
                    <a:p>
                      <a:r>
                        <a:rPr lang="nb-NO" dirty="0"/>
                        <a:t>2021</a:t>
                      </a:r>
                    </a:p>
                  </a:txBody>
                  <a:tcPr/>
                </a:tc>
                <a:tc>
                  <a:txBody>
                    <a:bodyPr/>
                    <a:lstStyle/>
                    <a:p>
                      <a:r>
                        <a:rPr lang="nb-NO" dirty="0"/>
                        <a:t>2020</a:t>
                      </a:r>
                    </a:p>
                  </a:txBody>
                  <a:tcPr/>
                </a:tc>
                <a:tc>
                  <a:txBody>
                    <a:bodyPr/>
                    <a:lstStyle/>
                    <a:p>
                      <a:r>
                        <a:rPr lang="nb-NO"/>
                        <a:t>2019</a:t>
                      </a:r>
                    </a:p>
                  </a:txBody>
                  <a:tcPr/>
                </a:tc>
                <a:extLst>
                  <a:ext uri="{0D108BD9-81ED-4DB2-BD59-A6C34878D82A}">
                    <a16:rowId xmlns:a16="http://schemas.microsoft.com/office/drawing/2014/main" val="119266796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a:t>Jeg opplever å allerede ha fått en god oversikt over det fagområdet jeg studerer</a:t>
                      </a:r>
                    </a:p>
                  </a:txBody>
                  <a:tcPr/>
                </a:tc>
                <a:tc>
                  <a:txBody>
                    <a:bodyPr/>
                    <a:lstStyle/>
                    <a:p>
                      <a:r>
                        <a:rPr lang="nb-NO" dirty="0">
                          <a:solidFill>
                            <a:srgbClr val="0070C0"/>
                          </a:solidFill>
                        </a:rPr>
                        <a:t>3,9</a:t>
                      </a:r>
                    </a:p>
                  </a:txBody>
                  <a:tcPr/>
                </a:tc>
                <a:tc>
                  <a:txBody>
                    <a:bodyPr/>
                    <a:lstStyle/>
                    <a:p>
                      <a:r>
                        <a:rPr lang="nb-NO" dirty="0">
                          <a:solidFill>
                            <a:schemeClr val="bg1"/>
                          </a:solidFill>
                        </a:rPr>
                        <a:t>3,8</a:t>
                      </a:r>
                    </a:p>
                  </a:txBody>
                  <a:tcPr/>
                </a:tc>
                <a:tc>
                  <a:txBody>
                    <a:bodyPr/>
                    <a:lstStyle/>
                    <a:p>
                      <a:r>
                        <a:rPr lang="nb-NO"/>
                        <a:t>3,7</a:t>
                      </a:r>
                    </a:p>
                  </a:txBody>
                  <a:tcPr/>
                </a:tc>
                <a:tc>
                  <a:txBody>
                    <a:bodyPr/>
                    <a:lstStyle/>
                    <a:p>
                      <a:r>
                        <a:rPr lang="nb-NO"/>
                        <a:t>3,9</a:t>
                      </a:r>
                    </a:p>
                  </a:txBody>
                  <a:tcPr/>
                </a:tc>
                <a:extLst>
                  <a:ext uri="{0D108BD9-81ED-4DB2-BD59-A6C34878D82A}">
                    <a16:rowId xmlns:a16="http://schemas.microsoft.com/office/drawing/2014/main" val="173670768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dirty="0"/>
                        <a:t>Jeg opplever tydelige forventninger til hvilken arbeidsinnsats som kreves av meg på mitt studieprogram</a:t>
                      </a:r>
                    </a:p>
                  </a:txBody>
                  <a:tcPr/>
                </a:tc>
                <a:tc>
                  <a:txBody>
                    <a:bodyPr/>
                    <a:lstStyle/>
                    <a:p>
                      <a:r>
                        <a:rPr lang="nb-NO" dirty="0">
                          <a:solidFill>
                            <a:srgbClr val="FF0000"/>
                          </a:solidFill>
                        </a:rPr>
                        <a:t>4,1</a:t>
                      </a:r>
                    </a:p>
                  </a:txBody>
                  <a:tcPr/>
                </a:tc>
                <a:tc>
                  <a:txBody>
                    <a:bodyPr/>
                    <a:lstStyle/>
                    <a:p>
                      <a:r>
                        <a:rPr lang="nb-NO" dirty="0">
                          <a:solidFill>
                            <a:schemeClr val="bg1"/>
                          </a:solidFill>
                        </a:rPr>
                        <a:t>4,2</a:t>
                      </a:r>
                    </a:p>
                  </a:txBody>
                  <a:tcPr/>
                </a:tc>
                <a:tc>
                  <a:txBody>
                    <a:bodyPr/>
                    <a:lstStyle/>
                    <a:p>
                      <a:r>
                        <a:rPr lang="nb-NO"/>
                        <a:t>4,0</a:t>
                      </a:r>
                    </a:p>
                  </a:txBody>
                  <a:tcPr/>
                </a:tc>
                <a:tc>
                  <a:txBody>
                    <a:bodyPr/>
                    <a:lstStyle/>
                    <a:p>
                      <a:r>
                        <a:rPr lang="nb-NO"/>
                        <a:t>4,0</a:t>
                      </a:r>
                    </a:p>
                  </a:txBody>
                  <a:tcPr/>
                </a:tc>
                <a:extLst>
                  <a:ext uri="{0D108BD9-81ED-4DB2-BD59-A6C34878D82A}">
                    <a16:rowId xmlns:a16="http://schemas.microsoft.com/office/drawing/2014/main" val="258286884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dirty="0"/>
                        <a:t>Jeg opplevde informasjonsfilmene (merk spørsmålsformulering for 2022: informasjonsmøtene) onsdag, torsdag og fredag klokken 08:15 - 09:00 som nyttig</a:t>
                      </a:r>
                    </a:p>
                  </a:txBody>
                  <a:tcPr/>
                </a:tc>
                <a:tc>
                  <a:txBody>
                    <a:bodyPr/>
                    <a:lstStyle/>
                    <a:p>
                      <a:r>
                        <a:rPr lang="nb-NO" dirty="0">
                          <a:solidFill>
                            <a:srgbClr val="0070C0"/>
                          </a:solidFill>
                        </a:rPr>
                        <a:t>4,1</a:t>
                      </a:r>
                    </a:p>
                  </a:txBody>
                  <a:tcPr/>
                </a:tc>
                <a:tc>
                  <a:txBody>
                    <a:bodyPr/>
                    <a:lstStyle/>
                    <a:p>
                      <a:r>
                        <a:rPr lang="nb-NO"/>
                        <a:t>3,9</a:t>
                      </a:r>
                    </a:p>
                  </a:txBody>
                  <a:tcPr/>
                </a:tc>
                <a:tc>
                  <a:txBody>
                    <a:bodyPr/>
                    <a:lstStyle/>
                    <a:p>
                      <a:r>
                        <a:rPr lang="nb-NO"/>
                        <a:t>3,9</a:t>
                      </a:r>
                    </a:p>
                  </a:txBody>
                  <a:tcPr/>
                </a:tc>
                <a:tc>
                  <a:txBody>
                    <a:bodyPr/>
                    <a:lstStyle/>
                    <a:p>
                      <a:endParaRPr lang="nb-NO" dirty="0"/>
                    </a:p>
                  </a:txBody>
                  <a:tcPr/>
                </a:tc>
                <a:extLst>
                  <a:ext uri="{0D108BD9-81ED-4DB2-BD59-A6C34878D82A}">
                    <a16:rowId xmlns:a16="http://schemas.microsoft.com/office/drawing/2014/main" val="725147764"/>
                  </a:ext>
                </a:extLst>
              </a:tr>
            </a:tbl>
          </a:graphicData>
        </a:graphic>
      </p:graphicFrame>
      <p:sp>
        <p:nvSpPr>
          <p:cNvPr id="8" name="Tittel 8">
            <a:extLst>
              <a:ext uri="{FF2B5EF4-FFF2-40B4-BE49-F238E27FC236}">
                <a16:creationId xmlns:a16="http://schemas.microsoft.com/office/drawing/2014/main" id="{929C43CD-EBBE-485F-BF4C-C55A7FF92B4A}"/>
              </a:ext>
            </a:extLst>
          </p:cNvPr>
          <p:cNvSpPr>
            <a:spLocks noGrp="1"/>
          </p:cNvSpPr>
          <p:nvPr>
            <p:ph type="title"/>
          </p:nvPr>
        </p:nvSpPr>
        <p:spPr>
          <a:xfrm>
            <a:off x="457200" y="675104"/>
            <a:ext cx="7547675" cy="454527"/>
          </a:xfrm>
        </p:spPr>
        <p:txBody>
          <a:bodyPr>
            <a:noAutofit/>
          </a:bodyPr>
          <a:lstStyle/>
          <a:p>
            <a:r>
              <a:rPr lang="nb-NO" sz="4800"/>
              <a:t>Faglig/sosiale forhold 1.2</a:t>
            </a:r>
          </a:p>
        </p:txBody>
      </p:sp>
    </p:spTree>
    <p:extLst>
      <p:ext uri="{BB962C8B-B14F-4D97-AF65-F5344CB8AC3E}">
        <p14:creationId xmlns:p14="http://schemas.microsoft.com/office/powerpoint/2010/main" val="230954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8">
            <a:extLst>
              <a:ext uri="{FF2B5EF4-FFF2-40B4-BE49-F238E27FC236}">
                <a16:creationId xmlns:a16="http://schemas.microsoft.com/office/drawing/2014/main" id="{555B74FF-3611-E542-951D-6237B6DD5781}"/>
              </a:ext>
            </a:extLst>
          </p:cNvPr>
          <p:cNvSpPr>
            <a:spLocks noGrp="1"/>
          </p:cNvSpPr>
          <p:nvPr>
            <p:ph type="title"/>
          </p:nvPr>
        </p:nvSpPr>
        <p:spPr>
          <a:xfrm>
            <a:off x="457200" y="675104"/>
            <a:ext cx="7547675" cy="454527"/>
          </a:xfrm>
        </p:spPr>
        <p:txBody>
          <a:bodyPr>
            <a:noAutofit/>
          </a:bodyPr>
          <a:lstStyle/>
          <a:p>
            <a:r>
              <a:rPr lang="nb-NO" sz="4800" dirty="0"/>
              <a:t>Innhold studentmottak 1.1</a:t>
            </a:r>
          </a:p>
        </p:txBody>
      </p:sp>
      <p:graphicFrame>
        <p:nvGraphicFramePr>
          <p:cNvPr id="4" name="Tabell 4">
            <a:extLst>
              <a:ext uri="{FF2B5EF4-FFF2-40B4-BE49-F238E27FC236}">
                <a16:creationId xmlns:a16="http://schemas.microsoft.com/office/drawing/2014/main" id="{9B5185ED-1A23-2C4D-8198-E605EE68FDE9}"/>
              </a:ext>
            </a:extLst>
          </p:cNvPr>
          <p:cNvGraphicFramePr>
            <a:graphicFrameLocks noGrp="1"/>
          </p:cNvGraphicFramePr>
          <p:nvPr>
            <p:extLst>
              <p:ext uri="{D42A27DB-BD31-4B8C-83A1-F6EECF244321}">
                <p14:modId xmlns:p14="http://schemas.microsoft.com/office/powerpoint/2010/main" val="2051743154"/>
              </p:ext>
            </p:extLst>
          </p:nvPr>
        </p:nvGraphicFramePr>
        <p:xfrm>
          <a:off x="457198" y="1350690"/>
          <a:ext cx="8177004" cy="3210560"/>
        </p:xfrm>
        <a:graphic>
          <a:graphicData uri="http://schemas.openxmlformats.org/drawingml/2006/table">
            <a:tbl>
              <a:tblPr firstRow="1" bandRow="1">
                <a:tableStyleId>{5C22544A-7EE6-4342-B048-85BDC9FD1C3A}</a:tableStyleId>
              </a:tblPr>
              <a:tblGrid>
                <a:gridCol w="5207002">
                  <a:extLst>
                    <a:ext uri="{9D8B030D-6E8A-4147-A177-3AD203B41FA5}">
                      <a16:colId xmlns:a16="http://schemas.microsoft.com/office/drawing/2014/main" val="2454024738"/>
                    </a:ext>
                  </a:extLst>
                </a:gridCol>
                <a:gridCol w="770467">
                  <a:extLst>
                    <a:ext uri="{9D8B030D-6E8A-4147-A177-3AD203B41FA5}">
                      <a16:colId xmlns:a16="http://schemas.microsoft.com/office/drawing/2014/main" val="2829554208"/>
                    </a:ext>
                  </a:extLst>
                </a:gridCol>
                <a:gridCol w="702733">
                  <a:extLst>
                    <a:ext uri="{9D8B030D-6E8A-4147-A177-3AD203B41FA5}">
                      <a16:colId xmlns:a16="http://schemas.microsoft.com/office/drawing/2014/main" val="3439022563"/>
                    </a:ext>
                  </a:extLst>
                </a:gridCol>
                <a:gridCol w="728133">
                  <a:extLst>
                    <a:ext uri="{9D8B030D-6E8A-4147-A177-3AD203B41FA5}">
                      <a16:colId xmlns:a16="http://schemas.microsoft.com/office/drawing/2014/main" val="1976284504"/>
                    </a:ext>
                  </a:extLst>
                </a:gridCol>
                <a:gridCol w="768669">
                  <a:extLst>
                    <a:ext uri="{9D8B030D-6E8A-4147-A177-3AD203B41FA5}">
                      <a16:colId xmlns:a16="http://schemas.microsoft.com/office/drawing/2014/main" val="3643995329"/>
                    </a:ext>
                  </a:extLst>
                </a:gridCol>
              </a:tblGrid>
              <a:tr h="370840">
                <a:tc>
                  <a:txBody>
                    <a:bodyPr/>
                    <a:lstStyle/>
                    <a:p>
                      <a:pPr fontAlgn="base"/>
                      <a:r>
                        <a:rPr lang="nb-NO" sz="1800" b="1" i="0" kern="1200" dirty="0">
                          <a:solidFill>
                            <a:schemeClr val="lt1"/>
                          </a:solidFill>
                          <a:effectLst/>
                          <a:latin typeface="+mn-lt"/>
                          <a:ea typeface="+mn-ea"/>
                          <a:cs typeface="+mn-cs"/>
                        </a:rPr>
                        <a:t>Vurdering: I hvilken grad ble følgende gjennomført i studiestartuken ved ditt studieprogram (1 i svært liten grad - 5 i svært stor grad)?</a:t>
                      </a:r>
                    </a:p>
                  </a:txBody>
                  <a:tcPr/>
                </a:tc>
                <a:tc>
                  <a:txBody>
                    <a:bodyPr/>
                    <a:lstStyle/>
                    <a:p>
                      <a:r>
                        <a:rPr lang="nb-NO" dirty="0"/>
                        <a:t>2022</a:t>
                      </a:r>
                    </a:p>
                  </a:txBody>
                  <a:tcPr/>
                </a:tc>
                <a:tc>
                  <a:txBody>
                    <a:bodyPr/>
                    <a:lstStyle/>
                    <a:p>
                      <a:r>
                        <a:rPr lang="nb-NO" dirty="0"/>
                        <a:t>2021</a:t>
                      </a:r>
                    </a:p>
                  </a:txBody>
                  <a:tcPr/>
                </a:tc>
                <a:tc>
                  <a:txBody>
                    <a:bodyPr/>
                    <a:lstStyle/>
                    <a:p>
                      <a:r>
                        <a:rPr lang="nb-NO"/>
                        <a:t>2020</a:t>
                      </a:r>
                    </a:p>
                  </a:txBody>
                  <a:tcPr/>
                </a:tc>
                <a:tc>
                  <a:txBody>
                    <a:bodyPr/>
                    <a:lstStyle/>
                    <a:p>
                      <a:r>
                        <a:rPr lang="nb-NO"/>
                        <a:t>2019</a:t>
                      </a:r>
                    </a:p>
                  </a:txBody>
                  <a:tcPr/>
                </a:tc>
                <a:extLst>
                  <a:ext uri="{0D108BD9-81ED-4DB2-BD59-A6C34878D82A}">
                    <a16:rowId xmlns:a16="http://schemas.microsoft.com/office/drawing/2014/main" val="119266796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800" b="0" i="0" kern="1200">
                          <a:solidFill>
                            <a:schemeClr val="dk1"/>
                          </a:solidFill>
                          <a:effectLst/>
                          <a:latin typeface="+mn-lt"/>
                          <a:ea typeface="+mn-ea"/>
                          <a:cs typeface="+mn-cs"/>
                        </a:rPr>
                        <a:t>Presentasjon av studiets faglærere</a:t>
                      </a:r>
                      <a:endParaRPr lang="nb-NO" sz="1600"/>
                    </a:p>
                  </a:txBody>
                  <a:tcPr/>
                </a:tc>
                <a:tc>
                  <a:txBody>
                    <a:bodyPr/>
                    <a:lstStyle/>
                    <a:p>
                      <a:r>
                        <a:rPr lang="nb-NO" dirty="0">
                          <a:solidFill>
                            <a:schemeClr val="bg1"/>
                          </a:solidFill>
                        </a:rPr>
                        <a:t>4,4</a:t>
                      </a:r>
                    </a:p>
                  </a:txBody>
                  <a:tcPr/>
                </a:tc>
                <a:tc>
                  <a:txBody>
                    <a:bodyPr/>
                    <a:lstStyle/>
                    <a:p>
                      <a:r>
                        <a:rPr lang="nb-NO">
                          <a:solidFill>
                            <a:schemeClr val="bg1"/>
                          </a:solidFill>
                        </a:rPr>
                        <a:t>4,4</a:t>
                      </a:r>
                    </a:p>
                  </a:txBody>
                  <a:tcPr/>
                </a:tc>
                <a:tc>
                  <a:txBody>
                    <a:bodyPr/>
                    <a:lstStyle/>
                    <a:p>
                      <a:endParaRPr lang="nb-NO"/>
                    </a:p>
                  </a:txBody>
                  <a:tcPr/>
                </a:tc>
                <a:tc>
                  <a:txBody>
                    <a:bodyPr/>
                    <a:lstStyle/>
                    <a:p>
                      <a:endParaRPr lang="nb-NO"/>
                    </a:p>
                  </a:txBody>
                  <a:tcPr/>
                </a:tc>
                <a:extLst>
                  <a:ext uri="{0D108BD9-81ED-4DB2-BD59-A6C34878D82A}">
                    <a16:rowId xmlns:a16="http://schemas.microsoft.com/office/drawing/2014/main" val="173670768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800" b="0" i="0" kern="1200">
                          <a:solidFill>
                            <a:schemeClr val="dk1"/>
                          </a:solidFill>
                          <a:effectLst/>
                          <a:latin typeface="+mn-lt"/>
                          <a:ea typeface="+mn-ea"/>
                          <a:cs typeface="+mn-cs"/>
                        </a:rPr>
                        <a:t>Gitt grunnleggende informasjon om studiet og dets oppbygging</a:t>
                      </a:r>
                      <a:endParaRPr lang="nb-NO" sz="1600"/>
                    </a:p>
                  </a:txBody>
                  <a:tcPr/>
                </a:tc>
                <a:tc>
                  <a:txBody>
                    <a:bodyPr/>
                    <a:lstStyle/>
                    <a:p>
                      <a:r>
                        <a:rPr lang="nb-NO" dirty="0">
                          <a:solidFill>
                            <a:srgbClr val="FF0000"/>
                          </a:solidFill>
                        </a:rPr>
                        <a:t>4,2</a:t>
                      </a:r>
                    </a:p>
                  </a:txBody>
                  <a:tcPr/>
                </a:tc>
                <a:tc>
                  <a:txBody>
                    <a:bodyPr/>
                    <a:lstStyle/>
                    <a:p>
                      <a:r>
                        <a:rPr lang="nb-NO">
                          <a:solidFill>
                            <a:schemeClr val="bg1"/>
                          </a:solidFill>
                        </a:rPr>
                        <a:t>4,3</a:t>
                      </a:r>
                    </a:p>
                  </a:txBody>
                  <a:tcPr/>
                </a:tc>
                <a:tc>
                  <a:txBody>
                    <a:bodyPr/>
                    <a:lstStyle/>
                    <a:p>
                      <a:endParaRPr lang="nb-NO"/>
                    </a:p>
                  </a:txBody>
                  <a:tcPr/>
                </a:tc>
                <a:tc>
                  <a:txBody>
                    <a:bodyPr/>
                    <a:lstStyle/>
                    <a:p>
                      <a:endParaRPr lang="nb-NO"/>
                    </a:p>
                  </a:txBody>
                  <a:tcPr/>
                </a:tc>
                <a:extLst>
                  <a:ext uri="{0D108BD9-81ED-4DB2-BD59-A6C34878D82A}">
                    <a16:rowId xmlns:a16="http://schemas.microsoft.com/office/drawing/2014/main" val="2582868841"/>
                  </a:ext>
                </a:extLst>
              </a:tr>
              <a:tr h="370840">
                <a:tc>
                  <a:txBody>
                    <a:bodyPr/>
                    <a:lstStyle/>
                    <a:p>
                      <a:r>
                        <a:rPr lang="nb-NO" sz="1800" b="0" i="0" kern="1200">
                          <a:solidFill>
                            <a:schemeClr val="dk1"/>
                          </a:solidFill>
                          <a:effectLst/>
                          <a:latin typeface="+mn-lt"/>
                          <a:ea typeface="+mn-ea"/>
                          <a:cs typeface="+mn-cs"/>
                        </a:rPr>
                        <a:t>Informert om studentorganisasjoner og muligheter for å engasjere seg i studentlivet</a:t>
                      </a:r>
                      <a:endParaRPr lang="nb-NO" sz="1600"/>
                    </a:p>
                  </a:txBody>
                  <a:tcPr/>
                </a:tc>
                <a:tc>
                  <a:txBody>
                    <a:bodyPr/>
                    <a:lstStyle/>
                    <a:p>
                      <a:r>
                        <a:rPr lang="nb-NO" dirty="0">
                          <a:solidFill>
                            <a:srgbClr val="0070C0"/>
                          </a:solidFill>
                        </a:rPr>
                        <a:t>3,9</a:t>
                      </a:r>
                    </a:p>
                  </a:txBody>
                  <a:tcPr/>
                </a:tc>
                <a:tc>
                  <a:txBody>
                    <a:bodyPr/>
                    <a:lstStyle/>
                    <a:p>
                      <a:r>
                        <a:rPr lang="nb-NO"/>
                        <a:t>3,7</a:t>
                      </a:r>
                    </a:p>
                  </a:txBody>
                  <a:tcPr/>
                </a:tc>
                <a:tc>
                  <a:txBody>
                    <a:bodyPr/>
                    <a:lstStyle/>
                    <a:p>
                      <a:endParaRPr lang="nb-NO" dirty="0"/>
                    </a:p>
                  </a:txBody>
                  <a:tcPr/>
                </a:tc>
                <a:tc>
                  <a:txBody>
                    <a:bodyPr/>
                    <a:lstStyle/>
                    <a:p>
                      <a:endParaRPr lang="nb-NO"/>
                    </a:p>
                  </a:txBody>
                  <a:tcPr/>
                </a:tc>
                <a:extLst>
                  <a:ext uri="{0D108BD9-81ED-4DB2-BD59-A6C34878D82A}">
                    <a16:rowId xmlns:a16="http://schemas.microsoft.com/office/drawing/2014/main" val="725147764"/>
                  </a:ext>
                </a:extLst>
              </a:tr>
              <a:tr h="370840">
                <a:tc>
                  <a:txBody>
                    <a:bodyPr/>
                    <a:lstStyle/>
                    <a:p>
                      <a:r>
                        <a:rPr lang="nb-NO" sz="1800" b="0" i="0" kern="1200">
                          <a:solidFill>
                            <a:schemeClr val="dk1"/>
                          </a:solidFill>
                          <a:effectLst/>
                          <a:latin typeface="+mn-lt"/>
                          <a:ea typeface="+mn-ea"/>
                          <a:cs typeface="+mn-cs"/>
                        </a:rPr>
                        <a:t>Introduksjon til læringsplattformen Canvas</a:t>
                      </a:r>
                      <a:endParaRPr lang="nb-NO" sz="1600"/>
                    </a:p>
                  </a:txBody>
                  <a:tcPr/>
                </a:tc>
                <a:tc>
                  <a:txBody>
                    <a:bodyPr/>
                    <a:lstStyle/>
                    <a:p>
                      <a:r>
                        <a:rPr lang="nb-NO" dirty="0"/>
                        <a:t>4,0</a:t>
                      </a:r>
                    </a:p>
                  </a:txBody>
                  <a:tcPr/>
                </a:tc>
                <a:tc>
                  <a:txBody>
                    <a:bodyPr/>
                    <a:lstStyle/>
                    <a:p>
                      <a:r>
                        <a:rPr lang="nb-NO"/>
                        <a:t>4,0</a:t>
                      </a:r>
                    </a:p>
                  </a:txBody>
                  <a:tcPr/>
                </a:tc>
                <a:tc>
                  <a:txBody>
                    <a:bodyPr/>
                    <a:lstStyle/>
                    <a:p>
                      <a:endParaRPr lang="nb-NO"/>
                    </a:p>
                  </a:txBody>
                  <a:tcPr/>
                </a:tc>
                <a:tc>
                  <a:txBody>
                    <a:bodyPr/>
                    <a:lstStyle/>
                    <a:p>
                      <a:endParaRPr lang="nb-NO" dirty="0"/>
                    </a:p>
                  </a:txBody>
                  <a:tcPr/>
                </a:tc>
                <a:extLst>
                  <a:ext uri="{0D108BD9-81ED-4DB2-BD59-A6C34878D82A}">
                    <a16:rowId xmlns:a16="http://schemas.microsoft.com/office/drawing/2014/main" val="1455424443"/>
                  </a:ext>
                </a:extLst>
              </a:tr>
            </a:tbl>
          </a:graphicData>
        </a:graphic>
      </p:graphicFrame>
    </p:spTree>
    <p:extLst>
      <p:ext uri="{BB962C8B-B14F-4D97-AF65-F5344CB8AC3E}">
        <p14:creationId xmlns:p14="http://schemas.microsoft.com/office/powerpoint/2010/main" val="2212228918"/>
      </p:ext>
    </p:extLst>
  </p:cSld>
  <p:clrMapOvr>
    <a:masterClrMapping/>
  </p:clrMapOvr>
</p:sld>
</file>

<file path=ppt/theme/theme1.xml><?xml version="1.0" encoding="utf-8"?>
<a:theme xmlns:a="http://schemas.openxmlformats.org/drawingml/2006/main" name="HIOF-template-7.13.Presentasjonsmal-NOR-v.0.0.3">
  <a:themeElements>
    <a:clrScheme name="HIOF-palett">
      <a:dk1>
        <a:srgbClr val="101820"/>
      </a:dk1>
      <a:lt1>
        <a:srgbClr val="101820"/>
      </a:lt1>
      <a:dk2>
        <a:srgbClr val="EDEBE9"/>
      </a:dk2>
      <a:lt2>
        <a:srgbClr val="FFFFFF"/>
      </a:lt2>
      <a:accent1>
        <a:srgbClr val="3CBFAE"/>
      </a:accent1>
      <a:accent2>
        <a:srgbClr val="C76D62"/>
      </a:accent2>
      <a:accent3>
        <a:srgbClr val="457A7C"/>
      </a:accent3>
      <a:accent4>
        <a:srgbClr val="D7D2CB"/>
      </a:accent4>
      <a:accent5>
        <a:srgbClr val="978794"/>
      </a:accent5>
      <a:accent6>
        <a:srgbClr val="C0B8B0"/>
      </a:accent6>
      <a:hlink>
        <a:srgbClr val="457A7C"/>
      </a:hlink>
      <a:folHlink>
        <a:srgbClr val="3CBFAE"/>
      </a:folHlink>
    </a:clrScheme>
    <a:fontScheme name="Office klassisk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A6B39F7C01E1042A1946376D31D7012" ma:contentTypeVersion="14" ma:contentTypeDescription="Opprett et nytt dokument." ma:contentTypeScope="" ma:versionID="1979829d7e8dfc43602268e704a7acc1">
  <xsd:schema xmlns:xsd="http://www.w3.org/2001/XMLSchema" xmlns:xs="http://www.w3.org/2001/XMLSchema" xmlns:p="http://schemas.microsoft.com/office/2006/metadata/properties" xmlns:ns3="d91b8ace-3b5d-4981-af07-4f07cdef855e" xmlns:ns4="67d12e51-5a79-4480-a2ed-13505bbe9d76" targetNamespace="http://schemas.microsoft.com/office/2006/metadata/properties" ma:root="true" ma:fieldsID="ec72dd69f7b78143bdb72304fc277a94" ns3:_="" ns4:_="">
    <xsd:import namespace="d91b8ace-3b5d-4981-af07-4f07cdef855e"/>
    <xsd:import namespace="67d12e51-5a79-4480-a2ed-13505bbe9d76"/>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1b8ace-3b5d-4981-af07-4f07cdef85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d12e51-5a79-4480-a2ed-13505bbe9d76" elementFormDefault="qualified">
    <xsd:import namespace="http://schemas.microsoft.com/office/2006/documentManagement/types"/>
    <xsd:import namespace="http://schemas.microsoft.com/office/infopath/2007/PartnerControls"/>
    <xsd:element name="SharedWithUsers" ma:index="1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ingsdetaljer" ma:internalName="SharedWithDetails" ma:readOnly="true">
      <xsd:simpleType>
        <xsd:restriction base="dms:Note">
          <xsd:maxLength value="255"/>
        </xsd:restriction>
      </xsd:simpleType>
    </xsd:element>
    <xsd:element name="SharingHintHash" ma:index="13"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B97565-9059-499C-AA69-6197E5A9E1FC}">
  <ds:schemaRefs>
    <ds:schemaRef ds:uri="67d12e51-5a79-4480-a2ed-13505bbe9d76"/>
    <ds:schemaRef ds:uri="http://purl.org/dc/dcmitype/"/>
    <ds:schemaRef ds:uri="http://purl.org/dc/elements/1.1/"/>
    <ds:schemaRef ds:uri="http://schemas.openxmlformats.org/package/2006/metadata/core-properties"/>
    <ds:schemaRef ds:uri="http://schemas.microsoft.com/office/2006/metadata/properties"/>
    <ds:schemaRef ds:uri="http://schemas.microsoft.com/office/infopath/2007/PartnerControls"/>
    <ds:schemaRef ds:uri="http://schemas.microsoft.com/office/2006/documentManagement/types"/>
    <ds:schemaRef ds:uri="http://purl.org/dc/terms/"/>
    <ds:schemaRef ds:uri="d91b8ace-3b5d-4981-af07-4f07cdef855e"/>
    <ds:schemaRef ds:uri="http://www.w3.org/XML/1998/namespace"/>
  </ds:schemaRefs>
</ds:datastoreItem>
</file>

<file path=customXml/itemProps2.xml><?xml version="1.0" encoding="utf-8"?>
<ds:datastoreItem xmlns:ds="http://schemas.openxmlformats.org/officeDocument/2006/customXml" ds:itemID="{40239260-B4AE-4930-8E46-4777806B3999}">
  <ds:schemaRefs>
    <ds:schemaRef ds:uri="http://schemas.microsoft.com/sharepoint/v3/contenttype/forms"/>
  </ds:schemaRefs>
</ds:datastoreItem>
</file>

<file path=customXml/itemProps3.xml><?xml version="1.0" encoding="utf-8"?>
<ds:datastoreItem xmlns:ds="http://schemas.openxmlformats.org/officeDocument/2006/customXml" ds:itemID="{5AAD52C7-A201-4BAF-8B0E-B13C4BEA62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1b8ace-3b5d-4981-af07-4f07cdef855e"/>
    <ds:schemaRef ds:uri="67d12e51-5a79-4480-a2ed-13505bbe9d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HIOF-template-7.13.Presentasjonsmal-NOR-v.0.0.3.potx</Template>
  <TotalTime>3098</TotalTime>
  <Words>1609</Words>
  <Application>Microsoft Office PowerPoint</Application>
  <PresentationFormat>Skjermfremvisning (16:9)</PresentationFormat>
  <Paragraphs>395</Paragraphs>
  <Slides>16</Slides>
  <Notes>11</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16</vt:i4>
      </vt:variant>
    </vt:vector>
  </HeadingPairs>
  <TitlesOfParts>
    <vt:vector size="21" baseType="lpstr">
      <vt:lpstr>Arial</vt:lpstr>
      <vt:lpstr>Calibri</vt:lpstr>
      <vt:lpstr>Source Sans Pro</vt:lpstr>
      <vt:lpstr>Times New Roman</vt:lpstr>
      <vt:lpstr>HIOF-template-7.13.Presentasjonsmal-NOR-v.0.0.3</vt:lpstr>
      <vt:lpstr>Evaluering av studiestart 2022 </vt:lpstr>
      <vt:lpstr>Datagrunnlag</vt:lpstr>
      <vt:lpstr> To hovedtemaer for studiestartundersøkelsen  1. Rammebetingelser – Informasjon og praktiske  forhold  2. Studentmottak – De faglige og sosiale forholdene </vt:lpstr>
      <vt:lpstr>Informasjon nettsider</vt:lpstr>
      <vt:lpstr>Praktiske forhold</vt:lpstr>
      <vt:lpstr>Praktiske forhold</vt:lpstr>
      <vt:lpstr>Faglig/sosiale forhold 1.1</vt:lpstr>
      <vt:lpstr>Faglig/sosiale forhold 1.2</vt:lpstr>
      <vt:lpstr>Innhold studentmottak 1.1</vt:lpstr>
      <vt:lpstr>Innhold studentmottak 1.2</vt:lpstr>
      <vt:lpstr>Innhold studentmottak 1.3</vt:lpstr>
      <vt:lpstr>Generell tilfredshet</vt:lpstr>
      <vt:lpstr>Introduksjonsdagen</vt:lpstr>
      <vt:lpstr>Fadderopplegg 1.1</vt:lpstr>
      <vt:lpstr>Fadderopplegg 1.2</vt:lpstr>
      <vt:lpstr>PowerPoint-presentasjon</vt:lpstr>
    </vt:vector>
  </TitlesOfParts>
  <Manager/>
  <Company>The Pitch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HIOF-template-7.13.Presentasjonsmal</dc:title>
  <dc:subject/>
  <dc:creator>Karine Strand Andresen</dc:creator>
  <cp:keywords/>
  <dc:description/>
  <cp:lastModifiedBy>Solveig Berge</cp:lastModifiedBy>
  <cp:revision>31</cp:revision>
  <dcterms:created xsi:type="dcterms:W3CDTF">2015-06-11T22:12:29Z</dcterms:created>
  <dcterms:modified xsi:type="dcterms:W3CDTF">2022-11-30T08:13:21Z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0x0101007A6B39F7C01E1042A1946376D31D7012</vt:lpwstr>
  </property>
</Properties>
</file>