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307" r:id="rId2"/>
    <p:sldId id="315" r:id="rId3"/>
    <p:sldId id="622" r:id="rId4"/>
    <p:sldId id="316" r:id="rId5"/>
    <p:sldId id="616" r:id="rId6"/>
    <p:sldId id="317" r:id="rId7"/>
    <p:sldId id="621" r:id="rId8"/>
    <p:sldId id="319" r:id="rId9"/>
    <p:sldId id="501" r:id="rId10"/>
    <p:sldId id="613" r:id="rId11"/>
    <p:sldId id="500" r:id="rId12"/>
    <p:sldId id="623" r:id="rId13"/>
    <p:sldId id="612" r:id="rId14"/>
    <p:sldId id="318" r:id="rId15"/>
    <p:sldId id="314" r:id="rId16"/>
    <p:sldId id="321" r:id="rId17"/>
    <p:sldId id="313"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09" autoAdjust="0"/>
    <p:restoredTop sz="70227" autoAdjust="0"/>
  </p:normalViewPr>
  <p:slideViewPr>
    <p:cSldViewPr>
      <p:cViewPr varScale="1">
        <p:scale>
          <a:sx n="78" d="100"/>
          <a:sy n="78" d="100"/>
        </p:scale>
        <p:origin x="1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9T13:18:42.8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3,'49'-1,"-28"0,0 0,1 2,-1 0,0 1,0 1,39 11,-35-3,0-2,0-1,1 0,0-2,0-2,1 0,29 0,-4-5,-24-1,0 2,0 0,0 2,0 1,0 1,34 10,-38-7,0-1,1-1,48 3,-55-7,60 10,-48-6,51 2,1416-6,-690-3,-772 4,50 8,-50-4,47 1,777-7,-379-1,-456 2,-1 1,28 7,-26-5,40 3,26-6,-44-2,0 2,74 12,-67-6,1-2,-1-3,57-5,-9 1,1192 2,-1271 2,1 0,26 6,-24-3,39 2,509-5,-278-4,5184 2,-5456-2,-1 0,28-6,-26 3,40-2,509 5,-277 4,-216-2,-48 0,-26 0,-10 0,-11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9T13:18:45.8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2,'91'-2,"101"5,-58 19,-100-14,2-1,66 3,-58-10,3-1,-1 2,76 12,-85-8,45 2,34 4,-60-4,1-2,104-6,-59-1,11093 2,-11175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9T13:18:48.5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1,'3646'0,"-3626"0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AE38FC8-4DD4-431A-854B-29253671AFBC}" type="datetimeFigureOut">
              <a:rPr lang="en-GB" smtClean="0"/>
              <a:t>05/12/2022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9DA967-F545-42EC-9B92-11984BD81BF2}" type="slidenum">
              <a:rPr lang="en-GB" smtClean="0"/>
              <a:t>‹#›</a:t>
            </a:fld>
            <a:endParaRPr lang="en-GB"/>
          </a:p>
        </p:txBody>
      </p:sp>
    </p:spTree>
    <p:extLst>
      <p:ext uri="{BB962C8B-B14F-4D97-AF65-F5344CB8AC3E}">
        <p14:creationId xmlns:p14="http://schemas.microsoft.com/office/powerpoint/2010/main" val="207169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A967-F545-42EC-9B92-11984BD81BF2}" type="slidenum">
              <a:rPr lang="en-GB" smtClean="0"/>
              <a:t>1</a:t>
            </a:fld>
            <a:endParaRPr lang="en-GB" dirty="0"/>
          </a:p>
        </p:txBody>
      </p:sp>
    </p:spTree>
    <p:extLst>
      <p:ext uri="{BB962C8B-B14F-4D97-AF65-F5344CB8AC3E}">
        <p14:creationId xmlns:p14="http://schemas.microsoft.com/office/powerpoint/2010/main" val="2226433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9DA967-F545-42EC-9B92-11984BD81BF2}" type="slidenum">
              <a:rPr lang="en-GB" smtClean="0"/>
              <a:t>10</a:t>
            </a:fld>
            <a:endParaRPr lang="en-GB"/>
          </a:p>
        </p:txBody>
      </p:sp>
    </p:spTree>
    <p:extLst>
      <p:ext uri="{BB962C8B-B14F-4D97-AF65-F5344CB8AC3E}">
        <p14:creationId xmlns:p14="http://schemas.microsoft.com/office/powerpoint/2010/main" val="1656184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A967-F545-42EC-9B92-11984BD81BF2}" type="slidenum">
              <a:rPr lang="en-GB" smtClean="0"/>
              <a:t>11</a:t>
            </a:fld>
            <a:endParaRPr lang="en-GB"/>
          </a:p>
        </p:txBody>
      </p:sp>
    </p:spTree>
    <p:extLst>
      <p:ext uri="{BB962C8B-B14F-4D97-AF65-F5344CB8AC3E}">
        <p14:creationId xmlns:p14="http://schemas.microsoft.com/office/powerpoint/2010/main" val="321840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A967-F545-42EC-9B92-11984BD81BF2}" type="slidenum">
              <a:rPr lang="en-GB" smtClean="0"/>
              <a:t>12</a:t>
            </a:fld>
            <a:endParaRPr lang="en-GB"/>
          </a:p>
        </p:txBody>
      </p:sp>
    </p:spTree>
    <p:extLst>
      <p:ext uri="{BB962C8B-B14F-4D97-AF65-F5344CB8AC3E}">
        <p14:creationId xmlns:p14="http://schemas.microsoft.com/office/powerpoint/2010/main" val="375000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C9DA967-F545-42EC-9B92-11984BD81BF2}" type="slidenum">
              <a:rPr lang="en-GB" smtClean="0"/>
              <a:t>13</a:t>
            </a:fld>
            <a:endParaRPr lang="en-GB"/>
          </a:p>
        </p:txBody>
      </p:sp>
    </p:spTree>
    <p:extLst>
      <p:ext uri="{BB962C8B-B14F-4D97-AF65-F5344CB8AC3E}">
        <p14:creationId xmlns:p14="http://schemas.microsoft.com/office/powerpoint/2010/main" val="48525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2F24BE-7FE5-45D8-9807-81828A4E10D9}" type="slidenum">
              <a:rPr lang="en-GB" smtClean="0"/>
              <a:t>14</a:t>
            </a:fld>
            <a:endParaRPr lang="en-GB"/>
          </a:p>
        </p:txBody>
      </p:sp>
    </p:spTree>
    <p:extLst>
      <p:ext uri="{BB962C8B-B14F-4D97-AF65-F5344CB8AC3E}">
        <p14:creationId xmlns:p14="http://schemas.microsoft.com/office/powerpoint/2010/main" val="1468550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2F24BE-7FE5-45D8-9807-81828A4E10D9}" type="slidenum">
              <a:rPr lang="en-GB" smtClean="0"/>
              <a:t>15</a:t>
            </a:fld>
            <a:endParaRPr lang="en-GB"/>
          </a:p>
        </p:txBody>
      </p:sp>
    </p:spTree>
    <p:extLst>
      <p:ext uri="{BB962C8B-B14F-4D97-AF65-F5344CB8AC3E}">
        <p14:creationId xmlns:p14="http://schemas.microsoft.com/office/powerpoint/2010/main" val="3219914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2F24BE-7FE5-45D8-9807-81828A4E10D9}" type="slidenum">
              <a:rPr lang="en-GB" smtClean="0"/>
              <a:t>16</a:t>
            </a:fld>
            <a:endParaRPr lang="en-GB"/>
          </a:p>
        </p:txBody>
      </p:sp>
    </p:spTree>
    <p:extLst>
      <p:ext uri="{BB962C8B-B14F-4D97-AF65-F5344CB8AC3E}">
        <p14:creationId xmlns:p14="http://schemas.microsoft.com/office/powerpoint/2010/main" val="18335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2C9DA967-F545-42EC-9B92-11984BD81BF2}"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31760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A967-F545-42EC-9B92-11984BD81BF2}" type="slidenum">
              <a:rPr lang="en-GB" smtClean="0"/>
              <a:t>2</a:t>
            </a:fld>
            <a:endParaRPr lang="en-GB" dirty="0"/>
          </a:p>
        </p:txBody>
      </p:sp>
    </p:spTree>
    <p:extLst>
      <p:ext uri="{BB962C8B-B14F-4D97-AF65-F5344CB8AC3E}">
        <p14:creationId xmlns:p14="http://schemas.microsoft.com/office/powerpoint/2010/main" val="377615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2F24BE-7FE5-45D8-9807-81828A4E10D9}" type="slidenum">
              <a:rPr lang="en-GB" smtClean="0"/>
              <a:t>3</a:t>
            </a:fld>
            <a:endParaRPr lang="en-GB"/>
          </a:p>
        </p:txBody>
      </p:sp>
    </p:spTree>
    <p:extLst>
      <p:ext uri="{BB962C8B-B14F-4D97-AF65-F5344CB8AC3E}">
        <p14:creationId xmlns:p14="http://schemas.microsoft.com/office/powerpoint/2010/main" val="186192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A967-F545-42EC-9B92-11984BD81BF2}" type="slidenum">
              <a:rPr lang="en-GB" smtClean="0"/>
              <a:t>4</a:t>
            </a:fld>
            <a:endParaRPr lang="en-GB" dirty="0"/>
          </a:p>
        </p:txBody>
      </p:sp>
    </p:spTree>
    <p:extLst>
      <p:ext uri="{BB962C8B-B14F-4D97-AF65-F5344CB8AC3E}">
        <p14:creationId xmlns:p14="http://schemas.microsoft.com/office/powerpoint/2010/main" val="3676758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C9DA967-F545-42EC-9B92-11984BD81BF2}" type="slidenum">
              <a:rPr lang="en-GB" smtClean="0"/>
              <a:t>5</a:t>
            </a:fld>
            <a:endParaRPr lang="en-GB"/>
          </a:p>
        </p:txBody>
      </p:sp>
    </p:spTree>
    <p:extLst>
      <p:ext uri="{BB962C8B-B14F-4D97-AF65-F5344CB8AC3E}">
        <p14:creationId xmlns:p14="http://schemas.microsoft.com/office/powerpoint/2010/main" val="60567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2F24BE-7FE5-45D8-9807-81828A4E10D9}" type="slidenum">
              <a:rPr lang="en-GB" smtClean="0"/>
              <a:t>6</a:t>
            </a:fld>
            <a:endParaRPr lang="en-GB"/>
          </a:p>
        </p:txBody>
      </p:sp>
    </p:spTree>
    <p:extLst>
      <p:ext uri="{BB962C8B-B14F-4D97-AF65-F5344CB8AC3E}">
        <p14:creationId xmlns:p14="http://schemas.microsoft.com/office/powerpoint/2010/main" val="384584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9DA967-F545-42EC-9B92-11984BD81BF2}" type="slidenum">
              <a:rPr lang="en-GB" smtClean="0"/>
              <a:t>7</a:t>
            </a:fld>
            <a:endParaRPr lang="en-GB"/>
          </a:p>
        </p:txBody>
      </p:sp>
    </p:spTree>
    <p:extLst>
      <p:ext uri="{BB962C8B-B14F-4D97-AF65-F5344CB8AC3E}">
        <p14:creationId xmlns:p14="http://schemas.microsoft.com/office/powerpoint/2010/main" val="107375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2F24BE-7FE5-45D8-9807-81828A4E10D9}" type="slidenum">
              <a:rPr lang="en-GB" smtClean="0"/>
              <a:t>8</a:t>
            </a:fld>
            <a:endParaRPr lang="en-GB"/>
          </a:p>
        </p:txBody>
      </p:sp>
    </p:spTree>
    <p:extLst>
      <p:ext uri="{BB962C8B-B14F-4D97-AF65-F5344CB8AC3E}">
        <p14:creationId xmlns:p14="http://schemas.microsoft.com/office/powerpoint/2010/main" val="962039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C9DA967-F545-42EC-9B92-11984BD81BF2}" type="slidenum">
              <a:rPr lang="en-GB" smtClean="0"/>
              <a:t>9</a:t>
            </a:fld>
            <a:endParaRPr lang="en-GB"/>
          </a:p>
        </p:txBody>
      </p:sp>
    </p:spTree>
    <p:extLst>
      <p:ext uri="{BB962C8B-B14F-4D97-AF65-F5344CB8AC3E}">
        <p14:creationId xmlns:p14="http://schemas.microsoft.com/office/powerpoint/2010/main" val="27016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AE66B54C-81D2-4D55-99A9-6C8FF05FE383}"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0250189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471F4AD1-041A-43D9-B9B0-623B05993535}"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4559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114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371600"/>
            <a:ext cx="60198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E3AD3E54-130A-48C7-8B77-5D75904BCE5D}"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482431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31913" y="274638"/>
            <a:ext cx="7127875" cy="1209675"/>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1371600" y="1600200"/>
            <a:ext cx="3487738" cy="4464050"/>
          </a:xfrm>
          <a:prstGeom prst="rect">
            <a:avLst/>
          </a:prstGeom>
        </p:spPr>
        <p:txBody>
          <a:bodyPr/>
          <a:lstStyle/>
          <a:p>
            <a:pPr lvl="0"/>
            <a:endParaRPr lang="en-GB" noProof="0"/>
          </a:p>
        </p:txBody>
      </p:sp>
      <p:sp>
        <p:nvSpPr>
          <p:cNvPr id="4" name="Text Placeholder 3"/>
          <p:cNvSpPr>
            <a:spLocks noGrp="1"/>
          </p:cNvSpPr>
          <p:nvPr>
            <p:ph type="body" sz="half" idx="2"/>
          </p:nvPr>
        </p:nvSpPr>
        <p:spPr>
          <a:xfrm>
            <a:off x="5011738" y="1600200"/>
            <a:ext cx="3487737" cy="44640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xfrm>
            <a:off x="4267200" y="6400800"/>
            <a:ext cx="4191000" cy="414338"/>
          </a:xfrm>
          <a:prstGeom prst="rect">
            <a:avLst/>
          </a:prstGeom>
        </p:spPr>
        <p:txBody>
          <a:bodyPr/>
          <a:lstStyle>
            <a:lvl1pPr algn="r">
              <a:defRPr>
                <a:latin typeface="Arial" charset="0"/>
                <a:cs typeface="+mn-cs"/>
              </a:defRPr>
            </a:lvl1pPr>
          </a:lstStyle>
          <a:p>
            <a:pPr fontAlgn="base">
              <a:spcBef>
                <a:spcPct val="0"/>
              </a:spcBef>
              <a:spcAft>
                <a:spcPct val="0"/>
              </a:spcAft>
              <a:defRPr/>
            </a:pPr>
            <a:r>
              <a:rPr lang="en-US">
                <a:solidFill>
                  <a:prstClr val="black"/>
                </a:solidFill>
              </a:rPr>
              <a:t>Learning and Teaching Scotland</a:t>
            </a:r>
            <a:endParaRPr lang="en-US">
              <a:solidFill>
                <a:srgbClr val="C9C2D1"/>
              </a:solidFill>
            </a:endParaRPr>
          </a:p>
        </p:txBody>
      </p:sp>
    </p:spTree>
    <p:extLst>
      <p:ext uri="{BB962C8B-B14F-4D97-AF65-F5344CB8AC3E}">
        <p14:creationId xmlns:p14="http://schemas.microsoft.com/office/powerpoint/2010/main" val="214024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0F466086-E2AD-415D-93DA-1A2557DD9C5A}"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388488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BBADF3C8-0F07-4D82-9546-C935CB523063}"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87541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895600"/>
            <a:ext cx="40386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895600"/>
            <a:ext cx="40386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7"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6E53B744-A36F-4B1A-A67F-AB114B1C5D85}"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303237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8"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9"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849FF7AE-2214-403A-BDDE-BDC2E4B5F7B0}"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94237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4"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9A74091B-4FF5-42E6-84E2-D06BCABEC204}"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7318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3" name="Footer Placeholder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4" name="Slide Number Placeholder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FB5A2B44-0124-4980-A431-8D7A43E5C288}"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673612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219200"/>
          </a:xfrm>
        </p:spPr>
        <p:txBody>
          <a:bodyPr anchor="b"/>
          <a:lstStyle>
            <a:lvl1pPr algn="l">
              <a:defRPr sz="2000" b="1"/>
            </a:lvl1pPr>
          </a:lstStyle>
          <a:p>
            <a:r>
              <a:rPr lang="en-US"/>
              <a:t>Click to edit Master title style</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7"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AED5F5E2-EF1A-45CF-A9A2-3CEDA5295F7B}"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90514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7"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817F1719-C409-4F3A-BE7C-C2DA3BC9C89C}"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230029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35849" name="Rectangle 9"/>
          <p:cNvSpPr>
            <a:spLocks noGrp="1" noChangeArrowheads="1"/>
          </p:cNvSpPr>
          <p:nvPr>
            <p:ph type="title"/>
          </p:nvPr>
        </p:nvSpPr>
        <p:spPr bwMode="auto">
          <a:xfrm>
            <a:off x="457200" y="1600200"/>
            <a:ext cx="8229600" cy="892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10"/>
          <p:cNvSpPr>
            <a:spLocks noGrp="1" noChangeArrowheads="1"/>
          </p:cNvSpPr>
          <p:nvPr>
            <p:ph type="body" idx="1"/>
          </p:nvPr>
        </p:nvSpPr>
        <p:spPr bwMode="auto">
          <a:xfrm>
            <a:off x="457200" y="2895600"/>
            <a:ext cx="8229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5845" name="Rectangle 5"/>
          <p:cNvSpPr>
            <a:spLocks noChangeArrowheads="1"/>
          </p:cNvSpPr>
          <p:nvPr userDrawn="1"/>
        </p:nvSpPr>
        <p:spPr bwMode="auto">
          <a:xfrm>
            <a:off x="0" y="6669360"/>
            <a:ext cx="9144000" cy="188640"/>
          </a:xfrm>
          <a:prstGeom prst="rect">
            <a:avLst/>
          </a:prstGeom>
          <a:solidFill>
            <a:srgbClr val="003399"/>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fontAlgn="base">
              <a:spcBef>
                <a:spcPct val="0"/>
              </a:spcBef>
              <a:spcAft>
                <a:spcPct val="0"/>
              </a:spcAft>
              <a:defRPr/>
            </a:pPr>
            <a:endParaRPr lang="en-US">
              <a:solidFill>
                <a:prstClr val="black"/>
              </a:solidFill>
            </a:endParaRPr>
          </a:p>
        </p:txBody>
      </p:sp>
      <p:sp>
        <p:nvSpPr>
          <p:cNvPr id="35846" name="Rectangle 6"/>
          <p:cNvSpPr>
            <a:spLocks noChangeArrowheads="1"/>
          </p:cNvSpPr>
          <p:nvPr userDrawn="1"/>
        </p:nvSpPr>
        <p:spPr bwMode="auto">
          <a:xfrm>
            <a:off x="0" y="6525344"/>
            <a:ext cx="9144000" cy="171872"/>
          </a:xfrm>
          <a:prstGeom prst="rect">
            <a:avLst/>
          </a:prstGeom>
          <a:solidFill>
            <a:srgbClr val="660066"/>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fontAlgn="base">
              <a:spcBef>
                <a:spcPct val="0"/>
              </a:spcBef>
              <a:spcAft>
                <a:spcPct val="0"/>
              </a:spcAft>
              <a:defRPr/>
            </a:pPr>
            <a:endParaRPr lang="en-US">
              <a:solidFill>
                <a:prstClr val="black"/>
              </a:solidFill>
            </a:endParaRPr>
          </a:p>
        </p:txBody>
      </p:sp>
      <p:pic>
        <p:nvPicPr>
          <p:cNvPr id="1034" name="Picture 10" descr="Sciltlogo2010.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152400"/>
            <a:ext cx="51054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1268413"/>
            <a:ext cx="9144000" cy="0"/>
          </a:xfrm>
          <a:prstGeom prst="line">
            <a:avLst/>
          </a:prstGeom>
          <a:ln>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1036" name="Picture 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40650" y="174625"/>
            <a:ext cx="1292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795963" y="23813"/>
            <a:ext cx="11525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9669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rtl="0" eaLnBrk="0" fontAlgn="base" hangingPunct="0">
        <a:spcBef>
          <a:spcPct val="0"/>
        </a:spcBef>
        <a:spcAft>
          <a:spcPct val="0"/>
        </a:spcAft>
        <a:defRPr sz="3200" b="1">
          <a:solidFill>
            <a:srgbClr val="660066"/>
          </a:solidFill>
          <a:effectLst>
            <a:outerShdw blurRad="38100" dist="38100" dir="2700000" algn="tl">
              <a:srgbClr val="000000">
                <a:alpha val="43137"/>
              </a:srgbClr>
            </a:outerShdw>
          </a:effectLst>
          <a:latin typeface="Candara" pitchFamily="34" charset="0"/>
          <a:ea typeface="+mj-ea"/>
          <a:cs typeface="+mj-cs"/>
        </a:defRPr>
      </a:lvl1pPr>
      <a:lvl2pPr algn="ctr" rtl="0" eaLnBrk="0" fontAlgn="base" hangingPunct="0">
        <a:spcBef>
          <a:spcPct val="0"/>
        </a:spcBef>
        <a:spcAft>
          <a:spcPct val="0"/>
        </a:spcAft>
        <a:defRPr sz="3200" b="1">
          <a:solidFill>
            <a:srgbClr val="660066"/>
          </a:solidFill>
          <a:latin typeface="Candara" pitchFamily="34" charset="0"/>
          <a:cs typeface="Arial" charset="0"/>
        </a:defRPr>
      </a:lvl2pPr>
      <a:lvl3pPr algn="ctr" rtl="0" eaLnBrk="0" fontAlgn="base" hangingPunct="0">
        <a:spcBef>
          <a:spcPct val="0"/>
        </a:spcBef>
        <a:spcAft>
          <a:spcPct val="0"/>
        </a:spcAft>
        <a:defRPr sz="3200" b="1">
          <a:solidFill>
            <a:srgbClr val="660066"/>
          </a:solidFill>
          <a:latin typeface="Candara" pitchFamily="34" charset="0"/>
          <a:cs typeface="Arial" charset="0"/>
        </a:defRPr>
      </a:lvl3pPr>
      <a:lvl4pPr algn="ctr" rtl="0" eaLnBrk="0" fontAlgn="base" hangingPunct="0">
        <a:spcBef>
          <a:spcPct val="0"/>
        </a:spcBef>
        <a:spcAft>
          <a:spcPct val="0"/>
        </a:spcAft>
        <a:defRPr sz="3200" b="1">
          <a:solidFill>
            <a:srgbClr val="660066"/>
          </a:solidFill>
          <a:latin typeface="Candara" pitchFamily="34" charset="0"/>
          <a:cs typeface="Arial" charset="0"/>
        </a:defRPr>
      </a:lvl4pPr>
      <a:lvl5pPr algn="ctr" rtl="0" eaLnBrk="0" fontAlgn="base" hangingPunct="0">
        <a:spcBef>
          <a:spcPct val="0"/>
        </a:spcBef>
        <a:spcAft>
          <a:spcPct val="0"/>
        </a:spcAft>
        <a:defRPr sz="3200" b="1">
          <a:solidFill>
            <a:srgbClr val="660066"/>
          </a:solidFill>
          <a:latin typeface="Candara" pitchFamily="34" charset="0"/>
          <a:cs typeface="Arial" charset="0"/>
        </a:defRPr>
      </a:lvl5pPr>
      <a:lvl6pPr marL="457200" algn="ctr" rtl="0" fontAlgn="base">
        <a:spcBef>
          <a:spcPct val="0"/>
        </a:spcBef>
        <a:spcAft>
          <a:spcPct val="0"/>
        </a:spcAft>
        <a:defRPr sz="4400" b="1">
          <a:solidFill>
            <a:srgbClr val="000099"/>
          </a:solidFill>
          <a:latin typeface="Century Gothic" pitchFamily="34" charset="0"/>
          <a:cs typeface="Arial" charset="0"/>
        </a:defRPr>
      </a:lvl6pPr>
      <a:lvl7pPr marL="914400" algn="ctr" rtl="0" fontAlgn="base">
        <a:spcBef>
          <a:spcPct val="0"/>
        </a:spcBef>
        <a:spcAft>
          <a:spcPct val="0"/>
        </a:spcAft>
        <a:defRPr sz="4400" b="1">
          <a:solidFill>
            <a:srgbClr val="000099"/>
          </a:solidFill>
          <a:latin typeface="Century Gothic" pitchFamily="34" charset="0"/>
          <a:cs typeface="Arial" charset="0"/>
        </a:defRPr>
      </a:lvl7pPr>
      <a:lvl8pPr marL="1371600" algn="ctr" rtl="0" fontAlgn="base">
        <a:spcBef>
          <a:spcPct val="0"/>
        </a:spcBef>
        <a:spcAft>
          <a:spcPct val="0"/>
        </a:spcAft>
        <a:defRPr sz="4400" b="1">
          <a:solidFill>
            <a:srgbClr val="000099"/>
          </a:solidFill>
          <a:latin typeface="Century Gothic" pitchFamily="34" charset="0"/>
          <a:cs typeface="Arial" charset="0"/>
        </a:defRPr>
      </a:lvl8pPr>
      <a:lvl9pPr marL="1828800" algn="ctr" rtl="0" fontAlgn="base">
        <a:spcBef>
          <a:spcPct val="0"/>
        </a:spcBef>
        <a:spcAft>
          <a:spcPct val="0"/>
        </a:spcAft>
        <a:defRPr sz="4400" b="1">
          <a:solidFill>
            <a:srgbClr val="000099"/>
          </a:solidFill>
          <a:latin typeface="Century Gothic" pitchFamily="34" charset="0"/>
          <a:cs typeface="Arial" charset="0"/>
        </a:defRPr>
      </a:lvl9pPr>
    </p:titleStyle>
    <p:bodyStyle>
      <a:lvl1pPr marL="342900" indent="-342900" algn="l" rtl="0" eaLnBrk="0" fontAlgn="base" hangingPunct="0">
        <a:spcBef>
          <a:spcPct val="20000"/>
        </a:spcBef>
        <a:spcAft>
          <a:spcPct val="0"/>
        </a:spcAft>
        <a:defRPr sz="2600" b="1">
          <a:solidFill>
            <a:srgbClr val="000099"/>
          </a:solidFill>
          <a:latin typeface="Candara" pitchFamily="34" charset="0"/>
          <a:ea typeface="+mn-ea"/>
          <a:cs typeface="+mn-cs"/>
        </a:defRPr>
      </a:lvl1pPr>
      <a:lvl2pPr marL="742950" indent="-285750" algn="l" rtl="0" eaLnBrk="0" fontAlgn="base" hangingPunct="0">
        <a:spcBef>
          <a:spcPct val="20000"/>
        </a:spcBef>
        <a:spcAft>
          <a:spcPct val="0"/>
        </a:spcAft>
        <a:defRPr sz="2000">
          <a:solidFill>
            <a:srgbClr val="000099"/>
          </a:solidFill>
          <a:latin typeface="Candara" pitchFamily="34" charset="0"/>
          <a:cs typeface="+mn-cs"/>
        </a:defRPr>
      </a:lvl2pPr>
      <a:lvl3pPr marL="1143000" indent="-228600" algn="l" rtl="0" eaLnBrk="0" fontAlgn="base" hangingPunct="0">
        <a:spcBef>
          <a:spcPct val="20000"/>
        </a:spcBef>
        <a:spcAft>
          <a:spcPct val="0"/>
        </a:spcAft>
        <a:defRPr>
          <a:solidFill>
            <a:srgbClr val="000099"/>
          </a:solidFill>
          <a:latin typeface="Candara" pitchFamily="34" charset="0"/>
          <a:cs typeface="+mn-cs"/>
        </a:defRPr>
      </a:lvl3pPr>
      <a:lvl4pPr marL="1600200" indent="-228600" algn="l" rtl="0" eaLnBrk="0" fontAlgn="base" hangingPunct="0">
        <a:spcBef>
          <a:spcPct val="20000"/>
        </a:spcBef>
        <a:spcAft>
          <a:spcPct val="0"/>
        </a:spcAft>
        <a:defRPr sz="1600">
          <a:solidFill>
            <a:srgbClr val="000099"/>
          </a:solidFill>
          <a:latin typeface="Candara" pitchFamily="34" charset="0"/>
          <a:cs typeface="+mn-cs"/>
        </a:defRPr>
      </a:lvl4pPr>
      <a:lvl5pPr marL="2057400" indent="-228600" algn="l" rtl="0" eaLnBrk="0" fontAlgn="base" hangingPunct="0">
        <a:spcBef>
          <a:spcPct val="20000"/>
        </a:spcBef>
        <a:spcAft>
          <a:spcPct val="0"/>
        </a:spcAft>
        <a:defRPr sz="1600">
          <a:solidFill>
            <a:srgbClr val="000099"/>
          </a:solidFill>
          <a:latin typeface="Candara" pitchFamily="34" charset="0"/>
          <a:cs typeface="+mn-cs"/>
        </a:defRPr>
      </a:lvl5pPr>
      <a:lvl6pPr marL="2514600" indent="-228600" algn="l" rtl="0" fontAlgn="base">
        <a:spcBef>
          <a:spcPct val="20000"/>
        </a:spcBef>
        <a:spcAft>
          <a:spcPct val="0"/>
        </a:spcAft>
        <a:defRPr sz="2000">
          <a:solidFill>
            <a:srgbClr val="000099"/>
          </a:solidFill>
          <a:latin typeface="+mn-lt"/>
          <a:cs typeface="+mn-cs"/>
        </a:defRPr>
      </a:lvl6pPr>
      <a:lvl7pPr marL="2971800" indent="-228600" algn="l" rtl="0" fontAlgn="base">
        <a:spcBef>
          <a:spcPct val="20000"/>
        </a:spcBef>
        <a:spcAft>
          <a:spcPct val="0"/>
        </a:spcAft>
        <a:defRPr sz="2000">
          <a:solidFill>
            <a:srgbClr val="000099"/>
          </a:solidFill>
          <a:latin typeface="+mn-lt"/>
          <a:cs typeface="+mn-cs"/>
        </a:defRPr>
      </a:lvl7pPr>
      <a:lvl8pPr marL="3429000" indent="-228600" algn="l" rtl="0" fontAlgn="base">
        <a:spcBef>
          <a:spcPct val="20000"/>
        </a:spcBef>
        <a:spcAft>
          <a:spcPct val="0"/>
        </a:spcAft>
        <a:defRPr sz="2000">
          <a:solidFill>
            <a:srgbClr val="000099"/>
          </a:solidFill>
          <a:latin typeface="+mn-lt"/>
          <a:cs typeface="+mn-cs"/>
        </a:defRPr>
      </a:lvl8pPr>
      <a:lvl9pPr marL="3886200" indent="-228600" algn="l" rtl="0" fontAlgn="base">
        <a:spcBef>
          <a:spcPct val="20000"/>
        </a:spcBef>
        <a:spcAft>
          <a:spcPct val="0"/>
        </a:spcAft>
        <a:defRPr sz="2000">
          <a:solidFill>
            <a:srgbClr val="0000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1.png"/><Relationship Id="rId7" Type="http://schemas.openxmlformats.org/officeDocument/2006/relationships/image" Target="../media/image2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00.png"/><Relationship Id="rId4" Type="http://schemas.openxmlformats.org/officeDocument/2006/relationships/customXml" Target="../ink/ink1.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un/status/126232278868732313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e.babbel.com/de/magazine/das-komplexe-thema-geschlechtsneutraler-pronom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menti.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hyperlink" Target="mailto:Suzanne.ritchie@strath.ac.uk" TargetMode="External"/><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hyperlink" Target="mailto:lynne.de-britos@strath.ac.uk" TargetMode="External"/><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menti.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unwomenasia/status/1495624414901198848"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stonewall.org.uk/school-report-201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stonewall.org.uk/school-report-2017" TargetMode="Externa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hyperlink" Target="http://bmawufbp.blogspot.com/2012/06/black-love-our-issues-and-solutions.html" TargetMode="External"/><Relationship Id="rId3" Type="http://schemas.openxmlformats.org/officeDocument/2006/relationships/image" Target="../media/image15.jpg"/><Relationship Id="rId7" Type="http://schemas.openxmlformats.org/officeDocument/2006/relationships/hyperlink" Target="https://creativecommons.org/licenses/by-nc-sa/3.0/" TargetMode="External"/><Relationship Id="rId12"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ryansmithphotography.com/blog/2015/08/08/taking-family-pictures-to-the-next-level-with-all-prime-lenses-including-the-nikon-85mm-f1-4g-lens/" TargetMode="External"/><Relationship Id="rId11" Type="http://schemas.openxmlformats.org/officeDocument/2006/relationships/hyperlink" Target="https://www.gaypost.it/adozioni-le-coppie-gay-governo-israele-ripensarci" TargetMode="External"/><Relationship Id="rId5" Type="http://schemas.openxmlformats.org/officeDocument/2006/relationships/image" Target="../media/image16.jpg"/><Relationship Id="rId15" Type="http://schemas.openxmlformats.org/officeDocument/2006/relationships/hyperlink" Target="http://ministry-to-children.com/10-mothers-day-gift-ideas/" TargetMode="External"/><Relationship Id="rId10" Type="http://schemas.openxmlformats.org/officeDocument/2006/relationships/image" Target="../media/image18.jpeg"/><Relationship Id="rId4" Type="http://schemas.openxmlformats.org/officeDocument/2006/relationships/hyperlink" Target="http://www.franklinmatters.org/2015/10/the-addams-family-october-24-25-30-and.html" TargetMode="External"/><Relationship Id="rId9" Type="http://schemas.openxmlformats.org/officeDocument/2006/relationships/hyperlink" Target="http://rationallyspeaking.blogspot.com/2014/01/the-sciphi-of-gay-adoption.html" TargetMode="External"/><Relationship Id="rId1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727684" y="5334556"/>
            <a:ext cx="5688632" cy="747572"/>
          </a:xfrm>
          <a:prstGeom prst="rect">
            <a:avLst/>
          </a:prstGeom>
        </p:spPr>
        <p:txBody>
          <a:bodyPr/>
          <a:lstStyle>
            <a:lvl1pPr marL="342900" indent="-342900" algn="l" rtl="0" eaLnBrk="0" fontAlgn="base" hangingPunct="0">
              <a:spcBef>
                <a:spcPct val="20000"/>
              </a:spcBef>
              <a:spcAft>
                <a:spcPct val="0"/>
              </a:spcAft>
              <a:defRPr sz="2000" b="1">
                <a:solidFill>
                  <a:srgbClr val="000099"/>
                </a:solidFill>
                <a:latin typeface="Candara" pitchFamily="34" charset="0"/>
                <a:ea typeface="+mn-ea"/>
                <a:cs typeface="+mn-cs"/>
              </a:defRPr>
            </a:lvl1pPr>
            <a:lvl2pPr marL="742950" indent="-285750" algn="l" rtl="0" eaLnBrk="0" fontAlgn="base" hangingPunct="0">
              <a:spcBef>
                <a:spcPct val="20000"/>
              </a:spcBef>
              <a:spcAft>
                <a:spcPct val="0"/>
              </a:spcAft>
              <a:defRPr sz="2800">
                <a:solidFill>
                  <a:srgbClr val="000099"/>
                </a:solidFill>
                <a:latin typeface="Candara" pitchFamily="34" charset="0"/>
                <a:cs typeface="+mn-cs"/>
              </a:defRPr>
            </a:lvl2pPr>
            <a:lvl3pPr marL="1143000" indent="-228600" algn="l" rtl="0" eaLnBrk="0" fontAlgn="base" hangingPunct="0">
              <a:spcBef>
                <a:spcPct val="20000"/>
              </a:spcBef>
              <a:spcAft>
                <a:spcPct val="0"/>
              </a:spcAft>
              <a:defRPr sz="2400">
                <a:solidFill>
                  <a:srgbClr val="000099"/>
                </a:solidFill>
                <a:latin typeface="Candara" pitchFamily="34" charset="0"/>
                <a:cs typeface="+mn-cs"/>
              </a:defRPr>
            </a:lvl3pPr>
            <a:lvl4pPr marL="1600200" indent="-228600" algn="l" rtl="0" eaLnBrk="0" fontAlgn="base" hangingPunct="0">
              <a:spcBef>
                <a:spcPct val="20000"/>
              </a:spcBef>
              <a:spcAft>
                <a:spcPct val="0"/>
              </a:spcAft>
              <a:defRPr sz="2000">
                <a:solidFill>
                  <a:srgbClr val="000099"/>
                </a:solidFill>
                <a:latin typeface="Candara" pitchFamily="34" charset="0"/>
                <a:cs typeface="+mn-cs"/>
              </a:defRPr>
            </a:lvl4pPr>
            <a:lvl5pPr marL="2057400" indent="-228600" algn="l" rtl="0" eaLnBrk="0" fontAlgn="base" hangingPunct="0">
              <a:spcBef>
                <a:spcPct val="20000"/>
              </a:spcBef>
              <a:spcAft>
                <a:spcPct val="0"/>
              </a:spcAft>
              <a:defRPr sz="2000">
                <a:solidFill>
                  <a:srgbClr val="000099"/>
                </a:solidFill>
                <a:latin typeface="Candara" pitchFamily="34" charset="0"/>
                <a:cs typeface="+mn-cs"/>
              </a:defRPr>
            </a:lvl5pPr>
            <a:lvl6pPr marL="2514600" indent="-228600" algn="l" rtl="0" fontAlgn="base">
              <a:spcBef>
                <a:spcPct val="20000"/>
              </a:spcBef>
              <a:spcAft>
                <a:spcPct val="0"/>
              </a:spcAft>
              <a:defRPr sz="2000">
                <a:solidFill>
                  <a:srgbClr val="000099"/>
                </a:solidFill>
                <a:latin typeface="+mn-lt"/>
                <a:cs typeface="+mn-cs"/>
              </a:defRPr>
            </a:lvl6pPr>
            <a:lvl7pPr marL="2971800" indent="-228600" algn="l" rtl="0" fontAlgn="base">
              <a:spcBef>
                <a:spcPct val="20000"/>
              </a:spcBef>
              <a:spcAft>
                <a:spcPct val="0"/>
              </a:spcAft>
              <a:defRPr sz="2000">
                <a:solidFill>
                  <a:srgbClr val="000099"/>
                </a:solidFill>
                <a:latin typeface="+mn-lt"/>
                <a:cs typeface="+mn-cs"/>
              </a:defRPr>
            </a:lvl7pPr>
            <a:lvl8pPr marL="3429000" indent="-228600" algn="l" rtl="0" fontAlgn="base">
              <a:spcBef>
                <a:spcPct val="20000"/>
              </a:spcBef>
              <a:spcAft>
                <a:spcPct val="0"/>
              </a:spcAft>
              <a:defRPr sz="2000">
                <a:solidFill>
                  <a:srgbClr val="000099"/>
                </a:solidFill>
                <a:latin typeface="+mn-lt"/>
                <a:cs typeface="+mn-cs"/>
              </a:defRPr>
            </a:lvl8pPr>
            <a:lvl9pPr marL="3886200" indent="-228600" algn="l" rtl="0" fontAlgn="base">
              <a:spcBef>
                <a:spcPct val="20000"/>
              </a:spcBef>
              <a:spcAft>
                <a:spcPct val="0"/>
              </a:spcAft>
              <a:defRPr sz="2000">
                <a:solidFill>
                  <a:srgbClr val="000099"/>
                </a:solidFill>
                <a:latin typeface="+mn-lt"/>
                <a:cs typeface="+mn-cs"/>
              </a:defRPr>
            </a:lvl9pPr>
          </a:lstStyle>
          <a:p>
            <a:pPr algn="ctr"/>
            <a:endParaRPr lang="en-GB" altLang="en-US" sz="2800" kern="0" dirty="0"/>
          </a:p>
        </p:txBody>
      </p:sp>
      <p:sp>
        <p:nvSpPr>
          <p:cNvPr id="9" name="Title 1"/>
          <p:cNvSpPr txBox="1">
            <a:spLocks/>
          </p:cNvSpPr>
          <p:nvPr/>
        </p:nvSpPr>
        <p:spPr>
          <a:xfrm>
            <a:off x="793812" y="1364587"/>
            <a:ext cx="7772400" cy="1619250"/>
          </a:xfrm>
          <a:prstGeom prst="rect">
            <a:avLst/>
          </a:prstGeom>
        </p:spPr>
        <p:txBody>
          <a:bodyPr/>
          <a:lstStyle>
            <a:lvl1pPr algn="ctr" rtl="0" eaLnBrk="0" fontAlgn="base" hangingPunct="0">
              <a:spcBef>
                <a:spcPct val="0"/>
              </a:spcBef>
              <a:spcAft>
                <a:spcPct val="0"/>
              </a:spcAft>
              <a:defRPr sz="4000" b="1">
                <a:solidFill>
                  <a:srgbClr val="660066"/>
                </a:solidFill>
                <a:effectLst>
                  <a:outerShdw blurRad="38100" dist="38100" dir="2700000" algn="tl">
                    <a:srgbClr val="000000">
                      <a:alpha val="43137"/>
                    </a:srgbClr>
                  </a:outerShdw>
                </a:effectLst>
                <a:latin typeface="Candara" pitchFamily="34" charset="0"/>
                <a:ea typeface="+mj-ea"/>
                <a:cs typeface="+mj-cs"/>
              </a:defRPr>
            </a:lvl1pPr>
            <a:lvl2pPr algn="ctr" rtl="0" eaLnBrk="0" fontAlgn="base" hangingPunct="0">
              <a:spcBef>
                <a:spcPct val="0"/>
              </a:spcBef>
              <a:spcAft>
                <a:spcPct val="0"/>
              </a:spcAft>
              <a:defRPr sz="4000" b="1">
                <a:solidFill>
                  <a:srgbClr val="660066"/>
                </a:solidFill>
                <a:latin typeface="Candara" pitchFamily="34" charset="0"/>
                <a:cs typeface="Arial" charset="0"/>
              </a:defRPr>
            </a:lvl2pPr>
            <a:lvl3pPr algn="ctr" rtl="0" eaLnBrk="0" fontAlgn="base" hangingPunct="0">
              <a:spcBef>
                <a:spcPct val="0"/>
              </a:spcBef>
              <a:spcAft>
                <a:spcPct val="0"/>
              </a:spcAft>
              <a:defRPr sz="4000" b="1">
                <a:solidFill>
                  <a:srgbClr val="660066"/>
                </a:solidFill>
                <a:latin typeface="Candara" pitchFamily="34" charset="0"/>
                <a:cs typeface="Arial" charset="0"/>
              </a:defRPr>
            </a:lvl3pPr>
            <a:lvl4pPr algn="ctr" rtl="0" eaLnBrk="0" fontAlgn="base" hangingPunct="0">
              <a:spcBef>
                <a:spcPct val="0"/>
              </a:spcBef>
              <a:spcAft>
                <a:spcPct val="0"/>
              </a:spcAft>
              <a:defRPr sz="4000" b="1">
                <a:solidFill>
                  <a:srgbClr val="660066"/>
                </a:solidFill>
                <a:latin typeface="Candara" pitchFamily="34" charset="0"/>
                <a:cs typeface="Arial" charset="0"/>
              </a:defRPr>
            </a:lvl4pPr>
            <a:lvl5pPr algn="ctr" rtl="0" eaLnBrk="0" fontAlgn="base" hangingPunct="0">
              <a:spcBef>
                <a:spcPct val="0"/>
              </a:spcBef>
              <a:spcAft>
                <a:spcPct val="0"/>
              </a:spcAft>
              <a:defRPr sz="4000" b="1">
                <a:solidFill>
                  <a:srgbClr val="660066"/>
                </a:solidFill>
                <a:latin typeface="Candara" pitchFamily="34" charset="0"/>
                <a:cs typeface="Arial" charset="0"/>
              </a:defRPr>
            </a:lvl5pPr>
            <a:lvl6pPr marL="457200" algn="ctr" rtl="0" fontAlgn="base">
              <a:spcBef>
                <a:spcPct val="0"/>
              </a:spcBef>
              <a:spcAft>
                <a:spcPct val="0"/>
              </a:spcAft>
              <a:defRPr sz="4400" b="1">
                <a:solidFill>
                  <a:srgbClr val="000099"/>
                </a:solidFill>
                <a:latin typeface="Century Gothic" pitchFamily="34" charset="0"/>
                <a:cs typeface="Arial" charset="0"/>
              </a:defRPr>
            </a:lvl6pPr>
            <a:lvl7pPr marL="914400" algn="ctr" rtl="0" fontAlgn="base">
              <a:spcBef>
                <a:spcPct val="0"/>
              </a:spcBef>
              <a:spcAft>
                <a:spcPct val="0"/>
              </a:spcAft>
              <a:defRPr sz="4400" b="1">
                <a:solidFill>
                  <a:srgbClr val="000099"/>
                </a:solidFill>
                <a:latin typeface="Century Gothic" pitchFamily="34" charset="0"/>
                <a:cs typeface="Arial" charset="0"/>
              </a:defRPr>
            </a:lvl7pPr>
            <a:lvl8pPr marL="1371600" algn="ctr" rtl="0" fontAlgn="base">
              <a:spcBef>
                <a:spcPct val="0"/>
              </a:spcBef>
              <a:spcAft>
                <a:spcPct val="0"/>
              </a:spcAft>
              <a:defRPr sz="4400" b="1">
                <a:solidFill>
                  <a:srgbClr val="000099"/>
                </a:solidFill>
                <a:latin typeface="Century Gothic" pitchFamily="34" charset="0"/>
                <a:cs typeface="Arial" charset="0"/>
              </a:defRPr>
            </a:lvl8pPr>
            <a:lvl9pPr marL="1828800" algn="ctr" rtl="0" fontAlgn="base">
              <a:spcBef>
                <a:spcPct val="0"/>
              </a:spcBef>
              <a:spcAft>
                <a:spcPct val="0"/>
              </a:spcAft>
              <a:defRPr sz="4400" b="1">
                <a:solidFill>
                  <a:srgbClr val="000099"/>
                </a:solidFill>
                <a:latin typeface="Century Gothic" pitchFamily="34" charset="0"/>
                <a:cs typeface="Arial" charset="0"/>
              </a:defRPr>
            </a:lvl9pPr>
          </a:lstStyle>
          <a:p>
            <a:pPr>
              <a:defRPr/>
            </a:pPr>
            <a:endParaRPr lang="en-GB" kern="0" dirty="0"/>
          </a:p>
        </p:txBody>
      </p:sp>
      <p:sp>
        <p:nvSpPr>
          <p:cNvPr id="2" name="AutoShape 2" descr="Image result for stirling council logo"/>
          <p:cNvSpPr>
            <a:spLocks noChangeAspect="1" noChangeArrowheads="1"/>
          </p:cNvSpPr>
          <p:nvPr/>
        </p:nvSpPr>
        <p:spPr bwMode="auto">
          <a:xfrm>
            <a:off x="971600" y="3429000"/>
            <a:ext cx="2232248" cy="16561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AutoShape 4" descr="Image result for stirling council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6" descr="Image result for stirling council logo"/>
          <p:cNvSpPr>
            <a:spLocks noChangeAspect="1" noChangeArrowheads="1"/>
          </p:cNvSpPr>
          <p:nvPr/>
        </p:nvSpPr>
        <p:spPr bwMode="auto">
          <a:xfrm>
            <a:off x="-708521" y="-569857"/>
            <a:ext cx="2232248" cy="16561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612775" y="2105561"/>
            <a:ext cx="8041441" cy="1323439"/>
          </a:xfrm>
          <a:prstGeom prst="rect">
            <a:avLst/>
          </a:prstGeom>
          <a:noFill/>
        </p:spPr>
        <p:txBody>
          <a:bodyPr wrap="square" rtlCol="0">
            <a:spAutoFit/>
          </a:bodyPr>
          <a:lstStyle/>
          <a:p>
            <a:pPr algn="ctr"/>
            <a:r>
              <a:rPr lang="en-GB" sz="4000" b="1" dirty="0">
                <a:solidFill>
                  <a:srgbClr val="7030A0"/>
                </a:solidFill>
                <a:latin typeface="Candara" panose="020E0502030303020204" pitchFamily="34" charset="0"/>
              </a:rPr>
              <a:t>A Scottish perspective on gender inclusive languages education</a:t>
            </a:r>
          </a:p>
        </p:txBody>
      </p:sp>
      <p:sp>
        <p:nvSpPr>
          <p:cNvPr id="10" name="TextBox 9"/>
          <p:cNvSpPr txBox="1"/>
          <p:nvPr/>
        </p:nvSpPr>
        <p:spPr>
          <a:xfrm>
            <a:off x="2954389" y="5530347"/>
            <a:ext cx="5904656" cy="923330"/>
          </a:xfrm>
          <a:prstGeom prst="rect">
            <a:avLst/>
          </a:prstGeom>
          <a:noFill/>
        </p:spPr>
        <p:txBody>
          <a:bodyPr wrap="square" rtlCol="0">
            <a:spAutoFit/>
          </a:bodyPr>
          <a:lstStyle/>
          <a:p>
            <a:pPr algn="r"/>
            <a:r>
              <a:rPr lang="en-GB" dirty="0">
                <a:latin typeface="Candara" panose="020E0502030303020204" pitchFamily="34" charset="0"/>
              </a:rPr>
              <a:t>Suzanne Ritchie and Lynne Jones</a:t>
            </a:r>
          </a:p>
          <a:p>
            <a:pPr algn="r"/>
            <a:r>
              <a:rPr lang="en-GB" dirty="0">
                <a:latin typeface="Candara" panose="020E0502030303020204" pitchFamily="34" charset="0"/>
              </a:rPr>
              <a:t>Professional Development Officers</a:t>
            </a:r>
          </a:p>
          <a:p>
            <a:pPr algn="r"/>
            <a:r>
              <a:rPr lang="en-GB" dirty="0">
                <a:latin typeface="Candara" panose="020E0502030303020204" pitchFamily="34" charset="0"/>
              </a:rPr>
              <a:t>SCILT, Scotland’s National Centre for Languages</a:t>
            </a:r>
          </a:p>
        </p:txBody>
      </p:sp>
      <p:pic>
        <p:nvPicPr>
          <p:cNvPr id="14" name="Picture 13" descr="Flag of Scotland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027" y="3733951"/>
            <a:ext cx="1800985" cy="108059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468258"/>
            <a:ext cx="1599800" cy="1599800"/>
          </a:xfrm>
          <a:prstGeom prst="rect">
            <a:avLst/>
          </a:prstGeom>
        </p:spPr>
      </p:pic>
    </p:spTree>
    <p:extLst>
      <p:ext uri="{BB962C8B-B14F-4D97-AF65-F5344CB8AC3E}">
        <p14:creationId xmlns:p14="http://schemas.microsoft.com/office/powerpoint/2010/main" val="1384075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3E45-B17E-B453-47A6-FE0388EA34CD}"/>
              </a:ext>
            </a:extLst>
          </p:cNvPr>
          <p:cNvSpPr>
            <a:spLocks noGrp="1"/>
          </p:cNvSpPr>
          <p:nvPr>
            <p:ph type="ctrTitle"/>
          </p:nvPr>
        </p:nvSpPr>
        <p:spPr>
          <a:xfrm>
            <a:off x="685800" y="1052736"/>
            <a:ext cx="7772400" cy="1470025"/>
          </a:xfrm>
        </p:spPr>
        <p:txBody>
          <a:bodyPr/>
          <a:lstStyle/>
          <a:p>
            <a:r>
              <a:rPr lang="en-GB" sz="2800" kern="0" dirty="0"/>
              <a:t>Mind your language! M</a:t>
            </a:r>
            <a:r>
              <a:rPr lang="en-GB" sz="2800" dirty="0"/>
              <a:t>odelling language.</a:t>
            </a:r>
          </a:p>
        </p:txBody>
      </p:sp>
      <p:sp>
        <p:nvSpPr>
          <p:cNvPr id="3" name="Subtitle 2">
            <a:extLst>
              <a:ext uri="{FF2B5EF4-FFF2-40B4-BE49-F238E27FC236}">
                <a16:creationId xmlns:a16="http://schemas.microsoft.com/office/drawing/2014/main" id="{CB8E6BC5-32D8-250E-BCF8-B5380087A1A2}"/>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E54D79D7-0BC3-0165-25F9-9FF2DFF34032}"/>
              </a:ext>
            </a:extLst>
          </p:cNvPr>
          <p:cNvPicPr>
            <a:picLocks noChangeAspect="1"/>
          </p:cNvPicPr>
          <p:nvPr/>
        </p:nvPicPr>
        <p:blipFill>
          <a:blip r:embed="rId3"/>
          <a:stretch>
            <a:fillRect/>
          </a:stretch>
        </p:blipFill>
        <p:spPr>
          <a:xfrm>
            <a:off x="1439652" y="2060848"/>
            <a:ext cx="6264696" cy="4328449"/>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1523A9D2-FD34-8F91-5313-98AB8161DC69}"/>
                  </a:ext>
                </a:extLst>
              </p14:cNvPr>
              <p14:cNvContentPartPr/>
              <p14:nvPr/>
            </p14:nvContentPartPr>
            <p14:xfrm>
              <a:off x="1887707" y="5222787"/>
              <a:ext cx="5353200" cy="86400"/>
            </p14:xfrm>
          </p:contentPart>
        </mc:Choice>
        <mc:Fallback xmlns="">
          <p:pic>
            <p:nvPicPr>
              <p:cNvPr id="5" name="Ink 4">
                <a:extLst>
                  <a:ext uri="{FF2B5EF4-FFF2-40B4-BE49-F238E27FC236}">
                    <a16:creationId xmlns:a16="http://schemas.microsoft.com/office/drawing/2014/main" id="{1523A9D2-FD34-8F91-5313-98AB8161DC69}"/>
                  </a:ext>
                </a:extLst>
              </p:cNvPr>
              <p:cNvPicPr/>
              <p:nvPr/>
            </p:nvPicPr>
            <p:blipFill>
              <a:blip r:embed="rId5"/>
              <a:stretch>
                <a:fillRect/>
              </a:stretch>
            </p:blipFill>
            <p:spPr>
              <a:xfrm>
                <a:off x="1834067" y="5114787"/>
                <a:ext cx="54608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DB1F1690-30F4-8BD0-9578-D483A0AD7F21}"/>
                  </a:ext>
                </a:extLst>
              </p14:cNvPr>
              <p14:cNvContentPartPr/>
              <p14:nvPr/>
            </p14:nvContentPartPr>
            <p14:xfrm>
              <a:off x="2048627" y="5434827"/>
              <a:ext cx="4563000" cy="35280"/>
            </p14:xfrm>
          </p:contentPart>
        </mc:Choice>
        <mc:Fallback xmlns="">
          <p:pic>
            <p:nvPicPr>
              <p:cNvPr id="6" name="Ink 5">
                <a:extLst>
                  <a:ext uri="{FF2B5EF4-FFF2-40B4-BE49-F238E27FC236}">
                    <a16:creationId xmlns:a16="http://schemas.microsoft.com/office/drawing/2014/main" id="{DB1F1690-30F4-8BD0-9578-D483A0AD7F21}"/>
                  </a:ext>
                </a:extLst>
              </p:cNvPr>
              <p:cNvPicPr/>
              <p:nvPr/>
            </p:nvPicPr>
            <p:blipFill>
              <a:blip r:embed="rId7"/>
              <a:stretch>
                <a:fillRect/>
              </a:stretch>
            </p:blipFill>
            <p:spPr>
              <a:xfrm>
                <a:off x="1994987" y="5326827"/>
                <a:ext cx="46706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423ED1A-51B8-5538-36AD-1613145650D1}"/>
                  </a:ext>
                </a:extLst>
              </p14:cNvPr>
              <p14:cNvContentPartPr/>
              <p14:nvPr/>
            </p14:nvContentPartPr>
            <p14:xfrm>
              <a:off x="1692947" y="2370147"/>
              <a:ext cx="1320120" cy="360"/>
            </p14:xfrm>
          </p:contentPart>
        </mc:Choice>
        <mc:Fallback xmlns="">
          <p:pic>
            <p:nvPicPr>
              <p:cNvPr id="7" name="Ink 6">
                <a:extLst>
                  <a:ext uri="{FF2B5EF4-FFF2-40B4-BE49-F238E27FC236}">
                    <a16:creationId xmlns:a16="http://schemas.microsoft.com/office/drawing/2014/main" id="{2423ED1A-51B8-5538-36AD-1613145650D1}"/>
                  </a:ext>
                </a:extLst>
              </p:cNvPr>
              <p:cNvPicPr/>
              <p:nvPr/>
            </p:nvPicPr>
            <p:blipFill>
              <a:blip r:embed="rId9"/>
              <a:stretch>
                <a:fillRect/>
              </a:stretch>
            </p:blipFill>
            <p:spPr>
              <a:xfrm>
                <a:off x="1639307" y="2262507"/>
                <a:ext cx="1427760" cy="216000"/>
              </a:xfrm>
              <a:prstGeom prst="rect">
                <a:avLst/>
              </a:prstGeom>
            </p:spPr>
          </p:pic>
        </mc:Fallback>
      </mc:AlternateContent>
    </p:spTree>
    <p:extLst>
      <p:ext uri="{BB962C8B-B14F-4D97-AF65-F5344CB8AC3E}">
        <p14:creationId xmlns:p14="http://schemas.microsoft.com/office/powerpoint/2010/main" val="71317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288623" y="2309251"/>
            <a:ext cx="3744416" cy="792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660066"/>
                </a:solidFill>
                <a:effectLst>
                  <a:outerShdw blurRad="38100" dist="38100" dir="2700000" algn="tl">
                    <a:srgbClr val="000000">
                      <a:alpha val="43137"/>
                    </a:srgbClr>
                  </a:outerShdw>
                </a:effectLst>
                <a:latin typeface="Candara" pitchFamily="34" charset="0"/>
                <a:ea typeface="+mj-ea"/>
                <a:cs typeface="+mj-cs"/>
              </a:defRPr>
            </a:lvl1pPr>
            <a:lvl2pPr algn="ctr" rtl="0" eaLnBrk="0" fontAlgn="base" hangingPunct="0">
              <a:spcBef>
                <a:spcPct val="0"/>
              </a:spcBef>
              <a:spcAft>
                <a:spcPct val="0"/>
              </a:spcAft>
              <a:defRPr sz="3200" b="1">
                <a:solidFill>
                  <a:srgbClr val="660066"/>
                </a:solidFill>
                <a:latin typeface="Candara" pitchFamily="34" charset="0"/>
                <a:cs typeface="Arial" charset="0"/>
              </a:defRPr>
            </a:lvl2pPr>
            <a:lvl3pPr algn="ctr" rtl="0" eaLnBrk="0" fontAlgn="base" hangingPunct="0">
              <a:spcBef>
                <a:spcPct val="0"/>
              </a:spcBef>
              <a:spcAft>
                <a:spcPct val="0"/>
              </a:spcAft>
              <a:defRPr sz="3200" b="1">
                <a:solidFill>
                  <a:srgbClr val="660066"/>
                </a:solidFill>
                <a:latin typeface="Candara" pitchFamily="34" charset="0"/>
                <a:cs typeface="Arial" charset="0"/>
              </a:defRPr>
            </a:lvl3pPr>
            <a:lvl4pPr algn="ctr" rtl="0" eaLnBrk="0" fontAlgn="base" hangingPunct="0">
              <a:spcBef>
                <a:spcPct val="0"/>
              </a:spcBef>
              <a:spcAft>
                <a:spcPct val="0"/>
              </a:spcAft>
              <a:defRPr sz="3200" b="1">
                <a:solidFill>
                  <a:srgbClr val="660066"/>
                </a:solidFill>
                <a:latin typeface="Candara" pitchFamily="34" charset="0"/>
                <a:cs typeface="Arial" charset="0"/>
              </a:defRPr>
            </a:lvl4pPr>
            <a:lvl5pPr algn="ctr" rtl="0" eaLnBrk="0" fontAlgn="base" hangingPunct="0">
              <a:spcBef>
                <a:spcPct val="0"/>
              </a:spcBef>
              <a:spcAft>
                <a:spcPct val="0"/>
              </a:spcAft>
              <a:defRPr sz="3200" b="1">
                <a:solidFill>
                  <a:srgbClr val="660066"/>
                </a:solidFill>
                <a:latin typeface="Candara" pitchFamily="34" charset="0"/>
                <a:cs typeface="Arial" charset="0"/>
              </a:defRPr>
            </a:lvl5pPr>
            <a:lvl6pPr marL="457200" algn="ctr" rtl="0" fontAlgn="base">
              <a:spcBef>
                <a:spcPct val="0"/>
              </a:spcBef>
              <a:spcAft>
                <a:spcPct val="0"/>
              </a:spcAft>
              <a:defRPr sz="4400" b="1">
                <a:solidFill>
                  <a:srgbClr val="000099"/>
                </a:solidFill>
                <a:latin typeface="Century Gothic" pitchFamily="34" charset="0"/>
                <a:cs typeface="Arial" charset="0"/>
              </a:defRPr>
            </a:lvl6pPr>
            <a:lvl7pPr marL="914400" algn="ctr" rtl="0" fontAlgn="base">
              <a:spcBef>
                <a:spcPct val="0"/>
              </a:spcBef>
              <a:spcAft>
                <a:spcPct val="0"/>
              </a:spcAft>
              <a:defRPr sz="4400" b="1">
                <a:solidFill>
                  <a:srgbClr val="000099"/>
                </a:solidFill>
                <a:latin typeface="Century Gothic" pitchFamily="34" charset="0"/>
                <a:cs typeface="Arial" charset="0"/>
              </a:defRPr>
            </a:lvl7pPr>
            <a:lvl8pPr marL="1371600" algn="ctr" rtl="0" fontAlgn="base">
              <a:spcBef>
                <a:spcPct val="0"/>
              </a:spcBef>
              <a:spcAft>
                <a:spcPct val="0"/>
              </a:spcAft>
              <a:defRPr sz="4400" b="1">
                <a:solidFill>
                  <a:srgbClr val="000099"/>
                </a:solidFill>
                <a:latin typeface="Century Gothic" pitchFamily="34" charset="0"/>
                <a:cs typeface="Arial" charset="0"/>
              </a:defRPr>
            </a:lvl8pPr>
            <a:lvl9pPr marL="1828800" algn="ctr" rtl="0" fontAlgn="base">
              <a:spcBef>
                <a:spcPct val="0"/>
              </a:spcBef>
              <a:spcAft>
                <a:spcPct val="0"/>
              </a:spcAft>
              <a:defRPr sz="4400" b="1">
                <a:solidFill>
                  <a:srgbClr val="000099"/>
                </a:solidFill>
                <a:latin typeface="Century Gothic" pitchFamily="34" charset="0"/>
                <a:cs typeface="Arial" charset="0"/>
              </a:defRPr>
            </a:lvl9pPr>
          </a:lstStyle>
          <a:p>
            <a:r>
              <a:rPr lang="en-GB" kern="0" dirty="0"/>
              <a:t>Mind your </a:t>
            </a:r>
          </a:p>
          <a:p>
            <a:r>
              <a:rPr lang="en-GB" kern="0" dirty="0"/>
              <a:t>language! Modelling </a:t>
            </a:r>
          </a:p>
          <a:p>
            <a:r>
              <a:rPr lang="en-GB" kern="0" dirty="0"/>
              <a:t>Language.</a:t>
            </a:r>
          </a:p>
          <a:p>
            <a:endParaRPr lang="en-GB" kern="0" dirty="0"/>
          </a:p>
        </p:txBody>
      </p:sp>
      <p:pic>
        <p:nvPicPr>
          <p:cNvPr id="2050" name="Picture 2" descr="Image">
            <a:hlinkClick r:id="rId3"/>
            <a:extLst>
              <a:ext uri="{FF2B5EF4-FFF2-40B4-BE49-F238E27FC236}">
                <a16:creationId xmlns:a16="http://schemas.microsoft.com/office/drawing/2014/main" id="{0703B983-EB4E-6998-0052-7D736F8999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383020"/>
            <a:ext cx="5110708" cy="51107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952" y="3805130"/>
            <a:ext cx="5283200" cy="1968500"/>
          </a:xfrm>
          <a:prstGeom prst="rect">
            <a:avLst/>
          </a:prstGeom>
        </p:spPr>
      </p:pic>
    </p:spTree>
    <p:extLst>
      <p:ext uri="{BB962C8B-B14F-4D97-AF65-F5344CB8AC3E}">
        <p14:creationId xmlns:p14="http://schemas.microsoft.com/office/powerpoint/2010/main" val="264174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3568" y="4797152"/>
            <a:ext cx="9937104" cy="792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660066"/>
                </a:solidFill>
                <a:effectLst>
                  <a:outerShdw blurRad="38100" dist="38100" dir="2700000" algn="tl">
                    <a:srgbClr val="000000">
                      <a:alpha val="43137"/>
                    </a:srgbClr>
                  </a:outerShdw>
                </a:effectLst>
                <a:latin typeface="Candara" pitchFamily="34" charset="0"/>
                <a:ea typeface="+mj-ea"/>
                <a:cs typeface="+mj-cs"/>
              </a:defRPr>
            </a:lvl1pPr>
            <a:lvl2pPr algn="ctr" rtl="0" eaLnBrk="0" fontAlgn="base" hangingPunct="0">
              <a:spcBef>
                <a:spcPct val="0"/>
              </a:spcBef>
              <a:spcAft>
                <a:spcPct val="0"/>
              </a:spcAft>
              <a:defRPr sz="3200" b="1">
                <a:solidFill>
                  <a:srgbClr val="660066"/>
                </a:solidFill>
                <a:latin typeface="Candara" pitchFamily="34" charset="0"/>
                <a:cs typeface="Arial" charset="0"/>
              </a:defRPr>
            </a:lvl2pPr>
            <a:lvl3pPr algn="ctr" rtl="0" eaLnBrk="0" fontAlgn="base" hangingPunct="0">
              <a:spcBef>
                <a:spcPct val="0"/>
              </a:spcBef>
              <a:spcAft>
                <a:spcPct val="0"/>
              </a:spcAft>
              <a:defRPr sz="3200" b="1">
                <a:solidFill>
                  <a:srgbClr val="660066"/>
                </a:solidFill>
                <a:latin typeface="Candara" pitchFamily="34" charset="0"/>
                <a:cs typeface="Arial" charset="0"/>
              </a:defRPr>
            </a:lvl3pPr>
            <a:lvl4pPr algn="ctr" rtl="0" eaLnBrk="0" fontAlgn="base" hangingPunct="0">
              <a:spcBef>
                <a:spcPct val="0"/>
              </a:spcBef>
              <a:spcAft>
                <a:spcPct val="0"/>
              </a:spcAft>
              <a:defRPr sz="3200" b="1">
                <a:solidFill>
                  <a:srgbClr val="660066"/>
                </a:solidFill>
                <a:latin typeface="Candara" pitchFamily="34" charset="0"/>
                <a:cs typeface="Arial" charset="0"/>
              </a:defRPr>
            </a:lvl4pPr>
            <a:lvl5pPr algn="ctr" rtl="0" eaLnBrk="0" fontAlgn="base" hangingPunct="0">
              <a:spcBef>
                <a:spcPct val="0"/>
              </a:spcBef>
              <a:spcAft>
                <a:spcPct val="0"/>
              </a:spcAft>
              <a:defRPr sz="3200" b="1">
                <a:solidFill>
                  <a:srgbClr val="660066"/>
                </a:solidFill>
                <a:latin typeface="Candara" pitchFamily="34" charset="0"/>
                <a:cs typeface="Arial" charset="0"/>
              </a:defRPr>
            </a:lvl5pPr>
            <a:lvl6pPr marL="457200" algn="ctr" rtl="0" fontAlgn="base">
              <a:spcBef>
                <a:spcPct val="0"/>
              </a:spcBef>
              <a:spcAft>
                <a:spcPct val="0"/>
              </a:spcAft>
              <a:defRPr sz="4400" b="1">
                <a:solidFill>
                  <a:srgbClr val="000099"/>
                </a:solidFill>
                <a:latin typeface="Century Gothic" pitchFamily="34" charset="0"/>
                <a:cs typeface="Arial" charset="0"/>
              </a:defRPr>
            </a:lvl6pPr>
            <a:lvl7pPr marL="914400" algn="ctr" rtl="0" fontAlgn="base">
              <a:spcBef>
                <a:spcPct val="0"/>
              </a:spcBef>
              <a:spcAft>
                <a:spcPct val="0"/>
              </a:spcAft>
              <a:defRPr sz="4400" b="1">
                <a:solidFill>
                  <a:srgbClr val="000099"/>
                </a:solidFill>
                <a:latin typeface="Century Gothic" pitchFamily="34" charset="0"/>
                <a:cs typeface="Arial" charset="0"/>
              </a:defRPr>
            </a:lvl7pPr>
            <a:lvl8pPr marL="1371600" algn="ctr" rtl="0" fontAlgn="base">
              <a:spcBef>
                <a:spcPct val="0"/>
              </a:spcBef>
              <a:spcAft>
                <a:spcPct val="0"/>
              </a:spcAft>
              <a:defRPr sz="4400" b="1">
                <a:solidFill>
                  <a:srgbClr val="000099"/>
                </a:solidFill>
                <a:latin typeface="Century Gothic" pitchFamily="34" charset="0"/>
                <a:cs typeface="Arial" charset="0"/>
              </a:defRPr>
            </a:lvl8pPr>
            <a:lvl9pPr marL="1828800" algn="ctr" rtl="0" fontAlgn="base">
              <a:spcBef>
                <a:spcPct val="0"/>
              </a:spcBef>
              <a:spcAft>
                <a:spcPct val="0"/>
              </a:spcAft>
              <a:defRPr sz="4400" b="1">
                <a:solidFill>
                  <a:srgbClr val="000099"/>
                </a:solidFill>
                <a:latin typeface="Century Gothic" pitchFamily="34" charset="0"/>
                <a:cs typeface="Arial" charset="0"/>
              </a:defRPr>
            </a:lvl9pPr>
          </a:lstStyle>
          <a:p>
            <a:pPr algn="l"/>
            <a:r>
              <a:rPr lang="en-GB" sz="2400" kern="0" dirty="0"/>
              <a:t>forward slash /	Lehrer/-</a:t>
            </a:r>
            <a:r>
              <a:rPr lang="en-GB" sz="2400" kern="0" dirty="0" err="1"/>
              <a:t>innen</a:t>
            </a:r>
            <a:r>
              <a:rPr lang="en-GB" sz="2400" kern="0" dirty="0"/>
              <a:t> </a:t>
            </a:r>
          </a:p>
          <a:p>
            <a:pPr algn="l"/>
            <a:r>
              <a:rPr lang="en-GB" sz="2400" kern="0" dirty="0" err="1"/>
              <a:t>Binnen</a:t>
            </a:r>
            <a:r>
              <a:rPr lang="en-GB" sz="2400" kern="0" dirty="0"/>
              <a:t>-I		</a:t>
            </a:r>
            <a:r>
              <a:rPr lang="en-GB" sz="2400" kern="0" dirty="0" err="1"/>
              <a:t>LehrerInnen</a:t>
            </a:r>
            <a:endParaRPr lang="en-GB" sz="2400" kern="0" dirty="0"/>
          </a:p>
          <a:p>
            <a:pPr algn="l"/>
            <a:r>
              <a:rPr lang="en-GB" sz="2400" kern="0" dirty="0"/>
              <a:t>bracket ()		</a:t>
            </a:r>
            <a:r>
              <a:rPr lang="en-GB" sz="2400" kern="0" dirty="0" err="1"/>
              <a:t>ein</a:t>
            </a:r>
            <a:r>
              <a:rPr lang="en-GB" sz="2400" kern="0" dirty="0"/>
              <a:t>(e) Lehrer(in)</a:t>
            </a:r>
          </a:p>
          <a:p>
            <a:pPr algn="l"/>
            <a:r>
              <a:rPr lang="en-GB" sz="2400" kern="0" dirty="0"/>
              <a:t>asterisk *		Lehrer*</a:t>
            </a:r>
            <a:r>
              <a:rPr lang="en-GB" sz="2400" kern="0" dirty="0" err="1"/>
              <a:t>innen</a:t>
            </a:r>
            <a:endParaRPr lang="en-GB" sz="2400" kern="0" dirty="0"/>
          </a:p>
          <a:p>
            <a:pPr algn="l"/>
            <a:r>
              <a:rPr lang="en-GB" sz="2400" kern="0" dirty="0"/>
              <a:t>underscore _		</a:t>
            </a:r>
            <a:r>
              <a:rPr lang="en-GB" sz="2400" kern="0" dirty="0" err="1"/>
              <a:t>Lehrer_innen</a:t>
            </a:r>
            <a:endParaRPr lang="en-GB" sz="2400" kern="0" dirty="0"/>
          </a:p>
          <a:p>
            <a:pPr algn="l"/>
            <a:r>
              <a:rPr lang="en-GB" sz="2400" kern="0" dirty="0"/>
              <a:t>naming both		</a:t>
            </a:r>
            <a:r>
              <a:rPr lang="en-GB" sz="2400" kern="0" dirty="0" err="1"/>
              <a:t>zwei</a:t>
            </a:r>
            <a:r>
              <a:rPr lang="en-GB" sz="2400" kern="0" dirty="0"/>
              <a:t> </a:t>
            </a:r>
            <a:r>
              <a:rPr lang="en-GB" sz="2400" kern="0" dirty="0" err="1"/>
              <a:t>Lehrerinnen</a:t>
            </a:r>
            <a:r>
              <a:rPr lang="en-GB" sz="2400" kern="0" dirty="0"/>
              <a:t> und </a:t>
            </a:r>
            <a:r>
              <a:rPr lang="en-GB" sz="2400" kern="0" dirty="0" err="1"/>
              <a:t>ein</a:t>
            </a:r>
            <a:r>
              <a:rPr lang="en-GB" sz="2400" kern="0" dirty="0"/>
              <a:t> Lehrer</a:t>
            </a:r>
          </a:p>
          <a:p>
            <a:pPr algn="l"/>
            <a:endParaRPr lang="en-GB" sz="2400" kern="0" dirty="0"/>
          </a:p>
          <a:p>
            <a:pPr algn="l"/>
            <a:r>
              <a:rPr lang="en-GB" sz="2400" kern="0" dirty="0"/>
              <a:t>le point .		</a:t>
            </a:r>
            <a:r>
              <a:rPr lang="en-GB" sz="2400" kern="0" dirty="0" err="1"/>
              <a:t>Cher.e.s</a:t>
            </a:r>
            <a:r>
              <a:rPr lang="en-GB" sz="2400" kern="0" dirty="0"/>
              <a:t> </a:t>
            </a:r>
            <a:r>
              <a:rPr lang="en-GB" sz="2400" kern="0" dirty="0" err="1"/>
              <a:t>ami.e.s</a:t>
            </a:r>
            <a:endParaRPr lang="en-GB" sz="2400" kern="0" dirty="0"/>
          </a:p>
          <a:p>
            <a:pPr algn="l"/>
            <a:endParaRPr lang="en-GB" sz="2400" kern="0" dirty="0"/>
          </a:p>
          <a:p>
            <a:pPr algn="l"/>
            <a:r>
              <a:rPr lang="en-GB" sz="2400" kern="0" dirty="0"/>
              <a:t>neologism		</a:t>
            </a:r>
            <a:r>
              <a:rPr lang="en-GB" sz="2400" kern="0" dirty="0" err="1"/>
              <a:t>Mi</a:t>
            </a:r>
            <a:r>
              <a:rPr lang="en-GB" sz="2400" kern="0" dirty="0"/>
              <a:t> </a:t>
            </a:r>
            <a:r>
              <a:rPr lang="en-GB" sz="2400" kern="0" dirty="0" err="1"/>
              <a:t>hije</a:t>
            </a:r>
            <a:r>
              <a:rPr lang="en-GB" sz="2400" kern="0" dirty="0"/>
              <a:t>, </a:t>
            </a:r>
            <a:r>
              <a:rPr lang="en-GB" sz="2400" kern="0" dirty="0" err="1"/>
              <a:t>Mi</a:t>
            </a:r>
            <a:r>
              <a:rPr lang="en-GB" sz="2400" kern="0" dirty="0"/>
              <a:t> </a:t>
            </a:r>
            <a:r>
              <a:rPr lang="en-GB" sz="2400" kern="0" dirty="0" err="1"/>
              <a:t>hij</a:t>
            </a:r>
            <a:r>
              <a:rPr lang="en-GB" sz="2400" kern="0" dirty="0"/>
              <a:t>@, </a:t>
            </a:r>
            <a:r>
              <a:rPr lang="en-GB" sz="2400" kern="0" dirty="0" err="1"/>
              <a:t>Mi</a:t>
            </a:r>
            <a:r>
              <a:rPr lang="en-GB" sz="2400" kern="0" dirty="0"/>
              <a:t> </a:t>
            </a:r>
            <a:r>
              <a:rPr lang="en-GB" sz="2400" kern="0" dirty="0" err="1"/>
              <a:t>hijx</a:t>
            </a:r>
            <a:endParaRPr lang="en-GB" sz="2400" kern="0" dirty="0"/>
          </a:p>
          <a:p>
            <a:pPr algn="l"/>
            <a:endParaRPr lang="en-GB" sz="2400" kern="0" dirty="0"/>
          </a:p>
          <a:p>
            <a:pPr algn="l"/>
            <a:r>
              <a:rPr lang="en-GB" sz="2400" kern="0" dirty="0"/>
              <a:t>schwa			</a:t>
            </a:r>
            <a:r>
              <a:rPr lang="en-GB" sz="2400" kern="0" dirty="0" err="1"/>
              <a:t>carə</a:t>
            </a:r>
            <a:r>
              <a:rPr lang="en-GB" sz="2400" kern="0" dirty="0"/>
              <a:t> </a:t>
            </a:r>
            <a:r>
              <a:rPr lang="en-GB" sz="2400" kern="0" dirty="0" err="1"/>
              <a:t>studentə</a:t>
            </a:r>
            <a:endParaRPr lang="en-GB" sz="2400" kern="0" dirty="0"/>
          </a:p>
          <a:p>
            <a:pPr algn="l"/>
            <a:endParaRPr lang="en-GB" sz="2400" kern="0" dirty="0"/>
          </a:p>
          <a:p>
            <a:pPr algn="l"/>
            <a:endParaRPr lang="en-GB" sz="2400" kern="0" dirty="0"/>
          </a:p>
          <a:p>
            <a:pPr algn="l"/>
            <a:endParaRPr lang="en-GB" sz="2400" kern="0" dirty="0"/>
          </a:p>
          <a:p>
            <a:pPr algn="l"/>
            <a:endParaRPr lang="en-GB" sz="2400" kern="0" baseline="30000" dirty="0"/>
          </a:p>
          <a:p>
            <a:pPr algn="l"/>
            <a:endParaRPr lang="en-GB" sz="2400" kern="0" dirty="0"/>
          </a:p>
          <a:p>
            <a:pPr algn="l"/>
            <a:endParaRPr lang="en-GB" sz="2400" kern="0" dirty="0"/>
          </a:p>
          <a:p>
            <a:pPr algn="l"/>
            <a:endParaRPr lang="en-GB" sz="2400" kern="0" dirty="0"/>
          </a:p>
        </p:txBody>
      </p:sp>
    </p:spTree>
    <p:extLst>
      <p:ext uri="{BB962C8B-B14F-4D97-AF65-F5344CB8AC3E}">
        <p14:creationId xmlns:p14="http://schemas.microsoft.com/office/powerpoint/2010/main" val="365662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extLst>
              <a:ext uri="{FF2B5EF4-FFF2-40B4-BE49-F238E27FC236}">
                <a16:creationId xmlns:a16="http://schemas.microsoft.com/office/drawing/2014/main" id="{5E6D6488-92F0-97C6-B5AC-A83D10F75523}"/>
              </a:ext>
            </a:extLst>
          </p:cNvPr>
          <p:cNvPicPr>
            <a:picLocks noChangeAspect="1"/>
          </p:cNvPicPr>
          <p:nvPr/>
        </p:nvPicPr>
        <p:blipFill>
          <a:blip r:embed="rId4"/>
          <a:stretch>
            <a:fillRect/>
          </a:stretch>
        </p:blipFill>
        <p:spPr>
          <a:xfrm>
            <a:off x="1403648" y="1484784"/>
            <a:ext cx="7128349" cy="4992917"/>
          </a:xfrm>
          <a:prstGeom prst="rect">
            <a:avLst/>
          </a:prstGeom>
        </p:spPr>
      </p:pic>
    </p:spTree>
    <p:extLst>
      <p:ext uri="{BB962C8B-B14F-4D97-AF65-F5344CB8AC3E}">
        <p14:creationId xmlns:p14="http://schemas.microsoft.com/office/powerpoint/2010/main" val="230750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8229600" cy="892175"/>
          </a:xfrm>
        </p:spPr>
        <p:txBody>
          <a:bodyPr/>
          <a:lstStyle/>
          <a:p>
            <a:r>
              <a:rPr lang="en-GB" dirty="0"/>
              <a:t>Norwegian perspectives on gender inclusive languages education</a:t>
            </a:r>
          </a:p>
        </p:txBody>
      </p:sp>
      <p:pic>
        <p:nvPicPr>
          <p:cNvPr id="3" name="Picture 2" descr="Download Share Images PNG Download Free HQ PNG Im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024" y="3573016"/>
            <a:ext cx="4139952" cy="2201403"/>
          </a:xfrm>
          <a:prstGeom prst="rect">
            <a:avLst/>
          </a:prstGeom>
        </p:spPr>
      </p:pic>
    </p:spTree>
    <p:extLst>
      <p:ext uri="{BB962C8B-B14F-4D97-AF65-F5344CB8AC3E}">
        <p14:creationId xmlns:p14="http://schemas.microsoft.com/office/powerpoint/2010/main" val="1084953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4020"/>
            <a:ext cx="8229600" cy="892175"/>
          </a:xfrm>
        </p:spPr>
        <p:txBody>
          <a:bodyPr/>
          <a:lstStyle/>
          <a:p>
            <a:r>
              <a:rPr lang="en-GB" dirty="0"/>
              <a:t>What does the term ‘gender inclusive languages education’ mean to you now? </a:t>
            </a:r>
            <a:br>
              <a:rPr lang="en-GB" dirty="0"/>
            </a:br>
            <a:r>
              <a:rPr lang="en-GB" dirty="0"/>
              <a:t>What implications are there </a:t>
            </a:r>
            <a:br>
              <a:rPr lang="en-GB" dirty="0"/>
            </a:br>
            <a:r>
              <a:rPr lang="en-GB" dirty="0"/>
              <a:t>for your teaching practice?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3861048"/>
            <a:ext cx="3448050" cy="1323975"/>
          </a:xfrm>
          <a:prstGeom prst="rect">
            <a:avLst/>
          </a:prstGeom>
        </p:spPr>
      </p:pic>
      <p:sp>
        <p:nvSpPr>
          <p:cNvPr id="4" name="TextBox 3"/>
          <p:cNvSpPr txBox="1"/>
          <p:nvPr/>
        </p:nvSpPr>
        <p:spPr>
          <a:xfrm>
            <a:off x="323528" y="5661248"/>
            <a:ext cx="3142207" cy="830997"/>
          </a:xfrm>
          <a:prstGeom prst="rect">
            <a:avLst/>
          </a:prstGeom>
          <a:noFill/>
        </p:spPr>
        <p:txBody>
          <a:bodyPr wrap="none" rtlCol="0">
            <a:spAutoFit/>
          </a:bodyPr>
          <a:lstStyle/>
          <a:p>
            <a:r>
              <a:rPr lang="en-GB" sz="2400" dirty="0">
                <a:latin typeface="Candara" panose="020E0502030303020204" pitchFamily="34" charset="0"/>
              </a:rPr>
              <a:t>Go to </a:t>
            </a:r>
            <a:r>
              <a:rPr lang="en-GB" sz="2400" dirty="0">
                <a:latin typeface="Candara" panose="020E0502030303020204" pitchFamily="34" charset="0"/>
                <a:hlinkClick r:id="rId4"/>
              </a:rPr>
              <a:t>www.menti.com</a:t>
            </a:r>
            <a:endParaRPr lang="en-GB" sz="2400" dirty="0">
              <a:latin typeface="Candara" panose="020E0502030303020204" pitchFamily="34" charset="0"/>
            </a:endParaRPr>
          </a:p>
          <a:p>
            <a:r>
              <a:rPr lang="en-GB" sz="2400" dirty="0">
                <a:latin typeface="Candara" panose="020E0502030303020204" pitchFamily="34" charset="0"/>
              </a:rPr>
              <a:t>Code 1484 4886</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248" y="4365069"/>
            <a:ext cx="2132856" cy="2132856"/>
          </a:xfrm>
          <a:prstGeom prst="rect">
            <a:avLst/>
          </a:prstGeom>
        </p:spPr>
      </p:pic>
    </p:spTree>
    <p:extLst>
      <p:ext uri="{BB962C8B-B14F-4D97-AF65-F5344CB8AC3E}">
        <p14:creationId xmlns:p14="http://schemas.microsoft.com/office/powerpoint/2010/main" val="349377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king Defining Questions - Excelsior College OW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607" y="1412776"/>
            <a:ext cx="7092787" cy="4728526"/>
          </a:xfrm>
          <a:prstGeom prst="rect">
            <a:avLst/>
          </a:prstGeom>
        </p:spPr>
      </p:pic>
    </p:spTree>
    <p:extLst>
      <p:ext uri="{BB962C8B-B14F-4D97-AF65-F5344CB8AC3E}">
        <p14:creationId xmlns:p14="http://schemas.microsoft.com/office/powerpoint/2010/main" val="588108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176952" y="1569665"/>
            <a:ext cx="3539064" cy="974073"/>
            <a:chOff x="2069533" y="5440006"/>
            <a:chExt cx="3860800" cy="974073"/>
          </a:xfrm>
        </p:grpSpPr>
        <p:grpSp>
          <p:nvGrpSpPr>
            <p:cNvPr id="17" name="Group 16"/>
            <p:cNvGrpSpPr>
              <a:grpSpLocks/>
            </p:cNvGrpSpPr>
            <p:nvPr/>
          </p:nvGrpSpPr>
          <p:grpSpPr bwMode="auto">
            <a:xfrm>
              <a:off x="2854054" y="5904491"/>
              <a:ext cx="2660347" cy="509588"/>
              <a:chOff x="1417273" y="6092324"/>
              <a:chExt cx="2658847" cy="509042"/>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7273" y="6092324"/>
                <a:ext cx="509042" cy="50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
              <p:cNvSpPr txBox="1">
                <a:spLocks noChangeArrowheads="1"/>
              </p:cNvSpPr>
              <p:nvPr/>
            </p:nvSpPr>
            <p:spPr bwMode="auto">
              <a:xfrm>
                <a:off x="1897328" y="6133273"/>
                <a:ext cx="2178792" cy="39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GB" altLang="en-US" sz="2000" b="1" dirty="0">
                    <a:solidFill>
                      <a:srgbClr val="0000CC"/>
                    </a:solidFill>
                    <a:latin typeface="Candara" panose="020E0502030303020204" pitchFamily="34" charset="0"/>
                  </a:rPr>
                  <a:t>@</a:t>
                </a:r>
                <a:r>
                  <a:rPr lang="en-GB" altLang="en-US" sz="2000" b="1" dirty="0" err="1">
                    <a:solidFill>
                      <a:srgbClr val="0000CC"/>
                    </a:solidFill>
                    <a:latin typeface="Candara" panose="020E0502030303020204" pitchFamily="34" charset="0"/>
                  </a:rPr>
                  <a:t>Lynne_SCILT</a:t>
                </a:r>
                <a:endParaRPr lang="en-GB" altLang="en-US" sz="2000" b="1" dirty="0">
                  <a:solidFill>
                    <a:srgbClr val="0000CC"/>
                  </a:solidFill>
                  <a:latin typeface="Candara" panose="020E0502030303020204" pitchFamily="34" charset="0"/>
                </a:endParaRPr>
              </a:p>
            </p:txBody>
          </p:sp>
        </p:grpSp>
        <p:sp>
          <p:nvSpPr>
            <p:cNvPr id="18" name="Rectangle 17"/>
            <p:cNvSpPr>
              <a:spLocks noChangeArrowheads="1"/>
            </p:cNvSpPr>
            <p:nvPr/>
          </p:nvSpPr>
          <p:spPr bwMode="auto">
            <a:xfrm>
              <a:off x="2069533" y="5440006"/>
              <a:ext cx="386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2000" b="1" dirty="0">
                  <a:solidFill>
                    <a:prstClr val="black"/>
                  </a:solidFill>
                  <a:latin typeface="Candara" panose="020E0502030303020204" pitchFamily="34" charset="0"/>
                  <a:hlinkClick r:id="rId4"/>
                </a:rPr>
                <a:t>lynne.jones@strath.ac.uk</a:t>
              </a:r>
              <a:endParaRPr lang="en-GB" altLang="en-US" sz="2000" b="1" dirty="0">
                <a:solidFill>
                  <a:prstClr val="black"/>
                </a:solidFill>
                <a:latin typeface="Candara" panose="020E0502030303020204" pitchFamily="34" charset="0"/>
              </a:endParaRPr>
            </a:p>
          </p:txBody>
        </p:sp>
      </p:gr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7503" y="5774673"/>
            <a:ext cx="521187" cy="521187"/>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0803" y="5914823"/>
            <a:ext cx="815349" cy="297213"/>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1430" y="5750795"/>
            <a:ext cx="568945" cy="568945"/>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8757" y="5951027"/>
            <a:ext cx="745700" cy="224807"/>
          </a:xfrm>
          <a:prstGeom prst="rect">
            <a:avLst/>
          </a:prstGeom>
        </p:spPr>
      </p:pic>
      <p:grpSp>
        <p:nvGrpSpPr>
          <p:cNvPr id="21" name="Group 20"/>
          <p:cNvGrpSpPr>
            <a:grpSpLocks/>
          </p:cNvGrpSpPr>
          <p:nvPr/>
        </p:nvGrpSpPr>
        <p:grpSpPr bwMode="auto">
          <a:xfrm>
            <a:off x="2188097" y="2762235"/>
            <a:ext cx="4767806" cy="2823114"/>
            <a:chOff x="-1588" y="2060848"/>
            <a:chExt cx="7741940" cy="4797152"/>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7313" y="5483225"/>
              <a:ext cx="654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a:grpSpLocks/>
            </p:cNvGrpSpPr>
            <p:nvPr/>
          </p:nvGrpSpPr>
          <p:grpSpPr bwMode="auto">
            <a:xfrm>
              <a:off x="-1588" y="2060848"/>
              <a:ext cx="7741940" cy="4797152"/>
              <a:chOff x="0" y="0"/>
              <a:chExt cx="9144000" cy="6610350"/>
            </a:xfrm>
          </p:grpSpPr>
          <p:pic>
            <p:nvPicPr>
              <p:cNvPr id="24" name="Picture 23" descr="S:\SCILT\Parents\Images\bigstock_Thank_You_In_Different_Languag_769531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rot="21082538">
                <a:off x="4131753" y="4280958"/>
                <a:ext cx="1260020" cy="1261494"/>
              </a:xfrm>
              <a:prstGeom prst="rect">
                <a:avLst/>
              </a:prstGeom>
              <a:ln>
                <a:noFill/>
              </a:ln>
            </p:spPr>
            <p:style>
              <a:lnRef idx="3">
                <a:schemeClr val="lt1"/>
              </a:lnRef>
              <a:fillRef idx="1">
                <a:schemeClr val="accent3"/>
              </a:fillRef>
              <a:effectRef idx="1">
                <a:schemeClr val="accent3"/>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defRPr/>
                </a:pPr>
                <a:endParaRPr lang="en-GB" altLang="en-US">
                  <a:solidFill>
                    <a:srgbClr val="FFFFFF"/>
                  </a:solidFill>
                </a:endParaRPr>
              </a:p>
            </p:txBody>
          </p:sp>
          <p:sp>
            <p:nvSpPr>
              <p:cNvPr id="26" name="Rectangle 25"/>
              <p:cNvSpPr>
                <a:spLocks noChangeArrowheads="1"/>
              </p:cNvSpPr>
              <p:nvPr/>
            </p:nvSpPr>
            <p:spPr bwMode="auto">
              <a:xfrm rot="21052027">
                <a:off x="3810729" y="4443274"/>
                <a:ext cx="1818034" cy="93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ja-JP" altLang="en-US" sz="2000" dirty="0">
                    <a:solidFill>
                      <a:prstClr val="black"/>
                    </a:solidFill>
                    <a:latin typeface="Arial" pitchFamily="34" charset="0"/>
                    <a:ea typeface="MS PGothic" pitchFamily="34" charset="-128"/>
                  </a:rPr>
                  <a:t>謝謝</a:t>
                </a:r>
                <a:endParaRPr lang="en-GB" altLang="en-US" sz="2000" dirty="0">
                  <a:solidFill>
                    <a:prstClr val="black"/>
                  </a:solidFill>
                  <a:latin typeface="Arial" pitchFamily="34" charset="0"/>
                </a:endParaRPr>
              </a:p>
            </p:txBody>
          </p:sp>
        </p:grpSp>
      </p:grpSp>
      <p:grpSp>
        <p:nvGrpSpPr>
          <p:cNvPr id="27" name="Group 26"/>
          <p:cNvGrpSpPr>
            <a:grpSpLocks/>
          </p:cNvGrpSpPr>
          <p:nvPr/>
        </p:nvGrpSpPr>
        <p:grpSpPr bwMode="auto">
          <a:xfrm>
            <a:off x="5220072" y="1574647"/>
            <a:ext cx="3459235" cy="950450"/>
            <a:chOff x="1710076" y="5463629"/>
            <a:chExt cx="4211466" cy="950450"/>
          </a:xfrm>
        </p:grpSpPr>
        <p:grpSp>
          <p:nvGrpSpPr>
            <p:cNvPr id="28" name="Group 27"/>
            <p:cNvGrpSpPr>
              <a:grpSpLocks/>
            </p:cNvGrpSpPr>
            <p:nvPr/>
          </p:nvGrpSpPr>
          <p:grpSpPr bwMode="auto">
            <a:xfrm>
              <a:off x="2854054" y="5904491"/>
              <a:ext cx="3067487" cy="509588"/>
              <a:chOff x="1417273" y="6092324"/>
              <a:chExt cx="3065758" cy="509042"/>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7273" y="6092324"/>
                <a:ext cx="509042" cy="50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889911" y="6133473"/>
                <a:ext cx="2593120" cy="39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GB" altLang="en-US" sz="2000" b="1" dirty="0">
                    <a:solidFill>
                      <a:srgbClr val="0000CC"/>
                    </a:solidFill>
                    <a:latin typeface="Candara" panose="020E0502030303020204" pitchFamily="34" charset="0"/>
                  </a:rPr>
                  <a:t>@</a:t>
                </a:r>
                <a:r>
                  <a:rPr lang="en-GB" altLang="en-US" sz="2000" b="1" dirty="0" err="1">
                    <a:solidFill>
                      <a:srgbClr val="0000CC"/>
                    </a:solidFill>
                    <a:latin typeface="Candara" panose="020E0502030303020204" pitchFamily="34" charset="0"/>
                  </a:rPr>
                  <a:t>SuzanneSCILT</a:t>
                </a:r>
                <a:endParaRPr lang="en-GB" altLang="en-US" sz="2000" b="1" dirty="0">
                  <a:solidFill>
                    <a:srgbClr val="0000CC"/>
                  </a:solidFill>
                  <a:latin typeface="Candara" panose="020E0502030303020204" pitchFamily="34" charset="0"/>
                </a:endParaRPr>
              </a:p>
            </p:txBody>
          </p:sp>
        </p:grpSp>
        <p:sp>
          <p:nvSpPr>
            <p:cNvPr id="29" name="Rectangle 28"/>
            <p:cNvSpPr>
              <a:spLocks noChangeArrowheads="1"/>
            </p:cNvSpPr>
            <p:nvPr/>
          </p:nvSpPr>
          <p:spPr bwMode="auto">
            <a:xfrm>
              <a:off x="1710076" y="5463629"/>
              <a:ext cx="4211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2000" b="1" dirty="0">
                  <a:solidFill>
                    <a:prstClr val="black"/>
                  </a:solidFill>
                  <a:latin typeface="Candara" panose="020E0502030303020204" pitchFamily="34" charset="0"/>
                  <a:hlinkClick r:id="rId11"/>
                </a:rPr>
                <a:t>suzanne.ritchie@strath.ac.uk</a:t>
              </a:r>
              <a:endParaRPr lang="en-GB" altLang="en-US" sz="2000" b="1" dirty="0">
                <a:solidFill>
                  <a:prstClr val="black"/>
                </a:solidFill>
                <a:latin typeface="Candara" panose="020E0502030303020204" pitchFamily="34" charset="0"/>
              </a:endParaRPr>
            </a:p>
          </p:txBody>
        </p:sp>
      </p:grpSp>
    </p:spTree>
    <p:extLst>
      <p:ext uri="{BB962C8B-B14F-4D97-AF65-F5344CB8AC3E}">
        <p14:creationId xmlns:p14="http://schemas.microsoft.com/office/powerpoint/2010/main" val="73196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93812" y="1364587"/>
            <a:ext cx="7772400" cy="1619250"/>
          </a:xfrm>
          <a:prstGeom prst="rect">
            <a:avLst/>
          </a:prstGeom>
        </p:spPr>
        <p:txBody>
          <a:bodyPr/>
          <a:lstStyle>
            <a:lvl1pPr algn="ctr" rtl="0" eaLnBrk="0" fontAlgn="base" hangingPunct="0">
              <a:spcBef>
                <a:spcPct val="0"/>
              </a:spcBef>
              <a:spcAft>
                <a:spcPct val="0"/>
              </a:spcAft>
              <a:defRPr sz="4000" b="1">
                <a:solidFill>
                  <a:srgbClr val="660066"/>
                </a:solidFill>
                <a:effectLst>
                  <a:outerShdw blurRad="38100" dist="38100" dir="2700000" algn="tl">
                    <a:srgbClr val="000000">
                      <a:alpha val="43137"/>
                    </a:srgbClr>
                  </a:outerShdw>
                </a:effectLst>
                <a:latin typeface="Candara" pitchFamily="34" charset="0"/>
                <a:ea typeface="+mj-ea"/>
                <a:cs typeface="+mj-cs"/>
              </a:defRPr>
            </a:lvl1pPr>
            <a:lvl2pPr algn="ctr" rtl="0" eaLnBrk="0" fontAlgn="base" hangingPunct="0">
              <a:spcBef>
                <a:spcPct val="0"/>
              </a:spcBef>
              <a:spcAft>
                <a:spcPct val="0"/>
              </a:spcAft>
              <a:defRPr sz="4000" b="1">
                <a:solidFill>
                  <a:srgbClr val="660066"/>
                </a:solidFill>
                <a:latin typeface="Candara" pitchFamily="34" charset="0"/>
                <a:cs typeface="Arial" charset="0"/>
              </a:defRPr>
            </a:lvl2pPr>
            <a:lvl3pPr algn="ctr" rtl="0" eaLnBrk="0" fontAlgn="base" hangingPunct="0">
              <a:spcBef>
                <a:spcPct val="0"/>
              </a:spcBef>
              <a:spcAft>
                <a:spcPct val="0"/>
              </a:spcAft>
              <a:defRPr sz="4000" b="1">
                <a:solidFill>
                  <a:srgbClr val="660066"/>
                </a:solidFill>
                <a:latin typeface="Candara" pitchFamily="34" charset="0"/>
                <a:cs typeface="Arial" charset="0"/>
              </a:defRPr>
            </a:lvl3pPr>
            <a:lvl4pPr algn="ctr" rtl="0" eaLnBrk="0" fontAlgn="base" hangingPunct="0">
              <a:spcBef>
                <a:spcPct val="0"/>
              </a:spcBef>
              <a:spcAft>
                <a:spcPct val="0"/>
              </a:spcAft>
              <a:defRPr sz="4000" b="1">
                <a:solidFill>
                  <a:srgbClr val="660066"/>
                </a:solidFill>
                <a:latin typeface="Candara" pitchFamily="34" charset="0"/>
                <a:cs typeface="Arial" charset="0"/>
              </a:defRPr>
            </a:lvl4pPr>
            <a:lvl5pPr algn="ctr" rtl="0" eaLnBrk="0" fontAlgn="base" hangingPunct="0">
              <a:spcBef>
                <a:spcPct val="0"/>
              </a:spcBef>
              <a:spcAft>
                <a:spcPct val="0"/>
              </a:spcAft>
              <a:defRPr sz="4000" b="1">
                <a:solidFill>
                  <a:srgbClr val="660066"/>
                </a:solidFill>
                <a:latin typeface="Candara" pitchFamily="34" charset="0"/>
                <a:cs typeface="Arial" charset="0"/>
              </a:defRPr>
            </a:lvl5pPr>
            <a:lvl6pPr marL="457200" algn="ctr" rtl="0" fontAlgn="base">
              <a:spcBef>
                <a:spcPct val="0"/>
              </a:spcBef>
              <a:spcAft>
                <a:spcPct val="0"/>
              </a:spcAft>
              <a:defRPr sz="4400" b="1">
                <a:solidFill>
                  <a:srgbClr val="000099"/>
                </a:solidFill>
                <a:latin typeface="Century Gothic" pitchFamily="34" charset="0"/>
                <a:cs typeface="Arial" charset="0"/>
              </a:defRPr>
            </a:lvl6pPr>
            <a:lvl7pPr marL="914400" algn="ctr" rtl="0" fontAlgn="base">
              <a:spcBef>
                <a:spcPct val="0"/>
              </a:spcBef>
              <a:spcAft>
                <a:spcPct val="0"/>
              </a:spcAft>
              <a:defRPr sz="4400" b="1">
                <a:solidFill>
                  <a:srgbClr val="000099"/>
                </a:solidFill>
                <a:latin typeface="Century Gothic" pitchFamily="34" charset="0"/>
                <a:cs typeface="Arial" charset="0"/>
              </a:defRPr>
            </a:lvl7pPr>
            <a:lvl8pPr marL="1371600" algn="ctr" rtl="0" fontAlgn="base">
              <a:spcBef>
                <a:spcPct val="0"/>
              </a:spcBef>
              <a:spcAft>
                <a:spcPct val="0"/>
              </a:spcAft>
              <a:defRPr sz="4400" b="1">
                <a:solidFill>
                  <a:srgbClr val="000099"/>
                </a:solidFill>
                <a:latin typeface="Century Gothic" pitchFamily="34" charset="0"/>
                <a:cs typeface="Arial" charset="0"/>
              </a:defRPr>
            </a:lvl8pPr>
            <a:lvl9pPr marL="1828800" algn="ctr" rtl="0" fontAlgn="base">
              <a:spcBef>
                <a:spcPct val="0"/>
              </a:spcBef>
              <a:spcAft>
                <a:spcPct val="0"/>
              </a:spcAft>
              <a:defRPr sz="4400" b="1">
                <a:solidFill>
                  <a:srgbClr val="000099"/>
                </a:solidFill>
                <a:latin typeface="Century Gothic" pitchFamily="34" charset="0"/>
                <a:cs typeface="Arial" charset="0"/>
              </a:defRPr>
            </a:lvl9pPr>
          </a:lstStyle>
          <a:p>
            <a:pPr>
              <a:defRPr/>
            </a:pPr>
            <a:endParaRPr lang="en-GB" kern="0" dirty="0"/>
          </a:p>
        </p:txBody>
      </p:sp>
      <p:sp>
        <p:nvSpPr>
          <p:cNvPr id="3" name="AutoShape 4" descr="Image result for stirling council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6" descr="Image result for stirling council logo"/>
          <p:cNvSpPr>
            <a:spLocks noChangeAspect="1" noChangeArrowheads="1"/>
          </p:cNvSpPr>
          <p:nvPr/>
        </p:nvSpPr>
        <p:spPr bwMode="auto">
          <a:xfrm>
            <a:off x="-708521" y="-569857"/>
            <a:ext cx="2232248" cy="16561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971600" y="1772816"/>
            <a:ext cx="7334335" cy="4493538"/>
          </a:xfrm>
          <a:prstGeom prst="rect">
            <a:avLst/>
          </a:prstGeom>
          <a:noFill/>
        </p:spPr>
        <p:txBody>
          <a:bodyPr wrap="square" rtlCol="0">
            <a:spAutoFit/>
          </a:bodyPr>
          <a:lstStyle/>
          <a:p>
            <a:r>
              <a:rPr lang="en-GB" sz="2200" dirty="0">
                <a:latin typeface="Candara" panose="020E0502030303020204" pitchFamily="34" charset="0"/>
              </a:rPr>
              <a:t>In this webinar you will hear from Lynne and Suzanne, two teachers working in Scotland, about our journey to widen the professional dialogue around inclusive languages education.</a:t>
            </a:r>
          </a:p>
          <a:p>
            <a:r>
              <a:rPr lang="en-GB" sz="2200" dirty="0">
                <a:latin typeface="Candara" panose="020E0502030303020204" pitchFamily="34" charset="0"/>
              </a:rPr>
              <a:t> </a:t>
            </a:r>
          </a:p>
          <a:p>
            <a:r>
              <a:rPr lang="en-GB" sz="2200" dirty="0">
                <a:latin typeface="Candara" panose="020E0502030303020204" pitchFamily="34" charset="0"/>
              </a:rPr>
              <a:t>More specifically, we will explore the changing landscape around gender inclusive language. We will compare it to other societal changes in language use, and discuss the factors for consideration when integrating gender inclusive language into teaching practice. </a:t>
            </a:r>
          </a:p>
          <a:p>
            <a:endParaRPr lang="en-GB" sz="2200" dirty="0">
              <a:latin typeface="Candara" panose="020E0502030303020204" pitchFamily="34" charset="0"/>
            </a:endParaRPr>
          </a:p>
          <a:p>
            <a:r>
              <a:rPr lang="en-GB" sz="2200" dirty="0">
                <a:latin typeface="Candara" panose="020E0502030303020204" pitchFamily="34" charset="0"/>
              </a:rPr>
              <a:t>You will also have the opportunity to share your own experiences from the Norwegian context. </a:t>
            </a:r>
            <a:endParaRPr lang="en-GB" sz="2200" b="1" dirty="0">
              <a:latin typeface="Candara" panose="020E0502030303020204" pitchFamily="34" charset="0"/>
            </a:endParaRPr>
          </a:p>
        </p:txBody>
      </p:sp>
    </p:spTree>
    <p:extLst>
      <p:ext uri="{BB962C8B-B14F-4D97-AF65-F5344CB8AC3E}">
        <p14:creationId xmlns:p14="http://schemas.microsoft.com/office/powerpoint/2010/main" val="44894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4077072"/>
            <a:ext cx="3448050" cy="1323975"/>
          </a:xfrm>
          <a:prstGeom prst="rect">
            <a:avLst/>
          </a:prstGeom>
        </p:spPr>
      </p:pic>
      <p:sp>
        <p:nvSpPr>
          <p:cNvPr id="5" name="Title 1"/>
          <p:cNvSpPr>
            <a:spLocks noGrp="1"/>
          </p:cNvSpPr>
          <p:nvPr>
            <p:ph type="title"/>
          </p:nvPr>
        </p:nvSpPr>
        <p:spPr>
          <a:xfrm>
            <a:off x="539552" y="2779800"/>
            <a:ext cx="8229600" cy="892175"/>
          </a:xfrm>
        </p:spPr>
        <p:txBody>
          <a:bodyPr/>
          <a:lstStyle/>
          <a:p>
            <a:r>
              <a:rPr lang="en-GB" dirty="0"/>
              <a:t> </a:t>
            </a:r>
            <a:r>
              <a:rPr lang="en-GB" baseline="0" dirty="0"/>
              <a:t>Why did you choose to attend this webinar? </a:t>
            </a:r>
            <a:br>
              <a:rPr lang="en-GB" baseline="0" dirty="0"/>
            </a:br>
            <a:r>
              <a:rPr lang="en-GB" baseline="0" dirty="0"/>
              <a:t>What do you hope to take away from this session?</a:t>
            </a:r>
            <a:br>
              <a:rPr lang="en-GB" baseline="0" dirty="0"/>
            </a:br>
            <a:endParaRPr lang="en-GB" dirty="0"/>
          </a:p>
        </p:txBody>
      </p:sp>
      <p:sp>
        <p:nvSpPr>
          <p:cNvPr id="4" name="TextBox 3"/>
          <p:cNvSpPr txBox="1"/>
          <p:nvPr/>
        </p:nvSpPr>
        <p:spPr>
          <a:xfrm>
            <a:off x="508062" y="5661248"/>
            <a:ext cx="4423978" cy="830997"/>
          </a:xfrm>
          <a:prstGeom prst="rect">
            <a:avLst/>
          </a:prstGeom>
          <a:noFill/>
        </p:spPr>
        <p:txBody>
          <a:bodyPr wrap="square" rtlCol="0">
            <a:spAutoFit/>
          </a:bodyPr>
          <a:lstStyle/>
          <a:p>
            <a:r>
              <a:rPr lang="en-GB" sz="2400" dirty="0">
                <a:latin typeface="Candara" panose="020E0502030303020204" pitchFamily="34" charset="0"/>
              </a:rPr>
              <a:t>Go to </a:t>
            </a:r>
            <a:r>
              <a:rPr lang="en-GB" sz="2400" dirty="0">
                <a:latin typeface="Candara" panose="020E0502030303020204" pitchFamily="34" charset="0"/>
                <a:hlinkClick r:id="rId4"/>
              </a:rPr>
              <a:t>www.menti.com</a:t>
            </a:r>
            <a:endParaRPr lang="en-GB" sz="2400" dirty="0">
              <a:latin typeface="Candara" panose="020E0502030303020204" pitchFamily="34" charset="0"/>
            </a:endParaRPr>
          </a:p>
          <a:p>
            <a:r>
              <a:rPr lang="en-GB" sz="2400" dirty="0">
                <a:latin typeface="Candara" panose="020E0502030303020204" pitchFamily="34" charset="0"/>
              </a:rPr>
              <a:t>Code: 67 54 11 8</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4702" y="4653136"/>
            <a:ext cx="1772816" cy="1772816"/>
          </a:xfrm>
          <a:prstGeom prst="rect">
            <a:avLst/>
          </a:prstGeom>
        </p:spPr>
      </p:pic>
    </p:spTree>
    <p:extLst>
      <p:ext uri="{BB962C8B-B14F-4D97-AF65-F5344CB8AC3E}">
        <p14:creationId xmlns:p14="http://schemas.microsoft.com/office/powerpoint/2010/main" val="312234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93812" y="1364587"/>
            <a:ext cx="7772400" cy="1619250"/>
          </a:xfrm>
          <a:prstGeom prst="rect">
            <a:avLst/>
          </a:prstGeom>
        </p:spPr>
        <p:txBody>
          <a:bodyPr/>
          <a:lstStyle>
            <a:lvl1pPr algn="ctr" rtl="0" eaLnBrk="0" fontAlgn="base" hangingPunct="0">
              <a:spcBef>
                <a:spcPct val="0"/>
              </a:spcBef>
              <a:spcAft>
                <a:spcPct val="0"/>
              </a:spcAft>
              <a:defRPr sz="4000" b="1">
                <a:solidFill>
                  <a:srgbClr val="660066"/>
                </a:solidFill>
                <a:effectLst>
                  <a:outerShdw blurRad="38100" dist="38100" dir="2700000" algn="tl">
                    <a:srgbClr val="000000">
                      <a:alpha val="43137"/>
                    </a:srgbClr>
                  </a:outerShdw>
                </a:effectLst>
                <a:latin typeface="Candara" pitchFamily="34" charset="0"/>
                <a:ea typeface="+mj-ea"/>
                <a:cs typeface="+mj-cs"/>
              </a:defRPr>
            </a:lvl1pPr>
            <a:lvl2pPr algn="ctr" rtl="0" eaLnBrk="0" fontAlgn="base" hangingPunct="0">
              <a:spcBef>
                <a:spcPct val="0"/>
              </a:spcBef>
              <a:spcAft>
                <a:spcPct val="0"/>
              </a:spcAft>
              <a:defRPr sz="4000" b="1">
                <a:solidFill>
                  <a:srgbClr val="660066"/>
                </a:solidFill>
                <a:latin typeface="Candara" pitchFamily="34" charset="0"/>
                <a:cs typeface="Arial" charset="0"/>
              </a:defRPr>
            </a:lvl2pPr>
            <a:lvl3pPr algn="ctr" rtl="0" eaLnBrk="0" fontAlgn="base" hangingPunct="0">
              <a:spcBef>
                <a:spcPct val="0"/>
              </a:spcBef>
              <a:spcAft>
                <a:spcPct val="0"/>
              </a:spcAft>
              <a:defRPr sz="4000" b="1">
                <a:solidFill>
                  <a:srgbClr val="660066"/>
                </a:solidFill>
                <a:latin typeface="Candara" pitchFamily="34" charset="0"/>
                <a:cs typeface="Arial" charset="0"/>
              </a:defRPr>
            </a:lvl3pPr>
            <a:lvl4pPr algn="ctr" rtl="0" eaLnBrk="0" fontAlgn="base" hangingPunct="0">
              <a:spcBef>
                <a:spcPct val="0"/>
              </a:spcBef>
              <a:spcAft>
                <a:spcPct val="0"/>
              </a:spcAft>
              <a:defRPr sz="4000" b="1">
                <a:solidFill>
                  <a:srgbClr val="660066"/>
                </a:solidFill>
                <a:latin typeface="Candara" pitchFamily="34" charset="0"/>
                <a:cs typeface="Arial" charset="0"/>
              </a:defRPr>
            </a:lvl4pPr>
            <a:lvl5pPr algn="ctr" rtl="0" eaLnBrk="0" fontAlgn="base" hangingPunct="0">
              <a:spcBef>
                <a:spcPct val="0"/>
              </a:spcBef>
              <a:spcAft>
                <a:spcPct val="0"/>
              </a:spcAft>
              <a:defRPr sz="4000" b="1">
                <a:solidFill>
                  <a:srgbClr val="660066"/>
                </a:solidFill>
                <a:latin typeface="Candara" pitchFamily="34" charset="0"/>
                <a:cs typeface="Arial" charset="0"/>
              </a:defRPr>
            </a:lvl5pPr>
            <a:lvl6pPr marL="457200" algn="ctr" rtl="0" fontAlgn="base">
              <a:spcBef>
                <a:spcPct val="0"/>
              </a:spcBef>
              <a:spcAft>
                <a:spcPct val="0"/>
              </a:spcAft>
              <a:defRPr sz="4400" b="1">
                <a:solidFill>
                  <a:srgbClr val="000099"/>
                </a:solidFill>
                <a:latin typeface="Century Gothic" pitchFamily="34" charset="0"/>
                <a:cs typeface="Arial" charset="0"/>
              </a:defRPr>
            </a:lvl6pPr>
            <a:lvl7pPr marL="914400" algn="ctr" rtl="0" fontAlgn="base">
              <a:spcBef>
                <a:spcPct val="0"/>
              </a:spcBef>
              <a:spcAft>
                <a:spcPct val="0"/>
              </a:spcAft>
              <a:defRPr sz="4400" b="1">
                <a:solidFill>
                  <a:srgbClr val="000099"/>
                </a:solidFill>
                <a:latin typeface="Century Gothic" pitchFamily="34" charset="0"/>
                <a:cs typeface="Arial" charset="0"/>
              </a:defRPr>
            </a:lvl7pPr>
            <a:lvl8pPr marL="1371600" algn="ctr" rtl="0" fontAlgn="base">
              <a:spcBef>
                <a:spcPct val="0"/>
              </a:spcBef>
              <a:spcAft>
                <a:spcPct val="0"/>
              </a:spcAft>
              <a:defRPr sz="4400" b="1">
                <a:solidFill>
                  <a:srgbClr val="000099"/>
                </a:solidFill>
                <a:latin typeface="Century Gothic" pitchFamily="34" charset="0"/>
                <a:cs typeface="Arial" charset="0"/>
              </a:defRPr>
            </a:lvl8pPr>
            <a:lvl9pPr marL="1828800" algn="ctr" rtl="0" fontAlgn="base">
              <a:spcBef>
                <a:spcPct val="0"/>
              </a:spcBef>
              <a:spcAft>
                <a:spcPct val="0"/>
              </a:spcAft>
              <a:defRPr sz="4400" b="1">
                <a:solidFill>
                  <a:srgbClr val="000099"/>
                </a:solidFill>
                <a:latin typeface="Century Gothic" pitchFamily="34" charset="0"/>
                <a:cs typeface="Arial" charset="0"/>
              </a:defRPr>
            </a:lvl9pPr>
          </a:lstStyle>
          <a:p>
            <a:pPr>
              <a:defRPr/>
            </a:pPr>
            <a:endParaRPr lang="en-GB" kern="0" dirty="0"/>
          </a:p>
        </p:txBody>
      </p:sp>
      <p:sp>
        <p:nvSpPr>
          <p:cNvPr id="3" name="AutoShape 4" descr="Image result for stirling council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6" descr="Image result for stirling council logo"/>
          <p:cNvSpPr>
            <a:spLocks noChangeAspect="1" noChangeArrowheads="1"/>
          </p:cNvSpPr>
          <p:nvPr/>
        </p:nvSpPr>
        <p:spPr bwMode="auto">
          <a:xfrm>
            <a:off x="-708521" y="-569857"/>
            <a:ext cx="2232248" cy="16561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2015716" y="2636912"/>
            <a:ext cx="5328592" cy="3816429"/>
          </a:xfrm>
          <a:prstGeom prst="rect">
            <a:avLst/>
          </a:prstGeom>
          <a:noFill/>
        </p:spPr>
        <p:txBody>
          <a:bodyPr wrap="square" rtlCol="0">
            <a:spAutoFit/>
          </a:bodyPr>
          <a:lstStyle/>
          <a:p>
            <a:pPr marL="342900" indent="-342900">
              <a:buFont typeface="Arial" panose="020B0604020202020204" pitchFamily="34" charset="0"/>
              <a:buChar char="•"/>
            </a:pPr>
            <a:r>
              <a:rPr lang="en-GB" sz="2200" dirty="0">
                <a:latin typeface="Candara" panose="020E0502030303020204" pitchFamily="34" charset="0"/>
              </a:rPr>
              <a:t>A definition</a:t>
            </a:r>
          </a:p>
          <a:p>
            <a:pPr marL="342900" indent="-342900">
              <a:buFont typeface="Arial" panose="020B0604020202020204" pitchFamily="34" charset="0"/>
              <a:buChar char="•"/>
            </a:pPr>
            <a:endParaRPr lang="en-GB" sz="2200" b="1" dirty="0">
              <a:latin typeface="Candara" panose="020E0502030303020204" pitchFamily="34" charset="0"/>
            </a:endParaRPr>
          </a:p>
          <a:p>
            <a:pPr marL="342900" indent="-342900">
              <a:buFont typeface="Arial" panose="020B0604020202020204" pitchFamily="34" charset="0"/>
              <a:buChar char="•"/>
            </a:pPr>
            <a:r>
              <a:rPr lang="en-GB" sz="2200" dirty="0">
                <a:latin typeface="Candara" panose="020E0502030303020204" pitchFamily="34" charset="0"/>
              </a:rPr>
              <a:t>Towards a rationale for gender inclusive languages education</a:t>
            </a:r>
          </a:p>
          <a:p>
            <a:pPr marL="342900" indent="-342900">
              <a:buFont typeface="Arial" panose="020B0604020202020204" pitchFamily="34" charset="0"/>
              <a:buChar char="•"/>
            </a:pPr>
            <a:endParaRPr lang="en-GB" sz="2200" dirty="0">
              <a:latin typeface="Candara" panose="020E0502030303020204" pitchFamily="34" charset="0"/>
            </a:endParaRPr>
          </a:p>
          <a:p>
            <a:pPr marL="342900" indent="-342900">
              <a:buFont typeface="Arial" panose="020B0604020202020204" pitchFamily="34" charset="0"/>
              <a:buChar char="•"/>
            </a:pPr>
            <a:r>
              <a:rPr lang="en-GB" sz="2200" dirty="0">
                <a:latin typeface="Candara" panose="020E0502030303020204" pitchFamily="34" charset="0"/>
              </a:rPr>
              <a:t>Incorporating gender inclusive language into our teaching</a:t>
            </a:r>
          </a:p>
          <a:p>
            <a:pPr marL="342900" indent="-342900">
              <a:buFont typeface="Arial" panose="020B0604020202020204" pitchFamily="34" charset="0"/>
              <a:buChar char="•"/>
            </a:pPr>
            <a:endParaRPr lang="en-GB" sz="2200" dirty="0">
              <a:latin typeface="Candara" panose="020E0502030303020204" pitchFamily="34" charset="0"/>
            </a:endParaRPr>
          </a:p>
          <a:p>
            <a:pPr marL="342900" indent="-342900">
              <a:buFont typeface="Arial" panose="020B0604020202020204" pitchFamily="34" charset="0"/>
              <a:buChar char="•"/>
            </a:pPr>
            <a:r>
              <a:rPr lang="en-GB" sz="2200" dirty="0">
                <a:latin typeface="Candara" panose="020E0502030303020204" pitchFamily="34" charset="0"/>
              </a:rPr>
              <a:t>Norwegian perspectives</a:t>
            </a:r>
          </a:p>
          <a:p>
            <a:pPr marL="342900" indent="-342900">
              <a:buFont typeface="Arial" panose="020B0604020202020204" pitchFamily="34" charset="0"/>
              <a:buChar char="•"/>
            </a:pPr>
            <a:endParaRPr lang="en-GB" sz="2200" dirty="0">
              <a:latin typeface="Candara" panose="020E0502030303020204" pitchFamily="34" charset="0"/>
            </a:endParaRPr>
          </a:p>
          <a:p>
            <a:pPr marL="342900" indent="-342900">
              <a:buFont typeface="Arial" panose="020B0604020202020204" pitchFamily="34" charset="0"/>
              <a:buChar char="•"/>
            </a:pPr>
            <a:r>
              <a:rPr lang="en-GB" sz="2200" dirty="0">
                <a:latin typeface="Candara" panose="020E0502030303020204" pitchFamily="34" charset="0"/>
              </a:rPr>
              <a:t>Q&amp;A</a:t>
            </a:r>
          </a:p>
        </p:txBody>
      </p:sp>
      <p:sp>
        <p:nvSpPr>
          <p:cNvPr id="6" name="TextBox 5"/>
          <p:cNvSpPr txBox="1"/>
          <p:nvPr/>
        </p:nvSpPr>
        <p:spPr>
          <a:xfrm>
            <a:off x="460375" y="1564943"/>
            <a:ext cx="8041441" cy="954107"/>
          </a:xfrm>
          <a:prstGeom prst="rect">
            <a:avLst/>
          </a:prstGeom>
          <a:noFill/>
        </p:spPr>
        <p:txBody>
          <a:bodyPr wrap="square" rtlCol="0">
            <a:spAutoFit/>
          </a:bodyPr>
          <a:lstStyle/>
          <a:p>
            <a:pPr algn="ctr"/>
            <a:r>
              <a:rPr lang="en-GB" sz="2800" b="1" dirty="0">
                <a:solidFill>
                  <a:srgbClr val="7030A0"/>
                </a:solidFill>
                <a:latin typeface="Candara" panose="020E0502030303020204" pitchFamily="34" charset="0"/>
              </a:rPr>
              <a:t>A Scottish perspective on gender inclusive languages education</a:t>
            </a:r>
          </a:p>
        </p:txBody>
      </p:sp>
    </p:spTree>
    <p:extLst>
      <p:ext uri="{BB962C8B-B14F-4D97-AF65-F5344CB8AC3E}">
        <p14:creationId xmlns:p14="http://schemas.microsoft.com/office/powerpoint/2010/main" val="157538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hlinkClick r:id="rId3"/>
            <a:extLst>
              <a:ext uri="{FF2B5EF4-FFF2-40B4-BE49-F238E27FC236}">
                <a16:creationId xmlns:a16="http://schemas.microsoft.com/office/drawing/2014/main" id="{AF5271F2-7B46-A231-3B28-5F69A7BC2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12776"/>
            <a:ext cx="857250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97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0888"/>
            <a:ext cx="8229600" cy="892175"/>
          </a:xfrm>
        </p:spPr>
        <p:txBody>
          <a:bodyPr/>
          <a:lstStyle/>
          <a:p>
            <a:r>
              <a:rPr lang="en-GB" dirty="0"/>
              <a:t>Towards a rationale for gender inclusive languages education</a:t>
            </a:r>
            <a:br>
              <a:rPr lang="en-GB" dirty="0"/>
            </a:br>
            <a:endParaRPr lang="en-GB" dirty="0"/>
          </a:p>
        </p:txBody>
      </p:sp>
      <p:pic>
        <p:nvPicPr>
          <p:cNvPr id="3" name="Picture 2" descr="Critical thinking starts with asking why | tools for communicators ...">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3429000"/>
            <a:ext cx="2736304" cy="2736304"/>
          </a:xfrm>
          <a:prstGeom prst="rect">
            <a:avLst/>
          </a:prstGeom>
        </p:spPr>
      </p:pic>
    </p:spTree>
    <p:extLst>
      <p:ext uri="{BB962C8B-B14F-4D97-AF65-F5344CB8AC3E}">
        <p14:creationId xmlns:p14="http://schemas.microsoft.com/office/powerpoint/2010/main" val="256606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BC9889C8-3A81-3073-E9B7-56FABE29BEC6}"/>
              </a:ext>
            </a:extLst>
          </p:cNvPr>
          <p:cNvPicPr>
            <a:picLocks noChangeAspect="1"/>
          </p:cNvPicPr>
          <p:nvPr/>
        </p:nvPicPr>
        <p:blipFill>
          <a:blip r:embed="rId4"/>
          <a:stretch>
            <a:fillRect/>
          </a:stretch>
        </p:blipFill>
        <p:spPr>
          <a:xfrm>
            <a:off x="6660232" y="1518503"/>
            <a:ext cx="1944216" cy="1870629"/>
          </a:xfrm>
          <a:prstGeom prst="rect">
            <a:avLst/>
          </a:prstGeom>
        </p:spPr>
      </p:pic>
      <p:pic>
        <p:nvPicPr>
          <p:cNvPr id="11" name="Picture 10">
            <a:extLst>
              <a:ext uri="{FF2B5EF4-FFF2-40B4-BE49-F238E27FC236}">
                <a16:creationId xmlns:a16="http://schemas.microsoft.com/office/drawing/2014/main" id="{29435ABE-C58D-3FCD-A57F-0BE07BA9D392}"/>
              </a:ext>
            </a:extLst>
          </p:cNvPr>
          <p:cNvPicPr>
            <a:picLocks noChangeAspect="1"/>
          </p:cNvPicPr>
          <p:nvPr/>
        </p:nvPicPr>
        <p:blipFill>
          <a:blip r:embed="rId5"/>
          <a:stretch>
            <a:fillRect/>
          </a:stretch>
        </p:blipFill>
        <p:spPr>
          <a:xfrm>
            <a:off x="150680" y="1504241"/>
            <a:ext cx="5069392" cy="1906981"/>
          </a:xfrm>
          <a:prstGeom prst="rect">
            <a:avLst/>
          </a:prstGeom>
        </p:spPr>
      </p:pic>
      <p:pic>
        <p:nvPicPr>
          <p:cNvPr id="13" name="Picture 12">
            <a:extLst>
              <a:ext uri="{FF2B5EF4-FFF2-40B4-BE49-F238E27FC236}">
                <a16:creationId xmlns:a16="http://schemas.microsoft.com/office/drawing/2014/main" id="{C4F094B7-DCDF-1890-E302-53FB46BBA92B}"/>
              </a:ext>
            </a:extLst>
          </p:cNvPr>
          <p:cNvPicPr>
            <a:picLocks noChangeAspect="1"/>
          </p:cNvPicPr>
          <p:nvPr/>
        </p:nvPicPr>
        <p:blipFill>
          <a:blip r:embed="rId6"/>
          <a:stretch>
            <a:fillRect/>
          </a:stretch>
        </p:blipFill>
        <p:spPr>
          <a:xfrm>
            <a:off x="4283968" y="3560428"/>
            <a:ext cx="4558258" cy="1487091"/>
          </a:xfrm>
          <a:prstGeom prst="rect">
            <a:avLst/>
          </a:prstGeom>
        </p:spPr>
      </p:pic>
      <p:pic>
        <p:nvPicPr>
          <p:cNvPr id="15" name="Picture 14">
            <a:extLst>
              <a:ext uri="{FF2B5EF4-FFF2-40B4-BE49-F238E27FC236}">
                <a16:creationId xmlns:a16="http://schemas.microsoft.com/office/drawing/2014/main" id="{78E2670C-7C5E-3D08-0A22-AEBBF306DF76}"/>
              </a:ext>
            </a:extLst>
          </p:cNvPr>
          <p:cNvPicPr>
            <a:picLocks noChangeAspect="1"/>
          </p:cNvPicPr>
          <p:nvPr/>
        </p:nvPicPr>
        <p:blipFill>
          <a:blip r:embed="rId7"/>
          <a:stretch>
            <a:fillRect/>
          </a:stretch>
        </p:blipFill>
        <p:spPr>
          <a:xfrm>
            <a:off x="179512" y="5157192"/>
            <a:ext cx="6048672" cy="1164495"/>
          </a:xfrm>
          <a:prstGeom prst="rect">
            <a:avLst/>
          </a:prstGeom>
        </p:spPr>
      </p:pic>
    </p:spTree>
    <p:extLst>
      <p:ext uri="{BB962C8B-B14F-4D97-AF65-F5344CB8AC3E}">
        <p14:creationId xmlns:p14="http://schemas.microsoft.com/office/powerpoint/2010/main" val="192755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400" y="2276872"/>
            <a:ext cx="7715200" cy="892175"/>
          </a:xfrm>
        </p:spPr>
        <p:txBody>
          <a:bodyPr/>
          <a:lstStyle/>
          <a:p>
            <a:r>
              <a:rPr lang="en-GB" dirty="0"/>
              <a:t>Incorporating gender inclusive language into our teaching practice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327" y="3717032"/>
            <a:ext cx="2535346" cy="2245592"/>
          </a:xfrm>
          <a:prstGeom prst="rect">
            <a:avLst/>
          </a:prstGeom>
        </p:spPr>
      </p:pic>
    </p:spTree>
    <p:extLst>
      <p:ext uri="{BB962C8B-B14F-4D97-AF65-F5344CB8AC3E}">
        <p14:creationId xmlns:p14="http://schemas.microsoft.com/office/powerpoint/2010/main" val="284029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group of people posing for a photo&#10;&#10;Description automatically generated">
            <a:extLst>
              <a:ext uri="{FF2B5EF4-FFF2-40B4-BE49-F238E27FC236}">
                <a16:creationId xmlns:a16="http://schemas.microsoft.com/office/drawing/2014/main" id="{63D57D31-344A-4F66-8885-BEEB9D1C1BF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11960" y="2130817"/>
            <a:ext cx="4330974" cy="2273761"/>
          </a:xfrm>
          <a:prstGeom prst="rect">
            <a:avLst/>
          </a:prstGeom>
        </p:spPr>
      </p:pic>
      <p:pic>
        <p:nvPicPr>
          <p:cNvPr id="34" name="Content Placeholder 33" descr="A picture containing outdoor, person&#10;&#10;Description automatically generated">
            <a:extLst>
              <a:ext uri="{FF2B5EF4-FFF2-40B4-BE49-F238E27FC236}">
                <a16:creationId xmlns:a16="http://schemas.microsoft.com/office/drawing/2014/main" id="{85F34452-6530-4822-8710-92F96D0805EA}"/>
              </a:ext>
            </a:extLst>
          </p:cNvPr>
          <p:cNvPicPr>
            <a:picLocks noGrp="1" noChangeAspect="1"/>
          </p:cNvPicPr>
          <p:nvPr>
            <p:ph idx="1"/>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7544" y="2149224"/>
            <a:ext cx="3349775" cy="2236946"/>
          </a:xfrm>
        </p:spPr>
      </p:pic>
      <p:sp>
        <p:nvSpPr>
          <p:cNvPr id="38" name="TextBox 37">
            <a:extLst>
              <a:ext uri="{FF2B5EF4-FFF2-40B4-BE49-F238E27FC236}">
                <a16:creationId xmlns:a16="http://schemas.microsoft.com/office/drawing/2014/main" id="{913F34E0-D51B-4906-901D-A1F1F3DB4067}"/>
              </a:ext>
            </a:extLst>
          </p:cNvPr>
          <p:cNvSpPr txBox="1"/>
          <p:nvPr/>
        </p:nvSpPr>
        <p:spPr>
          <a:xfrm>
            <a:off x="2483768" y="7221488"/>
            <a:ext cx="9144000" cy="230832"/>
          </a:xfrm>
          <a:prstGeom prst="rect">
            <a:avLst/>
          </a:prstGeom>
          <a:noFill/>
        </p:spPr>
        <p:txBody>
          <a:bodyPr wrap="square" rtlCol="0">
            <a:spAutoFit/>
          </a:bodyPr>
          <a:lstStyle/>
          <a:p>
            <a:r>
              <a:rPr lang="en-GB" sz="900">
                <a:hlinkClick r:id="rId4" tooltip="http://www.franklinmatters.org/2015/10/the-addams-family-october-24-25-30-and.html"/>
              </a:rPr>
              <a:t>This Photo</a:t>
            </a:r>
            <a:r>
              <a:rPr lang="en-GB" sz="900"/>
              <a:t> by Unknown Author is licensed under </a:t>
            </a:r>
            <a:r>
              <a:rPr lang="en-GB" sz="900">
                <a:hlinkClick r:id="rId7" tooltip="https://creativecommons.org/licenses/by-nc-sa/3.0/"/>
              </a:rPr>
              <a:t>CC BY-SA-NC</a:t>
            </a:r>
            <a:endParaRPr lang="en-GB" sz="900"/>
          </a:p>
        </p:txBody>
      </p:sp>
      <p:sp>
        <p:nvSpPr>
          <p:cNvPr id="4" name="Title 1"/>
          <p:cNvSpPr txBox="1">
            <a:spLocks/>
          </p:cNvSpPr>
          <p:nvPr/>
        </p:nvSpPr>
        <p:spPr bwMode="auto">
          <a:xfrm>
            <a:off x="685800" y="1412777"/>
            <a:ext cx="7772400" cy="792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660066"/>
                </a:solidFill>
                <a:effectLst>
                  <a:outerShdw blurRad="38100" dist="38100" dir="2700000" algn="tl">
                    <a:srgbClr val="000000">
                      <a:alpha val="43137"/>
                    </a:srgbClr>
                  </a:outerShdw>
                </a:effectLst>
                <a:latin typeface="Candara" pitchFamily="34" charset="0"/>
                <a:ea typeface="+mj-ea"/>
                <a:cs typeface="+mj-cs"/>
              </a:defRPr>
            </a:lvl1pPr>
            <a:lvl2pPr algn="ctr" rtl="0" eaLnBrk="0" fontAlgn="base" hangingPunct="0">
              <a:spcBef>
                <a:spcPct val="0"/>
              </a:spcBef>
              <a:spcAft>
                <a:spcPct val="0"/>
              </a:spcAft>
              <a:defRPr sz="3200" b="1">
                <a:solidFill>
                  <a:srgbClr val="660066"/>
                </a:solidFill>
                <a:latin typeface="Candara" pitchFamily="34" charset="0"/>
                <a:cs typeface="Arial" charset="0"/>
              </a:defRPr>
            </a:lvl2pPr>
            <a:lvl3pPr algn="ctr" rtl="0" eaLnBrk="0" fontAlgn="base" hangingPunct="0">
              <a:spcBef>
                <a:spcPct val="0"/>
              </a:spcBef>
              <a:spcAft>
                <a:spcPct val="0"/>
              </a:spcAft>
              <a:defRPr sz="3200" b="1">
                <a:solidFill>
                  <a:srgbClr val="660066"/>
                </a:solidFill>
                <a:latin typeface="Candara" pitchFamily="34" charset="0"/>
                <a:cs typeface="Arial" charset="0"/>
              </a:defRPr>
            </a:lvl3pPr>
            <a:lvl4pPr algn="ctr" rtl="0" eaLnBrk="0" fontAlgn="base" hangingPunct="0">
              <a:spcBef>
                <a:spcPct val="0"/>
              </a:spcBef>
              <a:spcAft>
                <a:spcPct val="0"/>
              </a:spcAft>
              <a:defRPr sz="3200" b="1">
                <a:solidFill>
                  <a:srgbClr val="660066"/>
                </a:solidFill>
                <a:latin typeface="Candara" pitchFamily="34" charset="0"/>
                <a:cs typeface="Arial" charset="0"/>
              </a:defRPr>
            </a:lvl4pPr>
            <a:lvl5pPr algn="ctr" rtl="0" eaLnBrk="0" fontAlgn="base" hangingPunct="0">
              <a:spcBef>
                <a:spcPct val="0"/>
              </a:spcBef>
              <a:spcAft>
                <a:spcPct val="0"/>
              </a:spcAft>
              <a:defRPr sz="3200" b="1">
                <a:solidFill>
                  <a:srgbClr val="660066"/>
                </a:solidFill>
                <a:latin typeface="Candara" pitchFamily="34" charset="0"/>
                <a:cs typeface="Arial" charset="0"/>
              </a:defRPr>
            </a:lvl5pPr>
            <a:lvl6pPr marL="457200" algn="ctr" rtl="0" fontAlgn="base">
              <a:spcBef>
                <a:spcPct val="0"/>
              </a:spcBef>
              <a:spcAft>
                <a:spcPct val="0"/>
              </a:spcAft>
              <a:defRPr sz="4400" b="1">
                <a:solidFill>
                  <a:srgbClr val="000099"/>
                </a:solidFill>
                <a:latin typeface="Century Gothic" pitchFamily="34" charset="0"/>
                <a:cs typeface="Arial" charset="0"/>
              </a:defRPr>
            </a:lvl6pPr>
            <a:lvl7pPr marL="914400" algn="ctr" rtl="0" fontAlgn="base">
              <a:spcBef>
                <a:spcPct val="0"/>
              </a:spcBef>
              <a:spcAft>
                <a:spcPct val="0"/>
              </a:spcAft>
              <a:defRPr sz="4400" b="1">
                <a:solidFill>
                  <a:srgbClr val="000099"/>
                </a:solidFill>
                <a:latin typeface="Century Gothic" pitchFamily="34" charset="0"/>
                <a:cs typeface="Arial" charset="0"/>
              </a:defRPr>
            </a:lvl7pPr>
            <a:lvl8pPr marL="1371600" algn="ctr" rtl="0" fontAlgn="base">
              <a:spcBef>
                <a:spcPct val="0"/>
              </a:spcBef>
              <a:spcAft>
                <a:spcPct val="0"/>
              </a:spcAft>
              <a:defRPr sz="4400" b="1">
                <a:solidFill>
                  <a:srgbClr val="000099"/>
                </a:solidFill>
                <a:latin typeface="Century Gothic" pitchFamily="34" charset="0"/>
                <a:cs typeface="Arial" charset="0"/>
              </a:defRPr>
            </a:lvl8pPr>
            <a:lvl9pPr marL="1828800" algn="ctr" rtl="0" fontAlgn="base">
              <a:spcBef>
                <a:spcPct val="0"/>
              </a:spcBef>
              <a:spcAft>
                <a:spcPct val="0"/>
              </a:spcAft>
              <a:defRPr sz="4400" b="1">
                <a:solidFill>
                  <a:srgbClr val="000099"/>
                </a:solidFill>
                <a:latin typeface="Century Gothic" pitchFamily="34" charset="0"/>
                <a:cs typeface="Arial" charset="0"/>
              </a:defRPr>
            </a:lvl9pPr>
          </a:lstStyle>
          <a:p>
            <a:r>
              <a:rPr lang="en-GB" kern="0" dirty="0"/>
              <a:t>Describing a picture</a:t>
            </a:r>
          </a:p>
        </p:txBody>
      </p:sp>
      <p:pic>
        <p:nvPicPr>
          <p:cNvPr id="40" name="Picture 39" descr="A couple of men holding a baby&#10;&#10;Description automatically generated with medium confidence">
            <a:extLst>
              <a:ext uri="{FF2B5EF4-FFF2-40B4-BE49-F238E27FC236}">
                <a16:creationId xmlns:a16="http://schemas.microsoft.com/office/drawing/2014/main" id="{56F591E9-A914-4188-BF3D-50D3FED8FE3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51520" y="4533017"/>
            <a:ext cx="2736304" cy="1438314"/>
          </a:xfrm>
          <a:prstGeom prst="rect">
            <a:avLst/>
          </a:prstGeom>
        </p:spPr>
      </p:pic>
      <p:pic>
        <p:nvPicPr>
          <p:cNvPr id="43" name="Picture 42" descr="A picture containing person, indoor, child, baby&#10;&#10;Description automatically generated">
            <a:extLst>
              <a:ext uri="{FF2B5EF4-FFF2-40B4-BE49-F238E27FC236}">
                <a16:creationId xmlns:a16="http://schemas.microsoft.com/office/drawing/2014/main" id="{62F7F3A7-19C9-4A6A-B2E8-5091ECE39009}"/>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2570049" y="4879649"/>
            <a:ext cx="2172061" cy="1448041"/>
          </a:xfrm>
          <a:prstGeom prst="rect">
            <a:avLst/>
          </a:prstGeom>
        </p:spPr>
      </p:pic>
      <p:pic>
        <p:nvPicPr>
          <p:cNvPr id="46" name="Picture 45" descr="A picture containing person, posing&#10;&#10;Description automatically generated">
            <a:extLst>
              <a:ext uri="{FF2B5EF4-FFF2-40B4-BE49-F238E27FC236}">
                <a16:creationId xmlns:a16="http://schemas.microsoft.com/office/drawing/2014/main" id="{006CFC08-AD80-4D7C-9838-7F6ABFD8915B}"/>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6880525" y="4455191"/>
            <a:ext cx="2046536" cy="1896457"/>
          </a:xfrm>
          <a:prstGeom prst="rect">
            <a:avLst/>
          </a:prstGeom>
        </p:spPr>
      </p:pic>
      <p:pic>
        <p:nvPicPr>
          <p:cNvPr id="49" name="Picture 48" descr="A picture containing outdoor, person, smiling&#10;&#10;Description automatically generated">
            <a:extLst>
              <a:ext uri="{FF2B5EF4-FFF2-40B4-BE49-F238E27FC236}">
                <a16:creationId xmlns:a16="http://schemas.microsoft.com/office/drawing/2014/main" id="{75D79DAE-1B06-4876-A875-108D9EEEAC8C}"/>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4742110" y="4664470"/>
            <a:ext cx="2421414" cy="1477898"/>
          </a:xfrm>
          <a:prstGeom prst="rect">
            <a:avLst/>
          </a:prstGeom>
        </p:spPr>
      </p:pic>
    </p:spTree>
    <p:extLst>
      <p:ext uri="{BB962C8B-B14F-4D97-AF65-F5344CB8AC3E}">
        <p14:creationId xmlns:p14="http://schemas.microsoft.com/office/powerpoint/2010/main" val="1070664558"/>
      </p:ext>
    </p:extLst>
  </p:cSld>
  <p:clrMapOvr>
    <a:masterClrMapping/>
  </p:clrMapOvr>
</p:sld>
</file>

<file path=ppt/theme/theme1.xml><?xml version="1.0" encoding="utf-8"?>
<a:theme xmlns:a="http://schemas.openxmlformats.org/drawingml/2006/main" name="2_Default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1_Default Design">
      <a:majorFont>
        <a:latin typeface="Century Gothic"/>
        <a:ea typeface=""/>
        <a:cs typeface="Arial"/>
      </a:majorFont>
      <a:minorFont>
        <a:latin typeface="Century Gothic"/>
        <a:ea typeface=""/>
        <a:cs typeface="Arial"/>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4111</TotalTime>
  <Words>385</Words>
  <Application>Microsoft Macintosh PowerPoint</Application>
  <PresentationFormat>On-screen Show (4:3)</PresentationFormat>
  <Paragraphs>73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Candara</vt:lpstr>
      <vt:lpstr>Century Gothic</vt:lpstr>
      <vt:lpstr>2_Default Design</vt:lpstr>
      <vt:lpstr>PowerPoint Presentation</vt:lpstr>
      <vt:lpstr>PowerPoint Presentation</vt:lpstr>
      <vt:lpstr> Why did you choose to attend this webinar?  What do you hope to take away from this session? </vt:lpstr>
      <vt:lpstr>PowerPoint Presentation</vt:lpstr>
      <vt:lpstr>PowerPoint Presentation</vt:lpstr>
      <vt:lpstr>Towards a rationale for gender inclusive languages education </vt:lpstr>
      <vt:lpstr>PowerPoint Presentation</vt:lpstr>
      <vt:lpstr>Incorporating gender inclusive language into our teaching practice</vt:lpstr>
      <vt:lpstr>PowerPoint Presentation</vt:lpstr>
      <vt:lpstr>Mind your language! Modelling language.</vt:lpstr>
      <vt:lpstr>PowerPoint Presentation</vt:lpstr>
      <vt:lpstr>PowerPoint Presentation</vt:lpstr>
      <vt:lpstr>PowerPoint Presentation</vt:lpstr>
      <vt:lpstr>Norwegian perspectives on gender inclusive languages education</vt:lpstr>
      <vt:lpstr>What does the term ‘gender inclusive languages education’ mean to you now?  What implications are there  for your teaching practice?</vt:lpstr>
      <vt:lpstr>PowerPoint Presentation</vt:lpstr>
      <vt:lpstr>PowerPoint Presentation</vt:lpstr>
    </vt:vector>
  </TitlesOfParts>
  <Company>University of Strathclyde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dc:creator>
  <cp:lastModifiedBy>Tina Louise Buckholm</cp:lastModifiedBy>
  <cp:revision>320</cp:revision>
  <cp:lastPrinted>2015-04-28T11:47:37Z</cp:lastPrinted>
  <dcterms:created xsi:type="dcterms:W3CDTF">2010-08-31T10:04:20Z</dcterms:created>
  <dcterms:modified xsi:type="dcterms:W3CDTF">2022-12-05T12:00:34Z</dcterms:modified>
</cp:coreProperties>
</file>