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58" r:id="rId7"/>
    <p:sldId id="260" r:id="rId8"/>
    <p:sldId id="259" r:id="rId9"/>
    <p:sldId id="261" r:id="rId10"/>
    <p:sldId id="262" r:id="rId11"/>
    <p:sldId id="264" r:id="rId12"/>
    <p:sldId id="263" r:id="rId13"/>
    <p:sldId id="271" r:id="rId14"/>
    <p:sldId id="265" r:id="rId15"/>
    <p:sldId id="268" r:id="rId16"/>
    <p:sldId id="266" r:id="rId17"/>
    <p:sldId id="267" r:id="rId18"/>
    <p:sldId id="269" r:id="rId19"/>
    <p:sldId id="270" r:id="rId20"/>
  </p:sldIdLst>
  <p:sldSz cx="12192000" cy="6858000"/>
  <p:notesSz cx="9866313" cy="673576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4F6B6-C9E3-4499-824E-F0EEA7932298}" type="datetimeFigureOut">
              <a:rPr lang="nb-NO" smtClean="0"/>
              <a:t>04.12.2023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1775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1E55A-22AE-443D-A9BB-904DEAE904D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7609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de-DE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de-DE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C6F-68F2-4B88-B6B1-AA4961BC8078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D084-A555-4CA7-B35F-999DE22D9B3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58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de-DE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de-DE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C6F-68F2-4B88-B6B1-AA4961BC8078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D084-A555-4CA7-B35F-999DE22D9B3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0665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de-DE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de-DE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C6F-68F2-4B88-B6B1-AA4961BC8078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D084-A555-4CA7-B35F-999DE22D9B3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6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de-DE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de-DE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C6F-68F2-4B88-B6B1-AA4961BC8078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D084-A555-4CA7-B35F-999DE22D9B3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4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de-DE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C6F-68F2-4B88-B6B1-AA4961BC8078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D084-A555-4CA7-B35F-999DE22D9B3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334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de-DE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de-DE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de-DE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C6F-68F2-4B88-B6B1-AA4961BC8078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D084-A555-4CA7-B35F-999DE22D9B3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320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de-DE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de-DE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de-DE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C6F-68F2-4B88-B6B1-AA4961BC8078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D084-A555-4CA7-B35F-999DE22D9B3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55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de-DE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C6F-68F2-4B88-B6B1-AA4961BC8078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D084-A555-4CA7-B35F-999DE22D9B3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04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C6F-68F2-4B88-B6B1-AA4961BC8078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D084-A555-4CA7-B35F-999DE22D9B3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598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de-DE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de-DE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C6F-68F2-4B88-B6B1-AA4961BC8078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D084-A555-4CA7-B35F-999DE22D9B3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71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de-DE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80C6F-68F2-4B88-B6B1-AA4961BC8078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2D084-A555-4CA7-B35F-999DE22D9B3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460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de-DE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de-DE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80C6F-68F2-4B88-B6B1-AA4961BC8078}" type="datetimeFigureOut">
              <a:rPr lang="de-DE" smtClean="0"/>
              <a:t>04.12.2023</a:t>
            </a:fld>
            <a:endParaRPr lang="de-DE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2D084-A555-4CA7-B35F-999DE22D9B3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244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Präsens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>
                <a:cs typeface="Calibri"/>
              </a:rPr>
              <a:t>(Gegenwart)</a:t>
            </a:r>
            <a:endParaRPr lang="de-DE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20DFAFC6-7120-FBCD-0FDE-30F6FD062179}"/>
              </a:ext>
            </a:extLst>
          </p:cNvPr>
          <p:cNvSpPr txBox="1"/>
          <p:nvPr/>
        </p:nvSpPr>
        <p:spPr>
          <a:xfrm>
            <a:off x="535405" y="522328"/>
            <a:ext cx="34951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err="1">
                <a:solidFill>
                  <a:schemeClr val="accent5">
                    <a:lumMod val="75000"/>
                  </a:schemeClr>
                </a:solidFill>
              </a:rPr>
              <a:t>Anlage</a:t>
            </a:r>
            <a:r>
              <a:rPr lang="nb-NO" sz="1400" dirty="0">
                <a:solidFill>
                  <a:schemeClr val="accent5">
                    <a:lumMod val="75000"/>
                  </a:schemeClr>
                </a:solidFill>
              </a:rPr>
              <a:t> 7: </a:t>
            </a:r>
            <a:r>
              <a:rPr lang="nb-NO" sz="1400" dirty="0" err="1">
                <a:solidFill>
                  <a:schemeClr val="accent5">
                    <a:lumMod val="75000"/>
                  </a:schemeClr>
                </a:solidFill>
              </a:rPr>
              <a:t>Lückenaufgaben</a:t>
            </a:r>
            <a:endParaRPr lang="nb-NO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632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/>
              <a:t>sagen</a:t>
            </a:r>
            <a:r>
              <a:rPr lang="de-DE" dirty="0"/>
              <a:t> </a:t>
            </a:r>
            <a:endParaRPr lang="de-DE" sz="3200">
              <a:cs typeface="Calibri Ligh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33897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Was sag</a:t>
            </a:r>
            <a:r>
              <a:rPr lang="de-DE" b="1" dirty="0"/>
              <a:t>__ </a:t>
            </a:r>
            <a:r>
              <a:rPr lang="de-DE" dirty="0"/>
              <a:t>du?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2253916" y="2269958"/>
            <a:ext cx="448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err="1">
                <a:solidFill>
                  <a:schemeClr val="accent5">
                    <a:lumMod val="75000"/>
                  </a:schemeClr>
                </a:solidFill>
              </a:rPr>
              <a:t>st</a:t>
            </a:r>
            <a:endParaRPr lang="de-DE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3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/>
              <a:t>diskutieren</a:t>
            </a:r>
            <a:r>
              <a:rPr lang="de-DE" dirty="0"/>
              <a:t> </a:t>
            </a:r>
            <a:endParaRPr lang="de-DE" sz="3200">
              <a:cs typeface="Calibri Ligh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31490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b="1" dirty="0"/>
              <a:t>Die Politiker </a:t>
            </a:r>
            <a:r>
              <a:rPr lang="de-DE" dirty="0"/>
              <a:t>diskutier</a:t>
            </a:r>
            <a:r>
              <a:rPr lang="de-DE" b="1" dirty="0"/>
              <a:t>__ </a:t>
            </a:r>
            <a:r>
              <a:rPr lang="de-DE" sz="1800" b="1" dirty="0">
                <a:solidFill>
                  <a:schemeClr val="bg1"/>
                </a:solidFill>
              </a:rPr>
              <a:t>_</a:t>
            </a:r>
            <a:r>
              <a:rPr lang="de-DE" dirty="0"/>
              <a:t>den ganzen Tag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4211053" y="2253916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accent5">
                    <a:lumMod val="75000"/>
                  </a:schemeClr>
                </a:solidFill>
              </a:rPr>
              <a:t>en</a:t>
            </a:r>
            <a:endParaRPr lang="de-DE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20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/>
              <a:t>wohnen</a:t>
            </a:r>
            <a:r>
              <a:rPr lang="de-DE" dirty="0"/>
              <a:t> </a:t>
            </a:r>
            <a:endParaRPr lang="de-DE" sz="3200">
              <a:cs typeface="Calibri Ligh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33095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b="1" dirty="0"/>
              <a:t>Die Familie </a:t>
            </a:r>
            <a:r>
              <a:rPr lang="de-DE" dirty="0"/>
              <a:t>wohn</a:t>
            </a:r>
            <a:r>
              <a:rPr lang="de-DE" b="1" dirty="0"/>
              <a:t>__ </a:t>
            </a:r>
            <a:r>
              <a:rPr lang="de-DE" dirty="0"/>
              <a:t>in Frankreich.</a:t>
            </a:r>
            <a:endParaRPr lang="nb-NO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ekstSylinder 3"/>
          <p:cNvSpPr txBox="1"/>
          <p:nvPr/>
        </p:nvSpPr>
        <p:spPr>
          <a:xfrm>
            <a:off x="3593432" y="2269959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accent5">
                    <a:lumMod val="75000"/>
                  </a:schemeClr>
                </a:solidFill>
              </a:rPr>
              <a:t>t</a:t>
            </a:r>
            <a:endParaRPr lang="de-DE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7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/>
              <a:t>treiben</a:t>
            </a:r>
            <a:r>
              <a:rPr lang="de-DE" dirty="0"/>
              <a:t> </a:t>
            </a:r>
            <a:endParaRPr lang="de-DE" sz="3200">
              <a:cs typeface="Calibri Ligh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33095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Treib</a:t>
            </a:r>
            <a:r>
              <a:rPr lang="de-DE" b="1" dirty="0"/>
              <a:t>__ </a:t>
            </a:r>
            <a:r>
              <a:rPr lang="de-DE" sz="1800" b="1" dirty="0">
                <a:solidFill>
                  <a:schemeClr val="bg1"/>
                </a:solidFill>
              </a:rPr>
              <a:t>_</a:t>
            </a:r>
            <a:r>
              <a:rPr lang="de-DE" b="1" dirty="0"/>
              <a:t>Sie</a:t>
            </a:r>
            <a:r>
              <a:rPr lang="de-DE" dirty="0"/>
              <a:t> Sport, Frau Schmidt?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1788695" y="2269958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accent5">
                    <a:lumMod val="75000"/>
                  </a:schemeClr>
                </a:solidFill>
              </a:rPr>
              <a:t>en</a:t>
            </a:r>
            <a:endParaRPr lang="de-DE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0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/>
              <a:t>rollen</a:t>
            </a:r>
            <a:r>
              <a:rPr lang="de-DE" dirty="0"/>
              <a:t> </a:t>
            </a:r>
            <a:r>
              <a:rPr lang="de-DE" sz="3200" dirty="0"/>
              <a:t>(lande)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33095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b="1" dirty="0"/>
              <a:t>Der Ball</a:t>
            </a:r>
            <a:r>
              <a:rPr lang="de-DE" dirty="0"/>
              <a:t> roll</a:t>
            </a:r>
            <a:r>
              <a:rPr lang="de-DE" b="1" dirty="0"/>
              <a:t>__ </a:t>
            </a:r>
            <a:r>
              <a:rPr lang="de-DE" dirty="0"/>
              <a:t>vorbei.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2807368" y="2261937"/>
            <a:ext cx="309700" cy="52322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de-DE" sz="2800" b="1" dirty="0">
                <a:solidFill>
                  <a:schemeClr val="accent5">
                    <a:lumMod val="75000"/>
                  </a:schemeClr>
                </a:solidFill>
              </a:rPr>
              <a:t>t</a:t>
            </a:r>
            <a:endParaRPr lang="de-DE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824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/>
              <a:t>bezahlen</a:t>
            </a:r>
            <a:r>
              <a:rPr lang="de-DE" dirty="0"/>
              <a:t> </a:t>
            </a:r>
            <a:endParaRPr lang="de-DE" sz="3200">
              <a:cs typeface="Calibri Ligh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33897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Du bezahl</a:t>
            </a:r>
            <a:r>
              <a:rPr lang="de-DE" b="1" dirty="0"/>
              <a:t>__ </a:t>
            </a:r>
            <a:r>
              <a:rPr lang="de-DE" dirty="0"/>
              <a:t>die Rechnung.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2494547" y="2261937"/>
            <a:ext cx="448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err="1">
                <a:solidFill>
                  <a:schemeClr val="accent5">
                    <a:lumMod val="75000"/>
                  </a:schemeClr>
                </a:solidFill>
              </a:rPr>
              <a:t>st</a:t>
            </a:r>
            <a:endParaRPr lang="de-DE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6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/>
              <a:t>arbeiten</a:t>
            </a:r>
            <a:r>
              <a:rPr lang="de-DE" dirty="0"/>
              <a:t> </a:t>
            </a:r>
            <a:endParaRPr lang="de-DE" sz="3200">
              <a:cs typeface="Calibri Ligh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33897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Ich </a:t>
            </a:r>
            <a:r>
              <a:rPr lang="de-DE" dirty="0" err="1"/>
              <a:t>arbeit</a:t>
            </a:r>
            <a:r>
              <a:rPr lang="de-DE" b="1" dirty="0"/>
              <a:t>__ </a:t>
            </a:r>
            <a:r>
              <a:rPr lang="de-DE" dirty="0"/>
              <a:t>im Kindergarten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2462463" y="2269958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accent5">
                    <a:lumMod val="75000"/>
                  </a:schemeClr>
                </a:solidFill>
              </a:rPr>
              <a:t>e</a:t>
            </a:r>
            <a:endParaRPr lang="de-DE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78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/>
              <a:t>hören </a:t>
            </a:r>
            <a:endParaRPr lang="de-DE" sz="3200" dirty="0">
              <a:cs typeface="Calibri Ligh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276760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Welche Musik hör</a:t>
            </a:r>
            <a:r>
              <a:rPr lang="de-DE" b="1" dirty="0"/>
              <a:t>__ du</a:t>
            </a:r>
            <a:r>
              <a:rPr lang="de-DE" dirty="0"/>
              <a:t> gerne?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3697706" y="2216903"/>
            <a:ext cx="448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err="1">
                <a:solidFill>
                  <a:schemeClr val="accent5">
                    <a:lumMod val="75000"/>
                  </a:schemeClr>
                </a:solidFill>
              </a:rPr>
              <a:t>st</a:t>
            </a:r>
            <a:endParaRPr lang="de-DE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301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/>
              <a:t>spielen </a:t>
            </a:r>
            <a:endParaRPr lang="de-DE" sz="3200" dirty="0">
              <a:cs typeface="Calibri Ligh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30688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Jeden Montag spiel</a:t>
            </a:r>
            <a:r>
              <a:rPr lang="de-DE" b="1" u="sng" dirty="0"/>
              <a:t>__</a:t>
            </a:r>
            <a:r>
              <a:rPr lang="de-DE" b="1" dirty="0"/>
              <a:t> ich</a:t>
            </a:r>
            <a:r>
              <a:rPr lang="de-DE" dirty="0"/>
              <a:t> Tennis.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3866147" y="2237873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accent5">
                    <a:lumMod val="75000"/>
                  </a:schemeClr>
                </a:solidFill>
              </a:rPr>
              <a:t>e</a:t>
            </a:r>
            <a:endParaRPr lang="de-DE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8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/>
              <a:t>stehen </a:t>
            </a:r>
            <a:endParaRPr lang="de-DE" sz="3200" dirty="0">
              <a:cs typeface="Calibri Ligh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314909"/>
            <a:ext cx="10515600" cy="4351338"/>
          </a:xfrm>
        </p:spPr>
        <p:txBody>
          <a:bodyPr/>
          <a:lstStyle/>
          <a:p>
            <a:r>
              <a:rPr lang="de-DE" b="1" dirty="0"/>
              <a:t>Das Haus</a:t>
            </a:r>
            <a:r>
              <a:rPr lang="de-DE" dirty="0"/>
              <a:t> steh</a:t>
            </a:r>
            <a:r>
              <a:rPr lang="de-DE" u="sng" dirty="0"/>
              <a:t>__</a:t>
            </a:r>
            <a:r>
              <a:rPr lang="de-DE" dirty="0"/>
              <a:t> neben dem Baum.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3152274" y="2245895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accent5">
                    <a:lumMod val="75000"/>
                  </a:schemeClr>
                </a:solidFill>
              </a:rPr>
              <a:t>t</a:t>
            </a:r>
            <a:endParaRPr lang="de-DE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76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/>
              <a:t>fahren </a:t>
            </a:r>
            <a:endParaRPr lang="de-DE" sz="3200" dirty="0">
              <a:cs typeface="Calibri Ligh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32357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b="1" dirty="0"/>
              <a:t>Wir</a:t>
            </a:r>
            <a:r>
              <a:rPr lang="de-DE" dirty="0"/>
              <a:t> fahr</a:t>
            </a:r>
            <a:r>
              <a:rPr lang="de-DE" b="1" dirty="0"/>
              <a:t>__ </a:t>
            </a:r>
            <a:r>
              <a:rPr lang="de-DE" b="1" u="sng" dirty="0">
                <a:solidFill>
                  <a:schemeClr val="bg1"/>
                </a:solidFill>
              </a:rPr>
              <a:t> </a:t>
            </a:r>
            <a:r>
              <a:rPr lang="de-DE" dirty="0"/>
              <a:t>nächsten Sommer nach Norwegen.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2277978" y="2253915"/>
            <a:ext cx="558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accent5">
                    <a:lumMod val="75000"/>
                  </a:schemeClr>
                </a:solidFill>
              </a:rPr>
              <a:t>en</a:t>
            </a:r>
            <a:endParaRPr lang="de-DE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050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/>
              <a:t>strecken</a:t>
            </a:r>
            <a:r>
              <a:rPr lang="de-DE" dirty="0"/>
              <a:t> </a:t>
            </a:r>
            <a:endParaRPr lang="de-DE" sz="3200">
              <a:cs typeface="Calibri Ligh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338972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b="1" dirty="0"/>
              <a:t>Die </a:t>
            </a:r>
            <a:r>
              <a:rPr lang="de-DE" b="1" dirty="0" err="1"/>
              <a:t>Katzte</a:t>
            </a:r>
            <a:r>
              <a:rPr lang="de-DE" dirty="0"/>
              <a:t> streck</a:t>
            </a:r>
            <a:r>
              <a:rPr lang="de-DE" u="sng" dirty="0"/>
              <a:t>__</a:t>
            </a:r>
            <a:r>
              <a:rPr lang="de-DE" dirty="0"/>
              <a:t> sich.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3529263" y="2277979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accent5">
                    <a:lumMod val="75000"/>
                  </a:schemeClr>
                </a:solidFill>
              </a:rPr>
              <a:t>t</a:t>
            </a:r>
            <a:endParaRPr lang="de-DE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01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/>
              <a:t>kaufen</a:t>
            </a:r>
            <a:r>
              <a:rPr lang="de-DE" dirty="0"/>
              <a:t> </a:t>
            </a:r>
            <a:endParaRPr lang="de-DE" sz="3200">
              <a:cs typeface="Calibri Ligh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33095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b="1" dirty="0"/>
              <a:t>Ich</a:t>
            </a:r>
            <a:r>
              <a:rPr lang="de-DE" dirty="0"/>
              <a:t> kauf</a:t>
            </a:r>
            <a:r>
              <a:rPr lang="de-DE" b="1" u="sng" dirty="0"/>
              <a:t>__</a:t>
            </a:r>
            <a:r>
              <a:rPr lang="de-DE" b="1" dirty="0"/>
              <a:t> </a:t>
            </a:r>
            <a:r>
              <a:rPr lang="de-DE" dirty="0"/>
              <a:t>eine Jacke.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2205789" y="2269959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accent5">
                    <a:lumMod val="75000"/>
                  </a:schemeClr>
                </a:solidFill>
              </a:rPr>
              <a:t>e</a:t>
            </a:r>
            <a:endParaRPr lang="de-DE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08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/>
              <a:t>baden</a:t>
            </a:r>
            <a:r>
              <a:rPr lang="de-DE" dirty="0"/>
              <a:t> </a:t>
            </a:r>
            <a:endParaRPr lang="de-DE" sz="3200">
              <a:cs typeface="Calibri Ligh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33095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b="1" dirty="0"/>
              <a:t>Alle Kinder</a:t>
            </a:r>
            <a:r>
              <a:rPr lang="de-DE" dirty="0"/>
              <a:t> </a:t>
            </a:r>
            <a:r>
              <a:rPr lang="de-DE" err="1"/>
              <a:t>bad</a:t>
            </a:r>
            <a:r>
              <a:rPr lang="de-DE" b="1" dirty="0"/>
              <a:t>__ </a:t>
            </a:r>
            <a:r>
              <a:rPr lang="de-DE" sz="1600" b="1" dirty="0">
                <a:solidFill>
                  <a:schemeClr val="bg1"/>
                </a:solidFill>
              </a:rPr>
              <a:t>_</a:t>
            </a:r>
            <a:r>
              <a:rPr lang="de-DE" dirty="0"/>
              <a:t>im Pool.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3320715" y="2269867"/>
            <a:ext cx="5028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accent5">
                    <a:lumMod val="75000"/>
                  </a:schemeClr>
                </a:solidFill>
              </a:rPr>
              <a:t>en</a:t>
            </a:r>
            <a:endParaRPr lang="de-DE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20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/>
              <a:t>wohnen</a:t>
            </a:r>
            <a:r>
              <a:rPr lang="de-DE" dirty="0"/>
              <a:t> </a:t>
            </a:r>
            <a:endParaRPr lang="de-DE" sz="3200">
              <a:cs typeface="Calibri Light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2330951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Wo wohn</a:t>
            </a:r>
            <a:r>
              <a:rPr lang="de-DE" u="sng" dirty="0"/>
              <a:t>__</a:t>
            </a:r>
            <a:r>
              <a:rPr lang="de-DE" dirty="0"/>
              <a:t> </a:t>
            </a:r>
            <a:r>
              <a:rPr lang="de-DE" b="1" dirty="0"/>
              <a:t>ihr</a:t>
            </a:r>
            <a:r>
              <a:rPr lang="de-DE" dirty="0"/>
              <a:t>?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2462463" y="2269958"/>
            <a:ext cx="309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>
                <a:solidFill>
                  <a:schemeClr val="accent5">
                    <a:lumMod val="75000"/>
                  </a:schemeClr>
                </a:solidFill>
              </a:rPr>
              <a:t>t</a:t>
            </a:r>
            <a:endParaRPr lang="de-DE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02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0A2945DD960841923D5B7E443B91E8" ma:contentTypeVersion="3" ma:contentTypeDescription="Opprett et nytt dokument." ma:contentTypeScope="" ma:versionID="b6fa7c0310dc9932df488c8928cade81">
  <xsd:schema xmlns:xsd="http://www.w3.org/2001/XMLSchema" xmlns:xs="http://www.w3.org/2001/XMLSchema" xmlns:p="http://schemas.microsoft.com/office/2006/metadata/properties" xmlns:ns2="422e3e8c-33d7-4044-8480-36c333ef7de6" targetNamespace="http://schemas.microsoft.com/office/2006/metadata/properties" ma:root="true" ma:fieldsID="56648fb7f3063b815b7f36dbbffb7202" ns2:_="">
    <xsd:import namespace="422e3e8c-33d7-4044-8480-36c333ef7d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e3e8c-33d7-4044-8480-36c333ef7d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679B3A-3CBA-4A45-B5D9-016686D13AD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1B4C8D-ABF2-4664-A861-5226D63B2D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AD95CA-A62F-48A7-B5F6-835A23D1C5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2e3e8c-33d7-4044-8480-36c333ef7d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Widescreen</PresentationFormat>
  <Paragraphs>48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Office-tema</vt:lpstr>
      <vt:lpstr>Präsens</vt:lpstr>
      <vt:lpstr>hören </vt:lpstr>
      <vt:lpstr>spielen </vt:lpstr>
      <vt:lpstr>stehen </vt:lpstr>
      <vt:lpstr>fahren </vt:lpstr>
      <vt:lpstr>strecken </vt:lpstr>
      <vt:lpstr>kaufen </vt:lpstr>
      <vt:lpstr>baden </vt:lpstr>
      <vt:lpstr>wohnen </vt:lpstr>
      <vt:lpstr>sagen </vt:lpstr>
      <vt:lpstr>diskutieren </vt:lpstr>
      <vt:lpstr>wohnen </vt:lpstr>
      <vt:lpstr>treiben </vt:lpstr>
      <vt:lpstr>rollen (lande)</vt:lpstr>
      <vt:lpstr>bezahlen </vt:lpstr>
      <vt:lpstr>arbeiten </vt:lpstr>
    </vt:vector>
  </TitlesOfParts>
  <Company>Høgskolen i Østfold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Anonym</dc:creator>
  <cp:lastModifiedBy>Berit Hope Blå</cp:lastModifiedBy>
  <cp:revision>57</cp:revision>
  <cp:lastPrinted>2021-11-26T08:13:42Z</cp:lastPrinted>
  <dcterms:created xsi:type="dcterms:W3CDTF">2020-06-30T09:40:35Z</dcterms:created>
  <dcterms:modified xsi:type="dcterms:W3CDTF">2023-12-04T08:13:50Z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0x010100B40A2945DD960841923D5B7E443B91E8</vt:lpwstr>
  </property>
</Properties>
</file>