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</p:sldIdLst>
  <p:sldSz cx="9144000" cy="5143500" type="screen16x9"/>
  <p:notesSz cx="6724650" cy="97742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4541"/>
  </p:normalViewPr>
  <p:slideViewPr>
    <p:cSldViewPr snapToGrid="0">
      <p:cViewPr varScale="1">
        <p:scale>
          <a:sx n="84" d="100"/>
          <a:sy n="84" d="100"/>
        </p:scale>
        <p:origin x="10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5ACB-6D39-BD4E-B219-F3F80F4D5658}" type="datetimeFigureOut">
              <a:rPr lang="nb-NO" smtClean="0"/>
              <a:t>09.06.2024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D036-F3E9-EE46-9B35-EC7759C2F5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15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44867-3A3C-8F4F-AA72-C1B9EB729F72}" type="datetimeFigureOut">
              <a:rPr lang="nb-NO" smtClean="0"/>
              <a:t>09.06.2024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C457E-F630-C147-B67D-734B6B1CD9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081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7108520" y="4768684"/>
            <a:ext cx="1273476" cy="273844"/>
          </a:xfrm>
          <a:prstGeom prst="rect">
            <a:avLst/>
          </a:prstGeom>
        </p:spPr>
        <p:txBody>
          <a:bodyPr/>
          <a:lstStyle/>
          <a:p>
            <a:fld id="{69D97299-2ACC-2246-9998-AAC0BBB7B871}" type="datetime1">
              <a:rPr lang="nb-NO" smtClean="0"/>
              <a:t>09.06.2024</a:t>
            </a:fld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C3B65663-CE2E-9243-8334-6C2062E4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403852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  <a:prstGeom prst="rect">
            <a:avLst/>
          </a:prstGeom>
        </p:spPr>
        <p:txBody>
          <a:bodyPr/>
          <a:lstStyle/>
          <a:p>
            <a:fld id="{691A57B6-EDFB-B447-8B14-79CCE6E543ED}" type="datetime1">
              <a:rPr lang="nb-NO" smtClean="0"/>
              <a:t>09.06.2024</a:t>
            </a:fld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unntekst 3">
            <a:extLst>
              <a:ext uri="{FF2B5EF4-FFF2-40B4-BE49-F238E27FC236}">
                <a16:creationId xmlns:a16="http://schemas.microsoft.com/office/drawing/2014/main" id="{3382E16C-3084-874F-A02F-454AE6AA9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252044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 hasCustomPrompt="1"/>
          </p:nvPr>
        </p:nvSpPr>
        <p:spPr>
          <a:xfrm>
            <a:off x="0" y="100262"/>
            <a:ext cx="9144000" cy="448510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her for å sette inn bilde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108520" y="4768684"/>
            <a:ext cx="1273476" cy="273844"/>
          </a:xfrm>
          <a:prstGeom prst="rect">
            <a:avLst/>
          </a:prstGeom>
        </p:spPr>
        <p:txBody>
          <a:bodyPr/>
          <a:lstStyle/>
          <a:p>
            <a:fld id="{7E02B3D7-CAAD-CD4A-9ADE-B7023038E292}" type="datetime1">
              <a:rPr lang="nb-NO" smtClean="0"/>
              <a:t>09.06.2024</a:t>
            </a:fld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17E843E-5DBB-0E4F-AD77-0BCCA3B626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256" y="4734492"/>
            <a:ext cx="1427177" cy="409008"/>
          </a:xfrm>
          <a:prstGeom prst="rect">
            <a:avLst/>
          </a:prstGeom>
        </p:spPr>
      </p:pic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87B9B688-F0B5-124C-8510-8D3A75F6B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35745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Gro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87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ide 1-Bl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4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-Gro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5759" y="1203159"/>
            <a:ext cx="8321041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7108520" y="4768684"/>
            <a:ext cx="127347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4AB339-F0E1-A746-A0DD-B8B314440945}" type="datetime1">
              <a:rPr lang="nb-NO" smtClean="0"/>
              <a:pPr/>
              <a:t>09.06.2024</a:t>
            </a:fld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 descr="HIØ logo&#10;&#10;Automatisk generert beskrivelse">
            <a:extLst>
              <a:ext uri="{FF2B5EF4-FFF2-40B4-BE49-F238E27FC236}">
                <a16:creationId xmlns:a16="http://schemas.microsoft.com/office/drawing/2014/main" id="{55F3B6F9-433F-0E46-95E5-EAF47831AB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257" y="4751911"/>
            <a:ext cx="1427176" cy="409008"/>
          </a:xfrm>
          <a:prstGeom prst="rect">
            <a:avLst/>
          </a:prstGeom>
        </p:spPr>
      </p:pic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9E94112C-0478-EE43-A921-899B54C7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63091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-Bl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662A4D14-E063-8C4B-BD5B-67DBF4AA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203159"/>
            <a:ext cx="8321041" cy="1784684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 dirty="0"/>
          </a:p>
        </p:txBody>
      </p:sp>
      <p:pic>
        <p:nvPicPr>
          <p:cNvPr id="6" name="Bilde 5" descr="HIØ logo&#10;&#10;Automatisk generert beskrivelse">
            <a:extLst>
              <a:ext uri="{FF2B5EF4-FFF2-40B4-BE49-F238E27FC236}">
                <a16:creationId xmlns:a16="http://schemas.microsoft.com/office/drawing/2014/main" id="{B1E2CD10-F059-6C4C-8E30-7139917AF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257" y="4751911"/>
            <a:ext cx="1427176" cy="409008"/>
          </a:xfrm>
          <a:prstGeom prst="rect">
            <a:avLst/>
          </a:prstGeom>
        </p:spPr>
      </p:pic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4CC3EB2D-31A2-1247-A756-2910CD313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08520" y="4768684"/>
            <a:ext cx="1273475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44AB339-F0E1-A746-A0DD-B8B314440945}" type="datetime1">
              <a:rPr lang="nb-NO" smtClean="0"/>
              <a:pPr/>
              <a:t>09.06.2024</a:t>
            </a:fld>
            <a:endParaRPr lang="nb-NO" dirty="0"/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7B555837-32CA-464A-BA8C-029887066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343489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Gro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697576" y="4768684"/>
            <a:ext cx="168442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FF5EF9-C484-D748-964B-06FC147FE0F7}" type="datetime1">
              <a:rPr lang="nb-NO" smtClean="0"/>
              <a:t>09.06.2024</a:t>
            </a:fld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 descr="HIØ logo&#10;&#10;Automatisk generert beskrivelse">
            <a:extLst>
              <a:ext uri="{FF2B5EF4-FFF2-40B4-BE49-F238E27FC236}">
                <a16:creationId xmlns:a16="http://schemas.microsoft.com/office/drawing/2014/main" id="{FDA8A719-80B3-9D4C-BB35-11A6CAA48C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257" y="4751911"/>
            <a:ext cx="1427176" cy="4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1-Bl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1999"/>
            <a:ext cx="6075947" cy="321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108518" y="4768684"/>
            <a:ext cx="127347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9DC53-2898-304E-8D88-1BB22CAC7760}" type="datetime1">
              <a:rPr lang="nb-NO" smtClean="0"/>
              <a:t>09.06.2024</a:t>
            </a:fld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Bilde 5" descr="HIØ logo&#10;&#10;Automatisk generert beskrivelse">
            <a:extLst>
              <a:ext uri="{FF2B5EF4-FFF2-40B4-BE49-F238E27FC236}">
                <a16:creationId xmlns:a16="http://schemas.microsoft.com/office/drawing/2014/main" id="{86491754-3342-654B-8581-BC1EB96B71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257" y="4751911"/>
            <a:ext cx="1427176" cy="409008"/>
          </a:xfrm>
          <a:prstGeom prst="rect">
            <a:avLst/>
          </a:prstGeom>
        </p:spPr>
      </p:pic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17D421F3-CC1C-BF4E-9AEE-D1C1583F3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>
                <a:solidFill>
                  <a:schemeClr val="bg2"/>
                </a:solidFill>
              </a:rPr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67363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 1-Hex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1510632" y="762000"/>
            <a:ext cx="6075947" cy="199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43905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  <a:prstGeom prst="rect">
            <a:avLst/>
          </a:prstGeom>
        </p:spPr>
        <p:txBody>
          <a:bodyPr/>
          <a:lstStyle/>
          <a:p>
            <a:fld id="{9BD46D0C-2F8A-B642-A138-BA59C775D20D}" type="datetime1">
              <a:rPr lang="nb-NO" smtClean="0"/>
              <a:t>09.06.2024</a:t>
            </a:fld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3">
            <a:extLst>
              <a:ext uri="{FF2B5EF4-FFF2-40B4-BE49-F238E27FC236}">
                <a16:creationId xmlns:a16="http://schemas.microsoft.com/office/drawing/2014/main" id="{24D1C6CD-A7A7-BC44-8A11-50C7EECC8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48789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75105"/>
            <a:ext cx="4040188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75105"/>
            <a:ext cx="4041775" cy="95605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108520" y="4768684"/>
            <a:ext cx="1273476" cy="273844"/>
          </a:xfrm>
          <a:prstGeom prst="rect">
            <a:avLst/>
          </a:prstGeom>
        </p:spPr>
        <p:txBody>
          <a:bodyPr/>
          <a:lstStyle/>
          <a:p>
            <a:fld id="{AB5A204A-9A75-3C4C-BAD0-3FE6FE661701}" type="datetime1">
              <a:rPr lang="nb-NO" smtClean="0"/>
              <a:t>09.06.2024</a:t>
            </a:fld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bunntekst 3">
            <a:extLst>
              <a:ext uri="{FF2B5EF4-FFF2-40B4-BE49-F238E27FC236}">
                <a16:creationId xmlns:a16="http://schemas.microsoft.com/office/drawing/2014/main" id="{010D248C-C7DA-7E43-8626-31737E6822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22459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7108520" y="4768684"/>
            <a:ext cx="1273476" cy="273844"/>
          </a:xfrm>
          <a:prstGeom prst="rect">
            <a:avLst/>
          </a:prstGeom>
        </p:spPr>
        <p:txBody>
          <a:bodyPr/>
          <a:lstStyle/>
          <a:p>
            <a:fld id="{E7682955-BE7A-5C4C-84B8-41580681C190}" type="datetime1">
              <a:rPr lang="nb-NO" smtClean="0"/>
              <a:t>09.06.2024</a:t>
            </a:fld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3">
            <a:extLst>
              <a:ext uri="{FF2B5EF4-FFF2-40B4-BE49-F238E27FC236}">
                <a16:creationId xmlns:a16="http://schemas.microsoft.com/office/drawing/2014/main" id="{451479CC-CFAC-754E-8AE4-4381A271C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389354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file:////Users/heidi/Dropbox/jobber/DROPBOX%202020/M20066_FSS_Powerpointmal/JPG/FSS_PPT_MAL%20SKISSEunderlag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r:link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675104"/>
            <a:ext cx="8229600" cy="45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1996" y="4767263"/>
            <a:ext cx="4117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1820"/>
                </a:solidFill>
                <a:latin typeface="Source Sans Pro"/>
              </a:defRPr>
            </a:lvl1pPr>
          </a:lstStyle>
          <a:p>
            <a:fld id="{28ECCE09-4EB9-D24E-99A2-F5BDA1BD657E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E0BCA7D-D86F-3243-896F-8EB4AFE1C71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0256" y="4734492"/>
            <a:ext cx="1427177" cy="409008"/>
          </a:xfrm>
          <a:prstGeom prst="rect">
            <a:avLst/>
          </a:prstGeom>
        </p:spPr>
      </p:pic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32FDBD63-E452-314D-B5C7-A2664932A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08520" y="4768684"/>
            <a:ext cx="1273475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44AB339-F0E1-A746-A0DD-B8B314440945}" type="datetime1">
              <a:rPr lang="nb-NO" smtClean="0"/>
              <a:pPr/>
              <a:t>09.06.2024</a:t>
            </a:fld>
            <a:endParaRPr lang="nb-NO" dirty="0"/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6E899F66-3572-574A-868D-4CE1BF887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697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8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6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b="1" dirty="0" err="1">
                <a:solidFill>
                  <a:schemeClr val="bg2"/>
                </a:solidFill>
              </a:rPr>
              <a:t>Becoming</a:t>
            </a:r>
            <a:r>
              <a:rPr lang="nb-NO" b="1" dirty="0">
                <a:solidFill>
                  <a:schemeClr val="bg2"/>
                </a:solidFill>
              </a:rPr>
              <a:t> a </a:t>
            </a:r>
            <a:r>
              <a:rPr lang="nb-NO" b="1" dirty="0" err="1">
                <a:solidFill>
                  <a:schemeClr val="bg2"/>
                </a:solidFill>
              </a:rPr>
              <a:t>language</a:t>
            </a:r>
            <a:r>
              <a:rPr lang="nb-NO" b="1" dirty="0">
                <a:solidFill>
                  <a:schemeClr val="bg2"/>
                </a:solidFill>
              </a:rPr>
              <a:t> </a:t>
            </a:r>
            <a:r>
              <a:rPr lang="nb-NO" b="1" dirty="0" err="1">
                <a:solidFill>
                  <a:schemeClr val="bg2"/>
                </a:solidFill>
              </a:rPr>
              <a:t>teacher</a:t>
            </a:r>
            <a:br>
              <a:rPr lang="nb-NO" b="1" dirty="0">
                <a:solidFill>
                  <a:schemeClr val="bg2"/>
                </a:solidFill>
              </a:rPr>
            </a:br>
            <a:r>
              <a:rPr lang="nb-NO" sz="3300" dirty="0">
                <a:solidFill>
                  <a:srgbClr val="002060"/>
                </a:solidFill>
              </a:rPr>
              <a:t>Country report Norway 2024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7108520" y="4768684"/>
            <a:ext cx="1273476" cy="273844"/>
          </a:xfrm>
        </p:spPr>
        <p:txBody>
          <a:bodyPr/>
          <a:lstStyle/>
          <a:p>
            <a:r>
              <a:rPr lang="nb-NO" dirty="0"/>
              <a:t>05.06.2024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7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Becoming</a:t>
            </a:r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a 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teacher</a:t>
            </a:r>
            <a:endParaRPr lang="nb-NO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199" y="1200151"/>
            <a:ext cx="8412481" cy="3394472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BLU		BA			3y		Kindergarten 	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GLU 1-7	MA			5y		Grade 1-7			Four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subjects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GLU 5-10	MA			5y		Grade 5-10		Three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subjects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Lektor		MA			5y		Grade 8-13		</a:t>
            </a:r>
            <a:r>
              <a:rPr lang="nb-NO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Two</a:t>
            </a: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subjects</a:t>
            </a:r>
            <a:r>
              <a:rPr lang="nb-NO" b="1" dirty="0">
                <a:solidFill>
                  <a:schemeClr val="bg1"/>
                </a:solidFill>
                <a:latin typeface="Source Sans Pro" panose="020B0503030403020204" pitchFamily="34" charset="0"/>
              </a:rPr>
              <a:t>	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PPU		post-MA	1y		Grade 5-13		One-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two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subjects</a:t>
            </a:r>
            <a:endParaRPr lang="nb-NO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0" indent="0" fontAlgn="base">
              <a:buNone/>
            </a:pP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t>2</a:t>
            </a:fld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4648F28A-7D26-D441-B044-870521EA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00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Becoming</a:t>
            </a:r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a 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language</a:t>
            </a:r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teacher</a:t>
            </a:r>
            <a:endParaRPr lang="nb-NO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199" y="1200150"/>
            <a:ext cx="8412481" cy="3646170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1		English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Pedagogy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2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German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3		English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Pedagogy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	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didactics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4		English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Pedagogy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	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didactics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5		English							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Master’s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thesis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			 </a:t>
            </a:r>
          </a:p>
          <a:p>
            <a:pPr marL="0" indent="0" algn="l" fontAlgn="base">
              <a:buNone/>
            </a:pPr>
            <a:r>
              <a:rPr lang="nb-NO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100 </a:t>
            </a:r>
            <a:r>
              <a:rPr lang="nb-NO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days</a:t>
            </a:r>
            <a:r>
              <a:rPr lang="nb-NO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nb-NO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of</a:t>
            </a:r>
            <a:r>
              <a:rPr lang="nb-NO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nb-NO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practice</a:t>
            </a:r>
            <a:br>
              <a:rPr lang="nb-NO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</a:br>
            <a:r>
              <a:rPr lang="nb-NO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No «</a:t>
            </a:r>
            <a:r>
              <a:rPr lang="nb-NO" i="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Referendariat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»</a:t>
            </a: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t>3</a:t>
            </a:fld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4648F28A-7D26-D441-B044-870521EA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87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Competencies</a:t>
            </a:r>
            <a:endParaRPr lang="nb-NO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199" y="1200151"/>
            <a:ext cx="8412481" cy="3394472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Universities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base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their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program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-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national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regulations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(Ministry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of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Education)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-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national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guidelines (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agreement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between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universities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)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-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local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interpretation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Knowledge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Skills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Competencies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endParaRPr lang="nb-NO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t>4</a:t>
            </a:fld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4648F28A-7D26-D441-B044-870521EA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04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Characteristics</a:t>
            </a:r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issues</a:t>
            </a:r>
            <a:endParaRPr lang="nb-NO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199" y="1200151"/>
            <a:ext cx="8412481" cy="3394472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Is 5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years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too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short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?</a:t>
            </a:r>
            <a:b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both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schools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and students report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need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for more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practice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and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better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integration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of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pedagogy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and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didactics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Is 5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years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too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long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?</a:t>
            </a:r>
            <a:b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Yes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teacher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education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programs report a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drop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in student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numbers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after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upgrading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GLU from a 3y BA to a 5y MA program.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Squaring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the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circle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?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We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might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need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a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Referendariat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t>5</a:t>
            </a:fld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4648F28A-7D26-D441-B044-870521EA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5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Language </a:t>
            </a:r>
            <a:r>
              <a:rPr lang="nb-NO" b="1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c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haracteristics</a:t>
            </a:r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and 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issues</a:t>
            </a:r>
            <a:endParaRPr lang="nb-NO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199" y="1200151"/>
            <a:ext cx="8412481" cy="33944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 studies</a:t>
            </a:r>
            <a:b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Litterature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society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grammar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etc.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</a:t>
            </a:r>
            <a: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i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didactics</a:t>
            </a:r>
            <a:br>
              <a:rPr lang="nb-NO" i="1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Communicative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competence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intercultural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competence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teaching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grammar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assessment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t>6</a:t>
            </a:fld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4648F28A-7D26-D441-B044-870521EA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837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base"/>
            <a:r>
              <a:rPr lang="nb-NO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Transversal </a:t>
            </a:r>
            <a:r>
              <a:rPr lang="nb-NO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topics</a:t>
            </a:r>
            <a:endParaRPr lang="nb-NO" b="1" i="0" dirty="0"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199" y="1200151"/>
            <a:ext cx="8542021" cy="33944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Substantial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drop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in student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numbers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seems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to be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caused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by negative reports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about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students’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motivation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and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teacher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salaries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English is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one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of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the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main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subjects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.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Other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foreign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languages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are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not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mandatory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thus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it is not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easy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to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recruit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new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teachers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Artificial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intelligence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effects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trust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between</a:t>
            </a:r>
            <a: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  <a:t> students and </a:t>
            </a:r>
            <a:r>
              <a:rPr lang="nb-NO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teachers</a:t>
            </a:r>
            <a:r>
              <a:rPr lang="nb-NO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br>
              <a:rPr lang="nb-NO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 fontAlgn="base">
              <a:buNone/>
            </a:pPr>
            <a:endParaRPr lang="nb-NO" i="0" dirty="0">
              <a:solidFill>
                <a:schemeClr val="bg1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7108519" y="4768684"/>
            <a:ext cx="1273477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8381996" y="4767263"/>
            <a:ext cx="411747" cy="273844"/>
          </a:xfrm>
        </p:spPr>
        <p:txBody>
          <a:bodyPr/>
          <a:lstStyle/>
          <a:p>
            <a:fld id="{28ECCE09-4EB9-D24E-99A2-F5BDA1BD657E}" type="slidenum">
              <a:rPr lang="nb-NO" smtClean="0"/>
              <a:t>7</a:t>
            </a:fld>
            <a:endParaRPr lang="nb-NO"/>
          </a:p>
        </p:txBody>
      </p:sp>
      <p:sp>
        <p:nvSpPr>
          <p:cNvPr id="13" name="Plassholder for bunntekst 3">
            <a:extLst>
              <a:ext uri="{FF2B5EF4-FFF2-40B4-BE49-F238E27FC236}">
                <a16:creationId xmlns:a16="http://schemas.microsoft.com/office/drawing/2014/main" id="{4648F28A-7D26-D441-B044-870521EA6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4629" y="4767263"/>
            <a:ext cx="4183890" cy="273844"/>
          </a:xfrm>
          <a:prstGeom prst="rect">
            <a:avLst/>
          </a:prstGeo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3757097"/>
      </p:ext>
    </p:extLst>
  </p:cSld>
  <p:clrMapOvr>
    <a:masterClrMapping/>
  </p:clrMapOvr>
</p:sld>
</file>

<file path=ppt/theme/theme1.xml><?xml version="1.0" encoding="utf-8"?>
<a:theme xmlns:a="http://schemas.openxmlformats.org/drawingml/2006/main" name="HIOF-template-7.13.Presentasjonsmal-NOR-v.0.0.3">
  <a:themeElements>
    <a:clrScheme name="HIOF-palett">
      <a:dk1>
        <a:srgbClr val="101820"/>
      </a:dk1>
      <a:lt1>
        <a:srgbClr val="101820"/>
      </a:lt1>
      <a:dk2>
        <a:srgbClr val="EDEBE9"/>
      </a:dk2>
      <a:lt2>
        <a:srgbClr val="FFFFFF"/>
      </a:lt2>
      <a:accent1>
        <a:srgbClr val="3CBFAE"/>
      </a:accent1>
      <a:accent2>
        <a:srgbClr val="C76D62"/>
      </a:accent2>
      <a:accent3>
        <a:srgbClr val="457A7C"/>
      </a:accent3>
      <a:accent4>
        <a:srgbClr val="D7D2CB"/>
      </a:accent4>
      <a:accent5>
        <a:srgbClr val="978794"/>
      </a:accent5>
      <a:accent6>
        <a:srgbClr val="C0B8B0"/>
      </a:accent6>
      <a:hlink>
        <a:srgbClr val="457A7C"/>
      </a:hlink>
      <a:folHlink>
        <a:srgbClr val="3CBFAE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S_presentasjon_m Navn_HIØ_logo" id="{47FCE6C5-9406-E148-8D36-38A4BD4289D3}" vid="{AA516CDC-4EF5-6A45-B6BB-0A60E86BA9E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HIOF-template-7.13.Presentasjonsmal-NOR-v.0.0</Template>
  <TotalTime>0</TotalTime>
  <Words>379</Words>
  <Application>Microsoft Office PowerPoint</Application>
  <PresentationFormat>Skjermfremvisning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</vt:lpstr>
      <vt:lpstr>HIOF-template-7.13.Presentasjonsmal-NOR-v.0.0.3</vt:lpstr>
      <vt:lpstr>Becoming a language teacher Country report Norway 2024</vt:lpstr>
      <vt:lpstr>Becoming a teacher</vt:lpstr>
      <vt:lpstr>Becoming a language teacher</vt:lpstr>
      <vt:lpstr>Competencies</vt:lpstr>
      <vt:lpstr>Characteristics and issues</vt:lpstr>
      <vt:lpstr>Language characteristics and issues</vt:lpstr>
      <vt:lpstr>Transversal topics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Fremmedspråksenteret </dc:title>
  <dc:subject/>
  <dc:creator>Tina Louise Buckholm</dc:creator>
  <cp:keywords/>
  <dc:description/>
  <cp:lastModifiedBy>Gerard Doetjes</cp:lastModifiedBy>
  <cp:revision>93</cp:revision>
  <cp:lastPrinted>2023-09-22T07:47:03Z</cp:lastPrinted>
  <dcterms:created xsi:type="dcterms:W3CDTF">2021-11-08T09:18:49Z</dcterms:created>
  <dcterms:modified xsi:type="dcterms:W3CDTF">2024-06-09T08:45:09Z</dcterms:modified>
  <cp:category/>
</cp:coreProperties>
</file>