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9" r:id="rId3"/>
    <p:sldId id="262" r:id="rId4"/>
    <p:sldId id="263" r:id="rId5"/>
    <p:sldId id="264" r:id="rId6"/>
    <p:sldId id="266" r:id="rId7"/>
    <p:sldId id="267" r:id="rId8"/>
    <p:sldId id="272" r:id="rId9"/>
    <p:sldId id="270" r:id="rId10"/>
    <p:sldId id="273" r:id="rId11"/>
    <p:sldId id="269" r:id="rId12"/>
    <p:sldId id="258" r:id="rId1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nther Abuja" initials="GA" lastIdx="4" clrIdx="0">
    <p:extLst>
      <p:ext uri="{19B8F6BF-5375-455C-9EA6-DF929625EA0E}">
        <p15:presenceInfo xmlns:p15="http://schemas.microsoft.com/office/powerpoint/2012/main" userId="Gunther Abuja" providerId="None"/>
      </p:ext>
    </p:extLst>
  </p:cmAuthor>
  <p:cmAuthor id="2" name="Perhinig Robert" initials="PR" lastIdx="1" clrIdx="1">
    <p:extLst>
      <p:ext uri="{19B8F6BF-5375-455C-9EA6-DF929625EA0E}">
        <p15:presenceInfo xmlns:p15="http://schemas.microsoft.com/office/powerpoint/2012/main" userId="Perhinig Ro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CDB"/>
    <a:srgbClr val="D4DAE1"/>
    <a:srgbClr val="AAB6C4"/>
    <a:srgbClr val="696969"/>
    <a:srgbClr val="5C7492"/>
    <a:srgbClr val="00A650"/>
    <a:srgbClr val="872F40"/>
    <a:srgbClr val="F47A20"/>
    <a:srgbClr val="445F7F"/>
    <a:srgbClr val="E38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0949" autoAdjust="0"/>
  </p:normalViewPr>
  <p:slideViewPr>
    <p:cSldViewPr>
      <p:cViewPr varScale="1">
        <p:scale>
          <a:sx n="59" d="100"/>
          <a:sy n="59" d="100"/>
        </p:scale>
        <p:origin x="9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AT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AT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B466A7-109B-6B46-9D20-0D5F9C80B4AC}" type="slidenum">
              <a:rPr lang="de-AT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9943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6BAC2B-5DFC-1B44-918E-2B2DA3EC04A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200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BAC2B-5DFC-1B44-918E-2B2DA3EC04A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206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Generell: kaum empirische Befunde; keine Informationsmöglichkeiten, auch seitens Schulaufsicht; Schulleiter/innen können Infos über die WB ihrer Lehrer/innen abrufen. </a:t>
            </a:r>
          </a:p>
          <a:p>
            <a:endParaRPr lang="de-AT" dirty="0"/>
          </a:p>
          <a:p>
            <a:r>
              <a:rPr lang="de-AT" dirty="0"/>
              <a:t>Mit Dienstrechtsnovelle 2013 mit Möglichkeit, alle Lehrer/innen zu FB von max. 15 Stunden pro Jahr außerhalb der </a:t>
            </a:r>
            <a:r>
              <a:rPr lang="de-AT" dirty="0" err="1"/>
              <a:t>Unterrichtzseit</a:t>
            </a:r>
            <a:r>
              <a:rPr lang="de-AT" dirty="0"/>
              <a:t> verpflichten zu können (davor nur Pflichtschule, eklatante Unterschiede); wird noch weiterbestehen da nur im neuen Dienstrecht verpflichtend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BAC2B-5DFC-1B44-918E-2B2DA3EC04A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15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Generell: kaum empirische Befunde; keine Informationsmöglichkeiten, auch seitens Schulaufsicht; Schulleiter/innen können Infos über die WB ihrer Lehrer/innen abrufen. </a:t>
            </a:r>
          </a:p>
          <a:p>
            <a:endParaRPr lang="de-AT" dirty="0"/>
          </a:p>
          <a:p>
            <a:r>
              <a:rPr lang="de-AT" dirty="0"/>
              <a:t>Mit Dienstrechtsnovelle 2013 mit Möglichkeit, alle Lehrer/innen zu FB von max. 15 Stunden pro Jahr außerhalb der </a:t>
            </a:r>
            <a:r>
              <a:rPr lang="de-AT" dirty="0" err="1"/>
              <a:t>Unterrichtzseit</a:t>
            </a:r>
            <a:r>
              <a:rPr lang="de-AT" dirty="0"/>
              <a:t> verpflichten zu können (davor nur Pflichtschule, eklatante Unterschiede); wird noch weiterbestehen da nur im neuen Dienstrecht verpflichtend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BAC2B-5DFC-1B44-918E-2B2DA3EC04A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65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dirty="0"/>
              <a:t>Analysis </a:t>
            </a:r>
            <a:r>
              <a:rPr lang="de-AT" sz="1200" dirty="0" err="1"/>
              <a:t>of</a:t>
            </a:r>
            <a:r>
              <a:rPr lang="de-AT" sz="1200" dirty="0"/>
              <a:t> Schools </a:t>
            </a:r>
            <a:r>
              <a:rPr lang="de-AT" sz="1200" dirty="0" err="1"/>
              <a:t>of</a:t>
            </a:r>
            <a:r>
              <a:rPr lang="de-AT" sz="1200" dirty="0"/>
              <a:t> Education 2014/15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BAC2B-5DFC-1B44-918E-2B2DA3EC04A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1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45A588-893A-B94A-955C-21467CC5C8C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B87554-CC33-5142-94F8-4142661C08E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996CE8-AAD4-F24D-B87B-5D47C180197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D41660-9DF9-E541-ACB6-5E99AEE32E6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E00372-8332-8F43-977F-21CC627F306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FAA922-C7F1-9945-A673-5C6884AF61C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A2C7A4-8EF6-754D-8B7F-ED112F46EEA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FAEE3A-8E1D-444A-A997-B82B0490F16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804DAA8-A73F-D441-BD82-1808435816A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DA6F6F-6F23-F44C-BD32-5B4D8A02D86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8A248F-2E68-2F44-BA20-8586D6DB5EF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d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ubseite_hauptgrafik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944538"/>
            <a:ext cx="9144000" cy="91346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096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fld id="{8D65924D-2D38-6B49-BA58-FD20E1D88FDA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990600" y="6096000"/>
            <a:ext cx="640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AT" sz="900" dirty="0">
                <a:latin typeface="Arial"/>
                <a:cs typeface="Arial"/>
              </a:rPr>
              <a:t>Country Report Austria – </a:t>
            </a:r>
            <a:r>
              <a:rPr lang="de-AT" sz="900" dirty="0" err="1">
                <a:latin typeface="Arial"/>
                <a:cs typeface="Arial"/>
              </a:rPr>
              <a:t>INNLAC</a:t>
            </a:r>
            <a:r>
              <a:rPr lang="de-AT" sz="900" dirty="0">
                <a:latin typeface="Arial"/>
                <a:cs typeface="Arial"/>
              </a:rPr>
              <a:t> 2019</a:t>
            </a:r>
            <a:r>
              <a:rPr lang="de-AT" sz="900" baseline="0" dirty="0">
                <a:latin typeface="Arial"/>
                <a:cs typeface="Arial"/>
              </a:rPr>
              <a:t> </a:t>
            </a:r>
            <a:endParaRPr lang="de-AT" sz="900" dirty="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0" y="990600"/>
            <a:ext cx="9180000" cy="38100"/>
          </a:xfrm>
          <a:prstGeom prst="rect">
            <a:avLst/>
          </a:prstGeom>
        </p:spPr>
      </p:pic>
      <p:pic>
        <p:nvPicPr>
          <p:cNvPr id="9" name="Grafik 1" descr="image00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62384"/>
            <a:ext cx="2016224" cy="67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Arial"/>
          <a:ea typeface="Geneva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Arial"/>
          <a:ea typeface="Geneva" charset="-128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/>
          <a:ea typeface="Geneva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sz.a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://www.sprachsensiblerunterricht.a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esz.at/ero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sz.at/deutschfairnezt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oesz.at/nc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ildung.bmbwf.gv.at/schulen/pbneu/index.html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fie.at/system-schule/nbb/nationaler-bildungsbericht-oesterreich-201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elseite_hauptgrafi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8863"/>
            <a:ext cx="9144000" cy="21491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1" name="Picture 10" descr="oesza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329" y="6019800"/>
            <a:ext cx="838127" cy="105604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00200"/>
            <a:ext cx="6400800" cy="2819400"/>
          </a:xfrm>
        </p:spPr>
        <p:txBody>
          <a:bodyPr anchor="t" anchorCtr="0"/>
          <a:lstStyle/>
          <a:p>
            <a:r>
              <a:rPr lang="de-DE" sz="2800" b="0" dirty="0">
                <a:solidFill>
                  <a:schemeClr val="tx1"/>
                </a:solidFill>
              </a:rPr>
              <a:t>Country Report Austria </a:t>
            </a:r>
            <a:br>
              <a:rPr lang="de-DE" sz="2800" b="0" dirty="0">
                <a:solidFill>
                  <a:schemeClr val="tx1"/>
                </a:solidFill>
              </a:rPr>
            </a:br>
            <a:r>
              <a:rPr lang="de-AT" sz="1700" b="0" dirty="0">
                <a:solidFill>
                  <a:srgbClr val="7F7F7F"/>
                </a:solidFill>
              </a:rPr>
              <a:t>State </a:t>
            </a:r>
            <a:r>
              <a:rPr lang="de-AT" sz="1700" b="0" dirty="0" err="1">
                <a:solidFill>
                  <a:srgbClr val="7F7F7F"/>
                </a:solidFill>
              </a:rPr>
              <a:t>of</a:t>
            </a:r>
            <a:r>
              <a:rPr lang="de-AT" sz="1700" b="0" dirty="0">
                <a:solidFill>
                  <a:srgbClr val="7F7F7F"/>
                </a:solidFill>
              </a:rPr>
              <a:t> </a:t>
            </a:r>
            <a:r>
              <a:rPr lang="de-AT" sz="1700" b="0" dirty="0" err="1">
                <a:solidFill>
                  <a:srgbClr val="7F7F7F"/>
                </a:solidFill>
              </a:rPr>
              <a:t>current</a:t>
            </a:r>
            <a:r>
              <a:rPr lang="de-AT" sz="1700" b="0" dirty="0">
                <a:solidFill>
                  <a:srgbClr val="7F7F7F"/>
                </a:solidFill>
              </a:rPr>
              <a:t> </a:t>
            </a:r>
            <a:r>
              <a:rPr lang="de-AT" sz="1700" b="0" dirty="0" err="1">
                <a:solidFill>
                  <a:srgbClr val="7F7F7F"/>
                </a:solidFill>
              </a:rPr>
              <a:t>developments</a:t>
            </a:r>
            <a:r>
              <a:rPr lang="de-AT" sz="1700" b="0" dirty="0">
                <a:solidFill>
                  <a:srgbClr val="7F7F7F"/>
                </a:solidFill>
              </a:rPr>
              <a:t> </a:t>
            </a:r>
            <a:br>
              <a:rPr lang="de-AT" sz="1700" b="0" dirty="0">
                <a:solidFill>
                  <a:srgbClr val="7F7F7F"/>
                </a:solidFill>
              </a:rPr>
            </a:br>
            <a:br>
              <a:rPr lang="de-AT" sz="1700" b="0" dirty="0">
                <a:solidFill>
                  <a:srgbClr val="7F7F7F"/>
                </a:solidFill>
              </a:rPr>
            </a:br>
            <a:br>
              <a:rPr lang="de-AT" sz="1700" b="0" dirty="0">
                <a:solidFill>
                  <a:srgbClr val="7F7F7F"/>
                </a:solidFill>
              </a:rPr>
            </a:br>
            <a:br>
              <a:rPr lang="de-AT" sz="1700" b="0" dirty="0">
                <a:solidFill>
                  <a:srgbClr val="7F7F7F"/>
                </a:solidFill>
              </a:rPr>
            </a:br>
            <a:br>
              <a:rPr lang="de-AT" sz="1700" b="0" dirty="0">
                <a:solidFill>
                  <a:srgbClr val="7F7F7F"/>
                </a:solidFill>
              </a:rPr>
            </a:br>
            <a:br>
              <a:rPr lang="de-AT" sz="1700" b="0" dirty="0">
                <a:solidFill>
                  <a:srgbClr val="7F7F7F"/>
                </a:solidFill>
              </a:rPr>
            </a:br>
            <a:br>
              <a:rPr lang="de-AT" sz="1700" b="0" dirty="0">
                <a:solidFill>
                  <a:srgbClr val="7F7F7F"/>
                </a:solidFill>
              </a:rPr>
            </a:br>
            <a:r>
              <a:rPr lang="de-AT" sz="1700" b="0" dirty="0">
                <a:solidFill>
                  <a:schemeClr val="tx1"/>
                </a:solidFill>
              </a:rPr>
              <a:t>INNLAC Meeting 2019, Budapest</a:t>
            </a:r>
            <a:endParaRPr lang="de-DE" sz="2800" b="0" dirty="0">
              <a:solidFill>
                <a:schemeClr val="tx1"/>
              </a:solidFill>
            </a:endParaRPr>
          </a:p>
        </p:txBody>
      </p:sp>
      <p:pic>
        <p:nvPicPr>
          <p:cNvPr id="8" name="Grafik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733717"/>
            <a:ext cx="2016224" cy="67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B5D5-1A89-4159-9066-5E947F96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Teacher </a:t>
            </a:r>
            <a:r>
              <a:rPr lang="de-DE" dirty="0" err="1"/>
              <a:t>training</a:t>
            </a:r>
            <a:r>
              <a:rPr lang="de-DE" dirty="0"/>
              <a:t> (3):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75BDD5C-BF95-4F46-A207-BA7BAE471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/>
              <a:t>A </a:t>
            </a:r>
            <a:r>
              <a:rPr lang="de-AT" sz="2000" b="1" dirty="0" err="1"/>
              <a:t>little</a:t>
            </a:r>
            <a:r>
              <a:rPr lang="de-AT" sz="2000" b="1" dirty="0"/>
              <a:t> </a:t>
            </a:r>
            <a:r>
              <a:rPr lang="de-AT" sz="2000" b="1" dirty="0" err="1"/>
              <a:t>more</a:t>
            </a:r>
            <a:r>
              <a:rPr lang="de-AT" sz="2000" b="1" dirty="0"/>
              <a:t> </a:t>
            </a:r>
            <a:r>
              <a:rPr lang="de-AT" sz="2000" b="1" dirty="0" err="1"/>
              <a:t>than</a:t>
            </a:r>
            <a:r>
              <a:rPr lang="de-AT" sz="2000" b="1" dirty="0"/>
              <a:t> 2/3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Austrian </a:t>
            </a:r>
            <a:r>
              <a:rPr lang="de-AT" sz="2000" dirty="0" err="1"/>
              <a:t>teachers</a:t>
            </a:r>
            <a:r>
              <a:rPr lang="de-AT" sz="2000" dirty="0"/>
              <a:t> </a:t>
            </a:r>
            <a:r>
              <a:rPr lang="de-AT" sz="2000" dirty="0" err="1"/>
              <a:t>participated</a:t>
            </a:r>
            <a:r>
              <a:rPr lang="de-AT" sz="2000" dirty="0"/>
              <a:t> </a:t>
            </a:r>
            <a:r>
              <a:rPr lang="de-AT" sz="2000" b="1" dirty="0"/>
              <a:t>in </a:t>
            </a:r>
            <a:r>
              <a:rPr lang="de-AT" sz="2000" b="1" dirty="0" err="1"/>
              <a:t>one</a:t>
            </a:r>
            <a:r>
              <a:rPr lang="de-AT" sz="2000" b="1" dirty="0"/>
              <a:t> </a:t>
            </a:r>
            <a:r>
              <a:rPr lang="de-AT" sz="2000" b="1" dirty="0" err="1"/>
              <a:t>to</a:t>
            </a:r>
            <a:r>
              <a:rPr lang="de-AT" sz="2000" b="1" dirty="0"/>
              <a:t> </a:t>
            </a:r>
            <a:r>
              <a:rPr lang="de-AT" sz="2000" b="1" dirty="0" err="1"/>
              <a:t>two</a:t>
            </a:r>
            <a:r>
              <a:rPr lang="de-AT" sz="2000" b="1" dirty="0"/>
              <a:t> </a:t>
            </a:r>
            <a:r>
              <a:rPr lang="de-AT" sz="2000" b="1" dirty="0" err="1"/>
              <a:t>training</a:t>
            </a:r>
            <a:r>
              <a:rPr lang="de-AT" sz="2000" b="1" dirty="0"/>
              <a:t> </a:t>
            </a:r>
            <a:r>
              <a:rPr lang="de-AT" sz="2000" b="1" dirty="0" err="1"/>
              <a:t>courses</a:t>
            </a:r>
            <a:endParaRPr lang="de-AT" sz="2000" b="1" dirty="0"/>
          </a:p>
          <a:p>
            <a:endParaRPr lang="de-AT" sz="2000" dirty="0"/>
          </a:p>
          <a:p>
            <a:r>
              <a:rPr lang="de-AT" sz="2000" b="1" dirty="0"/>
              <a:t>More </a:t>
            </a:r>
            <a:r>
              <a:rPr lang="de-AT" sz="2000" b="1" dirty="0" err="1"/>
              <a:t>than</a:t>
            </a:r>
            <a:r>
              <a:rPr lang="de-AT" sz="2000" b="1" dirty="0"/>
              <a:t> 50%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registrations</a:t>
            </a:r>
            <a:r>
              <a:rPr lang="de-AT" sz="2000" dirty="0"/>
              <a:t> </a:t>
            </a:r>
            <a:r>
              <a:rPr lang="de-AT" sz="2000" dirty="0" err="1"/>
              <a:t>from</a:t>
            </a:r>
            <a:r>
              <a:rPr lang="de-AT" sz="2000" dirty="0"/>
              <a:t> </a:t>
            </a:r>
            <a:r>
              <a:rPr lang="de-AT" sz="2000" b="1" dirty="0" err="1"/>
              <a:t>primary</a:t>
            </a:r>
            <a:r>
              <a:rPr lang="de-AT" sz="2000" b="1" dirty="0"/>
              <a:t> and </a:t>
            </a:r>
            <a:r>
              <a:rPr lang="de-AT" sz="2000" b="1" dirty="0" err="1"/>
              <a:t>lower</a:t>
            </a:r>
            <a:r>
              <a:rPr lang="de-AT" sz="2000" b="1" dirty="0"/>
              <a:t> </a:t>
            </a:r>
            <a:r>
              <a:rPr lang="de-AT" sz="2000" b="1" dirty="0" err="1"/>
              <a:t>secondary</a:t>
            </a:r>
            <a:r>
              <a:rPr lang="de-AT" sz="2000" b="1" dirty="0"/>
              <a:t> </a:t>
            </a:r>
            <a:r>
              <a:rPr lang="de-AT" sz="2000" dirty="0" err="1"/>
              <a:t>school</a:t>
            </a:r>
            <a:r>
              <a:rPr lang="de-AT" sz="2000" dirty="0"/>
              <a:t> </a:t>
            </a:r>
            <a:r>
              <a:rPr lang="de-AT" sz="2000" dirty="0" err="1"/>
              <a:t>teachers</a:t>
            </a:r>
            <a:r>
              <a:rPr lang="de-AT" sz="2000" dirty="0"/>
              <a:t> </a:t>
            </a:r>
          </a:p>
          <a:p>
            <a:endParaRPr lang="de-AT" sz="2000" dirty="0"/>
          </a:p>
          <a:p>
            <a:r>
              <a:rPr lang="de-AT" sz="2000" dirty="0"/>
              <a:t>Strong </a:t>
            </a:r>
            <a:r>
              <a:rPr lang="de-AT" sz="2000" dirty="0" err="1"/>
              <a:t>preference</a:t>
            </a:r>
            <a:r>
              <a:rPr lang="de-AT" sz="2000" dirty="0"/>
              <a:t> </a:t>
            </a:r>
            <a:r>
              <a:rPr lang="de-AT" sz="2000" dirty="0" err="1"/>
              <a:t>for</a:t>
            </a:r>
            <a:r>
              <a:rPr lang="de-AT" sz="2000" dirty="0"/>
              <a:t> </a:t>
            </a:r>
            <a:r>
              <a:rPr lang="de-AT" sz="2000" b="1" dirty="0" err="1"/>
              <a:t>short</a:t>
            </a:r>
            <a:r>
              <a:rPr lang="de-AT" sz="2000" b="1" dirty="0"/>
              <a:t>, </a:t>
            </a:r>
            <a:r>
              <a:rPr lang="de-AT" sz="2000" b="1" dirty="0" err="1"/>
              <a:t>one-shot</a:t>
            </a:r>
            <a:r>
              <a:rPr lang="de-AT" sz="2000" b="1" dirty="0"/>
              <a:t> </a:t>
            </a:r>
            <a:r>
              <a:rPr lang="de-AT" sz="2000" b="1" dirty="0" err="1"/>
              <a:t>trainings</a:t>
            </a:r>
            <a:r>
              <a:rPr lang="de-AT" sz="2000" dirty="0"/>
              <a:t>: 80%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training</a:t>
            </a:r>
            <a:r>
              <a:rPr lang="de-AT" sz="2000" dirty="0"/>
              <a:t> </a:t>
            </a:r>
            <a:r>
              <a:rPr lang="de-AT" sz="2000" dirty="0" err="1"/>
              <a:t>courses</a:t>
            </a:r>
            <a:r>
              <a:rPr lang="de-AT" sz="2000" dirty="0"/>
              <a:t> last 1-2 half-</a:t>
            </a:r>
            <a:r>
              <a:rPr lang="de-AT" sz="2000" dirty="0" err="1"/>
              <a:t>days</a:t>
            </a:r>
            <a:endParaRPr lang="de-AT" sz="2000" dirty="0"/>
          </a:p>
          <a:p>
            <a:endParaRPr lang="de-AT" sz="2000" dirty="0"/>
          </a:p>
          <a:p>
            <a:r>
              <a:rPr lang="de-AT" sz="2000" dirty="0" err="1"/>
              <a:t>Discrepancy</a:t>
            </a:r>
            <a:r>
              <a:rPr lang="de-AT" sz="2000" dirty="0"/>
              <a:t> in </a:t>
            </a:r>
            <a:r>
              <a:rPr lang="de-AT" sz="2000" b="1" dirty="0" err="1"/>
              <a:t>readiness</a:t>
            </a:r>
            <a:r>
              <a:rPr lang="de-AT" sz="2000" b="1" dirty="0"/>
              <a:t> </a:t>
            </a:r>
            <a:r>
              <a:rPr lang="de-AT" sz="2000" b="1" dirty="0" err="1"/>
              <a:t>to</a:t>
            </a:r>
            <a:r>
              <a:rPr lang="de-AT" sz="2000" b="1" dirty="0"/>
              <a:t> </a:t>
            </a:r>
            <a:r>
              <a:rPr lang="de-AT" sz="2000" b="1" dirty="0" err="1"/>
              <a:t>attend</a:t>
            </a:r>
            <a:r>
              <a:rPr lang="de-AT" sz="2000" b="1" dirty="0"/>
              <a:t> </a:t>
            </a:r>
            <a:r>
              <a:rPr lang="de-AT" sz="2000" b="1" dirty="0" err="1"/>
              <a:t>trainings</a:t>
            </a:r>
            <a:r>
              <a:rPr lang="de-AT" sz="2000" dirty="0"/>
              <a:t>: </a:t>
            </a:r>
          </a:p>
          <a:p>
            <a:pPr lvl="1"/>
            <a:r>
              <a:rPr lang="de-AT" sz="1500" dirty="0"/>
              <a:t>83% </a:t>
            </a:r>
            <a:r>
              <a:rPr lang="de-AT" sz="1500" dirty="0" err="1"/>
              <a:t>of</a:t>
            </a:r>
            <a:r>
              <a:rPr lang="de-AT" sz="1500" dirty="0"/>
              <a:t> </a:t>
            </a:r>
            <a:r>
              <a:rPr lang="de-AT" sz="1500" dirty="0" err="1"/>
              <a:t>teachers</a:t>
            </a:r>
            <a:r>
              <a:rPr lang="de-AT" sz="1500" dirty="0"/>
              <a:t> </a:t>
            </a:r>
            <a:r>
              <a:rPr lang="de-AT" sz="1500" dirty="0" err="1"/>
              <a:t>would</a:t>
            </a:r>
            <a:r>
              <a:rPr lang="de-AT" sz="1500" dirty="0"/>
              <a:t> </a:t>
            </a:r>
            <a:r>
              <a:rPr lang="de-AT" sz="1500" dirty="0" err="1"/>
              <a:t>attend</a:t>
            </a:r>
            <a:r>
              <a:rPr lang="de-AT" sz="1500" dirty="0"/>
              <a:t> half-</a:t>
            </a:r>
            <a:r>
              <a:rPr lang="de-AT" sz="1500" dirty="0" err="1"/>
              <a:t>day</a:t>
            </a:r>
            <a:r>
              <a:rPr lang="de-AT" sz="1500" dirty="0"/>
              <a:t> </a:t>
            </a:r>
            <a:r>
              <a:rPr lang="de-AT" sz="1500" dirty="0" err="1"/>
              <a:t>trainings</a:t>
            </a:r>
            <a:r>
              <a:rPr lang="de-AT" sz="1500" dirty="0"/>
              <a:t>; 90% </a:t>
            </a:r>
            <a:r>
              <a:rPr lang="de-AT" sz="1500" dirty="0" err="1"/>
              <a:t>of</a:t>
            </a:r>
            <a:r>
              <a:rPr lang="de-AT" sz="1500" dirty="0"/>
              <a:t> </a:t>
            </a:r>
            <a:r>
              <a:rPr lang="de-AT" sz="1500" dirty="0" err="1"/>
              <a:t>head</a:t>
            </a:r>
            <a:r>
              <a:rPr lang="de-AT" sz="1500" dirty="0"/>
              <a:t> </a:t>
            </a:r>
            <a:r>
              <a:rPr lang="de-AT" sz="1500" dirty="0" err="1"/>
              <a:t>teachers</a:t>
            </a:r>
            <a:r>
              <a:rPr lang="de-AT" sz="1500" dirty="0"/>
              <a:t> </a:t>
            </a:r>
          </a:p>
          <a:p>
            <a:pPr marL="457200" lvl="1" indent="0">
              <a:buNone/>
            </a:pPr>
            <a:r>
              <a:rPr lang="de-AT" sz="1500" dirty="0">
                <a:sym typeface="Wingdings" panose="05000000000000000000" pitchFamily="2" charset="2"/>
              </a:rPr>
              <a:t>     &gt; </a:t>
            </a:r>
            <a:r>
              <a:rPr lang="de-AT" sz="1500" dirty="0" err="1">
                <a:sym typeface="Wingdings" panose="05000000000000000000" pitchFamily="2" charset="2"/>
              </a:rPr>
              <a:t>challenges</a:t>
            </a:r>
            <a:r>
              <a:rPr lang="de-AT" sz="1500" dirty="0">
                <a:sym typeface="Wingdings" panose="05000000000000000000" pitchFamily="2" charset="2"/>
              </a:rPr>
              <a:t> </a:t>
            </a:r>
            <a:r>
              <a:rPr lang="de-AT" sz="1500" dirty="0" err="1">
                <a:sym typeface="Wingdings" panose="05000000000000000000" pitchFamily="2" charset="2"/>
              </a:rPr>
              <a:t>are</a:t>
            </a:r>
            <a:r>
              <a:rPr lang="de-AT" sz="1500" dirty="0">
                <a:sym typeface="Wingdings" panose="05000000000000000000" pitchFamily="2" charset="2"/>
              </a:rPr>
              <a:t> </a:t>
            </a:r>
            <a:r>
              <a:rPr lang="de-AT" sz="1500" dirty="0" err="1">
                <a:sym typeface="Wingdings" panose="05000000000000000000" pitchFamily="2" charset="2"/>
              </a:rPr>
              <a:t>staff</a:t>
            </a:r>
            <a:r>
              <a:rPr lang="de-AT" sz="1500" dirty="0">
                <a:sym typeface="Wingdings" panose="05000000000000000000" pitchFamily="2" charset="2"/>
              </a:rPr>
              <a:t> </a:t>
            </a:r>
            <a:r>
              <a:rPr lang="de-AT" sz="1500" dirty="0" err="1">
                <a:sym typeface="Wingdings" panose="05000000000000000000" pitchFamily="2" charset="2"/>
              </a:rPr>
              <a:t>management</a:t>
            </a:r>
            <a:r>
              <a:rPr lang="de-AT" sz="1500" dirty="0">
                <a:sym typeface="Wingdings" panose="05000000000000000000" pitchFamily="2" charset="2"/>
              </a:rPr>
              <a:t> (</a:t>
            </a:r>
            <a:r>
              <a:rPr lang="de-AT" sz="1500" dirty="0" err="1">
                <a:sym typeface="Wingdings" panose="05000000000000000000" pitchFamily="2" charset="2"/>
              </a:rPr>
              <a:t>substitute</a:t>
            </a:r>
            <a:r>
              <a:rPr lang="de-AT" sz="1500" dirty="0">
                <a:sym typeface="Wingdings" panose="05000000000000000000" pitchFamily="2" charset="2"/>
              </a:rPr>
              <a:t> </a:t>
            </a:r>
            <a:r>
              <a:rPr lang="de-AT" sz="1500" dirty="0" err="1">
                <a:sym typeface="Wingdings" panose="05000000000000000000" pitchFamily="2" charset="2"/>
              </a:rPr>
              <a:t>lessons</a:t>
            </a:r>
            <a:r>
              <a:rPr lang="de-AT" sz="1500" dirty="0">
                <a:sym typeface="Wingdings" panose="05000000000000000000" pitchFamily="2" charset="2"/>
              </a:rPr>
              <a:t>) and lack </a:t>
            </a:r>
            <a:r>
              <a:rPr lang="de-AT" sz="1500" dirty="0" err="1">
                <a:sym typeface="Wingdings" panose="05000000000000000000" pitchFamily="2" charset="2"/>
              </a:rPr>
              <a:t>of</a:t>
            </a:r>
            <a:r>
              <a:rPr lang="de-AT" sz="1500" dirty="0">
                <a:sym typeface="Wingdings" panose="05000000000000000000" pitchFamily="2" charset="2"/>
              </a:rPr>
              <a:t> </a:t>
            </a:r>
            <a:r>
              <a:rPr lang="de-AT" sz="1500" dirty="0" err="1">
                <a:sym typeface="Wingdings" panose="05000000000000000000" pitchFamily="2" charset="2"/>
              </a:rPr>
              <a:t>effectiveness</a:t>
            </a:r>
            <a:r>
              <a:rPr lang="de-AT" sz="1500" dirty="0">
                <a:sym typeface="Wingdings" panose="05000000000000000000" pitchFamily="2" charset="2"/>
              </a:rPr>
              <a:t> (</a:t>
            </a:r>
            <a:r>
              <a:rPr lang="de-AT" sz="1500" dirty="0" err="1">
                <a:sym typeface="Wingdings" panose="05000000000000000000" pitchFamily="2" charset="2"/>
              </a:rPr>
              <a:t>input</a:t>
            </a:r>
            <a:r>
              <a:rPr lang="de-AT" sz="1500" dirty="0">
                <a:sym typeface="Wingdings" panose="05000000000000000000" pitchFamily="2" charset="2"/>
              </a:rPr>
              <a:t>,  </a:t>
            </a:r>
          </a:p>
          <a:p>
            <a:pPr marL="457200" lvl="1" indent="0">
              <a:buNone/>
            </a:pPr>
            <a:r>
              <a:rPr lang="de-AT" sz="1500" dirty="0">
                <a:sym typeface="Wingdings" panose="05000000000000000000" pitchFamily="2" charset="2"/>
              </a:rPr>
              <a:t>     </a:t>
            </a:r>
            <a:r>
              <a:rPr lang="de-AT" sz="1500" dirty="0" err="1">
                <a:sym typeface="Wingdings" panose="05000000000000000000" pitchFamily="2" charset="2"/>
              </a:rPr>
              <a:t>practice</a:t>
            </a:r>
            <a:r>
              <a:rPr lang="de-AT" sz="1500" dirty="0">
                <a:sym typeface="Wingdings" panose="05000000000000000000" pitchFamily="2" charset="2"/>
              </a:rPr>
              <a:t>, </a:t>
            </a:r>
            <a:r>
              <a:rPr lang="de-AT" sz="1500" dirty="0" err="1">
                <a:sym typeface="Wingdings" panose="05000000000000000000" pitchFamily="2" charset="2"/>
              </a:rPr>
              <a:t>reflection</a:t>
            </a:r>
            <a:r>
              <a:rPr lang="de-AT" sz="15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de-AT" sz="1500" dirty="0"/>
              <a:t>50% </a:t>
            </a:r>
            <a:r>
              <a:rPr lang="de-AT" sz="1500" dirty="0" err="1"/>
              <a:t>of</a:t>
            </a:r>
            <a:r>
              <a:rPr lang="de-AT" sz="1500" dirty="0"/>
              <a:t> </a:t>
            </a:r>
            <a:r>
              <a:rPr lang="de-AT" sz="1500" dirty="0" err="1"/>
              <a:t>teachers</a:t>
            </a:r>
            <a:r>
              <a:rPr lang="de-AT" sz="1500" dirty="0"/>
              <a:t> </a:t>
            </a:r>
            <a:r>
              <a:rPr lang="de-AT" sz="1500" dirty="0" err="1"/>
              <a:t>would</a:t>
            </a:r>
            <a:r>
              <a:rPr lang="de-AT" sz="1500" dirty="0"/>
              <a:t> </a:t>
            </a:r>
            <a:r>
              <a:rPr lang="de-AT" sz="1500" dirty="0" err="1"/>
              <a:t>attend</a:t>
            </a:r>
            <a:r>
              <a:rPr lang="de-AT" sz="1500" dirty="0"/>
              <a:t> 2-3 half-</a:t>
            </a:r>
            <a:r>
              <a:rPr lang="de-AT" sz="1500" dirty="0" err="1"/>
              <a:t>day</a:t>
            </a:r>
            <a:r>
              <a:rPr lang="de-AT" sz="1500" dirty="0"/>
              <a:t> </a:t>
            </a:r>
            <a:r>
              <a:rPr lang="de-AT" sz="1500" dirty="0" err="1"/>
              <a:t>trainings</a:t>
            </a:r>
            <a:r>
              <a:rPr lang="de-AT" sz="1500" dirty="0"/>
              <a:t>; 64% </a:t>
            </a:r>
            <a:r>
              <a:rPr lang="de-AT" sz="1500" dirty="0" err="1"/>
              <a:t>of</a:t>
            </a:r>
            <a:r>
              <a:rPr lang="de-AT" sz="1500" dirty="0"/>
              <a:t> </a:t>
            </a:r>
            <a:r>
              <a:rPr lang="de-AT" sz="1500" dirty="0" err="1"/>
              <a:t>head</a:t>
            </a:r>
            <a:r>
              <a:rPr lang="de-AT" sz="1500" dirty="0"/>
              <a:t> </a:t>
            </a:r>
            <a:r>
              <a:rPr lang="de-AT" sz="1500" dirty="0" err="1"/>
              <a:t>teachers</a:t>
            </a:r>
            <a:r>
              <a:rPr lang="de-AT" sz="1500" dirty="0"/>
              <a:t> </a:t>
            </a:r>
          </a:p>
          <a:p>
            <a:endParaRPr lang="de-AT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85DBE1-7B3B-47D0-9F0B-3A65723D7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1660-9DF9-E541-ACB6-5E99AEE32E6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16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B5D5-1A89-4159-9066-5E947F96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Teacher </a:t>
            </a:r>
            <a:r>
              <a:rPr lang="de-DE" dirty="0" err="1"/>
              <a:t>training</a:t>
            </a:r>
            <a:r>
              <a:rPr lang="de-DE" dirty="0"/>
              <a:t> (4): </a:t>
            </a:r>
            <a:r>
              <a:rPr lang="de-DE" dirty="0" err="1"/>
              <a:t>Implications</a:t>
            </a:r>
            <a:r>
              <a:rPr lang="de-DE" dirty="0"/>
              <a:t>  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75BDD5C-BF95-4F46-A207-BA7BAE471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/>
              <a:t>Need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have</a:t>
            </a:r>
            <a:r>
              <a:rPr lang="de-AT" sz="2000" dirty="0"/>
              <a:t> </a:t>
            </a:r>
            <a:r>
              <a:rPr lang="de-AT" sz="2000" b="1" dirty="0" err="1"/>
              <a:t>longer</a:t>
            </a:r>
            <a:r>
              <a:rPr lang="de-AT" sz="2000" b="1" dirty="0"/>
              <a:t>/repetitive </a:t>
            </a:r>
            <a:r>
              <a:rPr lang="de-AT" sz="2000" b="1" dirty="0" err="1"/>
              <a:t>formats</a:t>
            </a:r>
            <a:r>
              <a:rPr lang="de-AT" sz="2000" dirty="0"/>
              <a:t>, in </a:t>
            </a:r>
            <a:r>
              <a:rPr lang="de-AT" sz="2000" dirty="0" err="1"/>
              <a:t>which</a:t>
            </a:r>
            <a:r>
              <a:rPr lang="de-AT" sz="2000" dirty="0"/>
              <a:t> </a:t>
            </a:r>
            <a:r>
              <a:rPr lang="de-AT" sz="2000" dirty="0" err="1"/>
              <a:t>teachers</a:t>
            </a:r>
            <a:r>
              <a:rPr lang="de-AT" sz="2000" dirty="0"/>
              <a:t> </a:t>
            </a:r>
            <a:r>
              <a:rPr lang="de-AT" sz="2000" dirty="0" err="1"/>
              <a:t>get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</a:t>
            </a:r>
            <a:r>
              <a:rPr lang="de-AT" sz="2000" dirty="0" err="1"/>
              <a:t>reflect</a:t>
            </a:r>
            <a:r>
              <a:rPr lang="de-AT" sz="2000" dirty="0"/>
              <a:t> </a:t>
            </a:r>
            <a:r>
              <a:rPr lang="de-AT" sz="2000" dirty="0" err="1"/>
              <a:t>practices</a:t>
            </a:r>
            <a:r>
              <a:rPr lang="de-AT" sz="2000" dirty="0"/>
              <a:t>, </a:t>
            </a:r>
            <a:r>
              <a:rPr lang="de-AT" sz="2000" dirty="0" err="1"/>
              <a:t>receive</a:t>
            </a:r>
            <a:r>
              <a:rPr lang="de-AT" sz="2000" dirty="0"/>
              <a:t> </a:t>
            </a:r>
            <a:r>
              <a:rPr lang="de-AT" sz="2000" dirty="0" err="1"/>
              <a:t>feedback</a:t>
            </a:r>
            <a:r>
              <a:rPr lang="de-AT" sz="2000" dirty="0"/>
              <a:t> and </a:t>
            </a:r>
            <a:r>
              <a:rPr lang="de-AT" sz="2000" dirty="0" err="1"/>
              <a:t>coaching</a:t>
            </a:r>
            <a:r>
              <a:rPr lang="de-AT" sz="2000" dirty="0"/>
              <a:t>. </a:t>
            </a:r>
          </a:p>
          <a:p>
            <a:endParaRPr lang="de-AT" sz="2000" dirty="0"/>
          </a:p>
          <a:p>
            <a:r>
              <a:rPr lang="de-AT" sz="2000" dirty="0"/>
              <a:t>Focus on </a:t>
            </a:r>
            <a:r>
              <a:rPr lang="de-AT" sz="2000" b="1" dirty="0" err="1"/>
              <a:t>combination</a:t>
            </a:r>
            <a:r>
              <a:rPr lang="de-AT" sz="2000" b="1" dirty="0"/>
              <a:t> </a:t>
            </a:r>
            <a:r>
              <a:rPr lang="de-AT" sz="2000" b="1" dirty="0" err="1"/>
              <a:t>with</a:t>
            </a:r>
            <a:r>
              <a:rPr lang="de-AT" sz="2000" b="1" dirty="0"/>
              <a:t> e-</a:t>
            </a:r>
            <a:r>
              <a:rPr lang="de-AT" sz="2000" b="1" dirty="0" err="1"/>
              <a:t>learning</a:t>
            </a:r>
            <a:r>
              <a:rPr lang="de-AT" sz="2000" b="1" dirty="0"/>
              <a:t>/virtual </a:t>
            </a:r>
            <a:r>
              <a:rPr lang="de-AT" sz="2000" b="1" dirty="0" err="1"/>
              <a:t>course</a:t>
            </a:r>
            <a:r>
              <a:rPr lang="de-AT" sz="2000" b="1" dirty="0"/>
              <a:t> </a:t>
            </a:r>
            <a:r>
              <a:rPr lang="de-AT" sz="2000" b="1" dirty="0" err="1"/>
              <a:t>formats</a:t>
            </a:r>
            <a:r>
              <a:rPr lang="de-AT" sz="2000" b="1" dirty="0"/>
              <a:t> </a:t>
            </a:r>
            <a:r>
              <a:rPr lang="de-AT" sz="2000" dirty="0"/>
              <a:t>(e.g. </a:t>
            </a:r>
            <a:r>
              <a:rPr lang="de-AT" sz="2000" dirty="0" err="1"/>
              <a:t>offers</a:t>
            </a:r>
            <a:r>
              <a:rPr lang="de-AT" sz="2000" dirty="0"/>
              <a:t> </a:t>
            </a:r>
            <a:r>
              <a:rPr lang="de-AT" sz="2000" dirty="0" err="1"/>
              <a:t>by</a:t>
            </a:r>
            <a:r>
              <a:rPr lang="de-AT" sz="2000" dirty="0"/>
              <a:t> Virtual School </a:t>
            </a:r>
            <a:r>
              <a:rPr lang="de-AT" sz="2000" dirty="0" err="1"/>
              <a:t>of</a:t>
            </a:r>
            <a:r>
              <a:rPr lang="de-AT" sz="2000" dirty="0"/>
              <a:t> Education)  </a:t>
            </a:r>
          </a:p>
          <a:p>
            <a:pPr marL="0" indent="0">
              <a:buNone/>
            </a:pPr>
            <a:r>
              <a:rPr lang="de-AT" sz="2000" dirty="0"/>
              <a:t> </a:t>
            </a:r>
          </a:p>
          <a:p>
            <a:r>
              <a:rPr lang="de-AT" sz="2000" dirty="0" err="1"/>
              <a:t>From</a:t>
            </a:r>
            <a:r>
              <a:rPr lang="de-AT" sz="2000" dirty="0"/>
              <a:t> individual </a:t>
            </a:r>
            <a:r>
              <a:rPr lang="de-AT" sz="2000" dirty="0" err="1"/>
              <a:t>training</a:t>
            </a:r>
            <a:r>
              <a:rPr lang="de-AT" sz="2000" dirty="0"/>
              <a:t> </a:t>
            </a:r>
            <a:r>
              <a:rPr lang="de-AT" sz="2000" b="1" dirty="0" err="1"/>
              <a:t>towards</a:t>
            </a:r>
            <a:r>
              <a:rPr lang="de-AT" sz="2000" b="1" dirty="0"/>
              <a:t> </a:t>
            </a:r>
            <a:r>
              <a:rPr lang="de-AT" sz="2000" b="1" dirty="0" err="1"/>
              <a:t>cooperative</a:t>
            </a:r>
            <a:r>
              <a:rPr lang="de-AT" sz="2000" b="1" dirty="0"/>
              <a:t> </a:t>
            </a:r>
            <a:r>
              <a:rPr lang="de-AT" sz="2000" b="1" dirty="0" err="1"/>
              <a:t>formats</a:t>
            </a:r>
            <a:r>
              <a:rPr lang="de-AT" sz="2000" b="1" dirty="0"/>
              <a:t> </a:t>
            </a:r>
            <a:r>
              <a:rPr lang="de-AT" sz="2000" dirty="0"/>
              <a:t>relevant </a:t>
            </a:r>
            <a:r>
              <a:rPr lang="de-AT" sz="2000" dirty="0" err="1"/>
              <a:t>for</a:t>
            </a:r>
            <a:r>
              <a:rPr lang="de-AT" sz="2000" dirty="0"/>
              <a:t> </a:t>
            </a:r>
            <a:r>
              <a:rPr lang="de-AT" sz="2000" dirty="0" err="1"/>
              <a:t>schools</a:t>
            </a:r>
            <a:r>
              <a:rPr lang="de-AT" sz="2000" dirty="0"/>
              <a:t>; </a:t>
            </a:r>
          </a:p>
          <a:p>
            <a:endParaRPr lang="de-AT" sz="2000" dirty="0"/>
          </a:p>
          <a:p>
            <a:r>
              <a:rPr lang="de-AT" sz="2000" b="1" dirty="0" err="1"/>
              <a:t>Professionalisation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head</a:t>
            </a:r>
            <a:r>
              <a:rPr lang="de-AT" sz="2000" dirty="0"/>
              <a:t> </a:t>
            </a:r>
            <a:r>
              <a:rPr lang="de-AT" sz="2000" dirty="0" err="1"/>
              <a:t>teachers</a:t>
            </a:r>
            <a:r>
              <a:rPr lang="de-AT" sz="2000" dirty="0"/>
              <a:t>; </a:t>
            </a:r>
          </a:p>
          <a:p>
            <a:endParaRPr lang="de-AT" sz="2000" dirty="0"/>
          </a:p>
          <a:p>
            <a:r>
              <a:rPr lang="de-AT" sz="2000" dirty="0"/>
              <a:t>Organisation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teacher</a:t>
            </a:r>
            <a:r>
              <a:rPr lang="de-AT" sz="2000" dirty="0"/>
              <a:t> </a:t>
            </a:r>
            <a:r>
              <a:rPr lang="de-AT" sz="2000" b="1" dirty="0" err="1"/>
              <a:t>training</a:t>
            </a:r>
            <a:r>
              <a:rPr lang="de-AT" sz="2000" b="1" dirty="0"/>
              <a:t> outside </a:t>
            </a:r>
            <a:r>
              <a:rPr lang="de-AT" sz="2000" b="1" dirty="0" err="1"/>
              <a:t>working</a:t>
            </a:r>
            <a:r>
              <a:rPr lang="de-AT" sz="2000" b="1" dirty="0"/>
              <a:t> </a:t>
            </a:r>
            <a:r>
              <a:rPr lang="de-AT" sz="2000" b="1" dirty="0" err="1"/>
              <a:t>hours</a:t>
            </a:r>
            <a:r>
              <a:rPr lang="de-AT" sz="2000" dirty="0"/>
              <a:t>. </a:t>
            </a:r>
          </a:p>
          <a:p>
            <a:endParaRPr lang="de-AT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85DBE1-7B3B-47D0-9F0B-3A65723D7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1660-9DF9-E541-ACB6-5E99AEE32E6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elseite_hauptgrafi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8863"/>
            <a:ext cx="9144000" cy="21491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286000" y="16764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very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much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attention</a:t>
            </a: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971800"/>
            <a:ext cx="4572000" cy="1524000"/>
          </a:xfrm>
        </p:spPr>
        <p:txBody>
          <a:bodyPr/>
          <a:lstStyle/>
          <a:p>
            <a:pPr algn="l"/>
            <a:r>
              <a:rPr lang="de-AT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Elisabeth and Gunther</a:t>
            </a:r>
          </a:p>
          <a:p>
            <a:pPr algn="l"/>
            <a:endParaRPr lang="de-AT" sz="1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de-AT" sz="1800" dirty="0">
                <a:solidFill>
                  <a:schemeClr val="tx2">
                    <a:lumMod val="50000"/>
                    <a:lumOff val="50000"/>
                  </a:schemeClr>
                </a:solidFill>
                <a:hlinkClick r:id="rId3"/>
              </a:rPr>
              <a:t>www.oesz.at</a:t>
            </a:r>
            <a:endParaRPr lang="de-AT" sz="1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de-AT" sz="1800" dirty="0">
                <a:solidFill>
                  <a:schemeClr val="tx2">
                    <a:lumMod val="50000"/>
                    <a:lumOff val="50000"/>
                  </a:schemeClr>
                </a:solidFill>
                <a:hlinkClick r:id="rId4"/>
              </a:rPr>
              <a:t>www.sprachsensiblerunterricht.at</a:t>
            </a:r>
            <a:endParaRPr lang="de-AT" sz="1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l"/>
            <a:endParaRPr lang="de-AT" sz="18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 descr="oesza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329" y="6019800"/>
            <a:ext cx="838127" cy="105604"/>
          </a:xfrm>
          <a:prstGeom prst="rect">
            <a:avLst/>
          </a:prstGeom>
        </p:spPr>
      </p:pic>
      <p:pic>
        <p:nvPicPr>
          <p:cNvPr id="10" name="Grafik 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05" y="5783431"/>
            <a:ext cx="2016224" cy="67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9EFA6-C15F-C14C-A601-1E410892F200}" type="slidenum">
              <a:rPr lang="de-DE"/>
              <a:pPr/>
              <a:t>2</a:t>
            </a:fld>
            <a:endParaRPr lang="de-DE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Issues in Austria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343400"/>
          </a:xfrm>
        </p:spPr>
        <p:txBody>
          <a:bodyPr/>
          <a:lstStyle/>
          <a:p>
            <a:r>
              <a:rPr lang="de-AT" sz="2000" dirty="0" err="1"/>
              <a:t>Current</a:t>
            </a:r>
            <a:r>
              <a:rPr lang="de-AT" sz="2000" dirty="0"/>
              <a:t> </a:t>
            </a:r>
            <a:r>
              <a:rPr lang="de-AT" sz="2000" dirty="0" err="1"/>
              <a:t>developments</a:t>
            </a:r>
            <a:r>
              <a:rPr lang="de-AT" sz="2000" dirty="0"/>
              <a:t> at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ÖSZ</a:t>
            </a:r>
            <a:r>
              <a:rPr lang="de-AT" sz="2000" dirty="0"/>
              <a:t> / in Austrian </a:t>
            </a:r>
            <a:r>
              <a:rPr lang="de-AT" sz="2000" dirty="0" err="1"/>
              <a:t>education</a:t>
            </a:r>
            <a:r>
              <a:rPr lang="de-AT" sz="2000" dirty="0"/>
              <a:t> </a:t>
            </a:r>
          </a:p>
          <a:p>
            <a:pPr lvl="1"/>
            <a:r>
              <a:rPr lang="de-AT" sz="1500" dirty="0"/>
              <a:t>Digital </a:t>
            </a:r>
            <a:r>
              <a:rPr lang="de-AT" sz="1500" dirty="0" err="1"/>
              <a:t>tools</a:t>
            </a:r>
            <a:r>
              <a:rPr lang="de-AT" sz="1500" dirty="0"/>
              <a:t> and </a:t>
            </a:r>
            <a:r>
              <a:rPr lang="de-AT" sz="1500" dirty="0" err="1"/>
              <a:t>competencies</a:t>
            </a:r>
            <a:r>
              <a:rPr lang="de-AT" sz="1500" dirty="0"/>
              <a:t> </a:t>
            </a:r>
          </a:p>
          <a:p>
            <a:pPr lvl="1"/>
            <a:r>
              <a:rPr lang="de-AT" sz="1500" dirty="0"/>
              <a:t>Transition </a:t>
            </a:r>
            <a:r>
              <a:rPr lang="de-AT" sz="1500" dirty="0" err="1"/>
              <a:t>from</a:t>
            </a:r>
            <a:r>
              <a:rPr lang="de-AT" sz="1500" dirty="0"/>
              <a:t> German </a:t>
            </a:r>
            <a:r>
              <a:rPr lang="de-AT" sz="1500" dirty="0" err="1"/>
              <a:t>as</a:t>
            </a:r>
            <a:r>
              <a:rPr lang="de-AT" sz="1500" dirty="0"/>
              <a:t> a Second Language </a:t>
            </a:r>
            <a:r>
              <a:rPr lang="de-AT" sz="1500" dirty="0" err="1"/>
              <a:t>the</a:t>
            </a:r>
            <a:r>
              <a:rPr lang="de-AT" sz="1500" dirty="0"/>
              <a:t> Language </a:t>
            </a:r>
            <a:r>
              <a:rPr lang="de-AT" sz="1500" dirty="0" err="1"/>
              <a:t>of</a:t>
            </a:r>
            <a:r>
              <a:rPr lang="de-AT" sz="1500" dirty="0"/>
              <a:t> </a:t>
            </a:r>
            <a:r>
              <a:rPr lang="de-AT" sz="1500" dirty="0" err="1"/>
              <a:t>Schooling</a:t>
            </a:r>
            <a:endParaRPr lang="de-AT" sz="1500" dirty="0"/>
          </a:p>
          <a:p>
            <a:endParaRPr lang="de-AT" sz="2000" dirty="0"/>
          </a:p>
          <a:p>
            <a:r>
              <a:rPr lang="de-AT" sz="2000" dirty="0" err="1"/>
              <a:t>ECML</a:t>
            </a:r>
            <a:r>
              <a:rPr lang="de-AT" sz="2000" dirty="0"/>
              <a:t> </a:t>
            </a:r>
            <a:r>
              <a:rPr lang="de-AT" sz="2000" dirty="0" err="1"/>
              <a:t>project</a:t>
            </a:r>
            <a:r>
              <a:rPr lang="de-AT" sz="2000" dirty="0"/>
              <a:t> </a:t>
            </a:r>
            <a:r>
              <a:rPr lang="de-AT" sz="2000" dirty="0" err="1"/>
              <a:t>call</a:t>
            </a:r>
            <a:r>
              <a:rPr lang="de-AT" sz="2000" dirty="0"/>
              <a:t> </a:t>
            </a:r>
          </a:p>
          <a:p>
            <a:endParaRPr lang="de-AT" sz="2000" dirty="0"/>
          </a:p>
          <a:p>
            <a:r>
              <a:rPr lang="de-AT" sz="2000" dirty="0"/>
              <a:t>Teacher </a:t>
            </a:r>
            <a:r>
              <a:rPr lang="de-AT" sz="2000" dirty="0" err="1"/>
              <a:t>education</a:t>
            </a:r>
            <a:r>
              <a:rPr lang="de-AT" sz="2000" dirty="0"/>
              <a:t> in Austria</a:t>
            </a:r>
          </a:p>
          <a:p>
            <a:pPr lvl="1"/>
            <a:r>
              <a:rPr lang="de-AT" sz="1500" dirty="0"/>
              <a:t>Teacher </a:t>
            </a:r>
            <a:r>
              <a:rPr lang="de-AT" sz="1500" dirty="0" err="1"/>
              <a:t>education</a:t>
            </a:r>
            <a:endParaRPr lang="de-AT" sz="1500" dirty="0"/>
          </a:p>
          <a:p>
            <a:pPr lvl="1"/>
            <a:r>
              <a:rPr lang="de-AT" sz="1500" dirty="0"/>
              <a:t>Teacher </a:t>
            </a:r>
            <a:r>
              <a:rPr lang="de-AT" sz="1500" dirty="0" err="1"/>
              <a:t>training</a:t>
            </a:r>
            <a:r>
              <a:rPr lang="de-AT" sz="1500" dirty="0"/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B5D5-1A89-4159-9066-5E947F96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007424" cy="838200"/>
          </a:xfrm>
        </p:spPr>
        <p:txBody>
          <a:bodyPr/>
          <a:lstStyle/>
          <a:p>
            <a:r>
              <a:rPr lang="de-DE" sz="2400" dirty="0" err="1"/>
              <a:t>Current</a:t>
            </a:r>
            <a:r>
              <a:rPr lang="de-DE" sz="2400" dirty="0"/>
              <a:t> </a:t>
            </a:r>
            <a:r>
              <a:rPr lang="de-DE" sz="2400" dirty="0" err="1"/>
              <a:t>developments</a:t>
            </a:r>
            <a:r>
              <a:rPr lang="de-DE" sz="2400" dirty="0"/>
              <a:t>: Digital </a:t>
            </a:r>
            <a:r>
              <a:rPr lang="de-DE" sz="2400" dirty="0" err="1"/>
              <a:t>tools</a:t>
            </a:r>
            <a:r>
              <a:rPr lang="de-DE" sz="2400" dirty="0"/>
              <a:t> &amp; </a:t>
            </a:r>
            <a:r>
              <a:rPr lang="de-DE" sz="2400" dirty="0" err="1"/>
              <a:t>competencies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860142-E652-47F7-9C65-E37CE8F00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National plan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enhancement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b="1" dirty="0"/>
              <a:t>digital </a:t>
            </a:r>
            <a:r>
              <a:rPr lang="de-DE" sz="2000" b="1" dirty="0" err="1"/>
              <a:t>education</a:t>
            </a:r>
            <a:r>
              <a:rPr lang="de-DE" sz="2000" b="1" dirty="0"/>
              <a:t> („Masterplan Digitalisierung“) </a:t>
            </a:r>
          </a:p>
          <a:p>
            <a:pPr lvl="1"/>
            <a:r>
              <a:rPr lang="de-DE" dirty="0"/>
              <a:t>Field </a:t>
            </a:r>
            <a:r>
              <a:rPr lang="de-DE" dirty="0" err="1"/>
              <a:t>of</a:t>
            </a:r>
            <a:r>
              <a:rPr lang="de-DE" dirty="0"/>
              <a:t> Action 1: Curricula and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contents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Field </a:t>
            </a:r>
            <a:r>
              <a:rPr lang="de-DE" dirty="0" err="1"/>
              <a:t>of</a:t>
            </a:r>
            <a:r>
              <a:rPr lang="de-DE" dirty="0"/>
              <a:t> Action 2: IT </a:t>
            </a:r>
            <a:r>
              <a:rPr lang="de-DE" dirty="0" err="1"/>
              <a:t>management</a:t>
            </a:r>
            <a:r>
              <a:rPr lang="de-DE" dirty="0"/>
              <a:t> and </a:t>
            </a:r>
            <a:r>
              <a:rPr lang="de-DE" dirty="0" err="1"/>
              <a:t>equipment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Field </a:t>
            </a:r>
            <a:r>
              <a:rPr lang="de-DE" dirty="0" err="1"/>
              <a:t>of</a:t>
            </a:r>
            <a:r>
              <a:rPr lang="de-DE" dirty="0"/>
              <a:t> Action 3: Teacher </a:t>
            </a:r>
            <a:r>
              <a:rPr lang="de-DE" dirty="0" err="1"/>
              <a:t>training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sz="2000" dirty="0"/>
              <a:t>Development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b="1" dirty="0" err="1"/>
              <a:t>materials</a:t>
            </a:r>
            <a:r>
              <a:rPr lang="de-DE" sz="2000" b="1" dirty="0"/>
              <a:t> and </a:t>
            </a:r>
            <a:r>
              <a:rPr lang="de-DE" sz="2000" b="1" dirty="0" err="1"/>
              <a:t>strategies</a:t>
            </a:r>
            <a:r>
              <a:rPr lang="de-DE" sz="2000" b="1" dirty="0"/>
              <a:t> </a:t>
            </a:r>
            <a:r>
              <a:rPr lang="de-DE" sz="2000" dirty="0"/>
              <a:t>in </a:t>
            </a:r>
            <a:r>
              <a:rPr lang="de-DE" sz="2000" dirty="0" err="1"/>
              <a:t>line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requirements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digital </a:t>
            </a:r>
            <a:r>
              <a:rPr lang="de-DE" sz="2000" dirty="0" err="1"/>
              <a:t>tools</a:t>
            </a:r>
            <a:r>
              <a:rPr lang="de-DE" sz="2000" dirty="0"/>
              <a:t> </a:t>
            </a:r>
            <a:r>
              <a:rPr lang="de-DE" sz="2000" dirty="0" err="1"/>
              <a:t>within</a:t>
            </a:r>
            <a:r>
              <a:rPr lang="de-DE" sz="2000" dirty="0"/>
              <a:t> </a:t>
            </a:r>
            <a:r>
              <a:rPr lang="de-DE" sz="2000" dirty="0" err="1"/>
              <a:t>schools</a:t>
            </a:r>
            <a:r>
              <a:rPr lang="de-DE" sz="2000" dirty="0"/>
              <a:t> (open and </a:t>
            </a:r>
            <a:r>
              <a:rPr lang="de-DE" sz="2000" dirty="0" err="1"/>
              <a:t>free</a:t>
            </a:r>
            <a:r>
              <a:rPr lang="de-DE" sz="2000" dirty="0"/>
              <a:t> </a:t>
            </a:r>
            <a:r>
              <a:rPr lang="de-DE" sz="2000" dirty="0" err="1"/>
              <a:t>tools</a:t>
            </a:r>
            <a:r>
              <a:rPr lang="de-DE" sz="2000" dirty="0"/>
              <a:t>,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commercials</a:t>
            </a:r>
            <a:r>
              <a:rPr lang="de-DE" sz="2000" dirty="0"/>
              <a:t>) </a:t>
            </a:r>
          </a:p>
          <a:p>
            <a:endParaRPr lang="de-DE" dirty="0"/>
          </a:p>
          <a:p>
            <a:r>
              <a:rPr lang="de-DE" sz="2000" dirty="0"/>
              <a:t>Challenge: different </a:t>
            </a:r>
            <a:r>
              <a:rPr lang="de-DE" sz="2000" dirty="0" err="1"/>
              <a:t>degrees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familiarity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digital </a:t>
            </a:r>
            <a:r>
              <a:rPr lang="de-DE" sz="2000" dirty="0" err="1"/>
              <a:t>tools</a:t>
            </a:r>
            <a:r>
              <a:rPr lang="de-DE" sz="2000" dirty="0"/>
              <a:t> </a:t>
            </a:r>
            <a:r>
              <a:rPr lang="de-DE" sz="2000" dirty="0" err="1"/>
              <a:t>amongst</a:t>
            </a:r>
            <a:r>
              <a:rPr lang="de-DE" sz="2000" dirty="0"/>
              <a:t> </a:t>
            </a:r>
            <a:r>
              <a:rPr lang="de-DE" sz="2000" dirty="0" err="1"/>
              <a:t>teachers</a:t>
            </a:r>
            <a:r>
              <a:rPr lang="de-DE" sz="2000" dirty="0"/>
              <a:t> and lack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resources</a:t>
            </a:r>
            <a:r>
              <a:rPr lang="de-DE" sz="2000" dirty="0"/>
              <a:t> (</a:t>
            </a:r>
            <a:r>
              <a:rPr lang="de-DE" sz="2000" dirty="0" err="1"/>
              <a:t>tablets</a:t>
            </a:r>
            <a:r>
              <a:rPr lang="de-DE" sz="2000" dirty="0"/>
              <a:t>, </a:t>
            </a:r>
            <a:r>
              <a:rPr lang="de-DE" sz="2000" dirty="0" err="1"/>
              <a:t>wireless</a:t>
            </a:r>
            <a:r>
              <a:rPr lang="de-DE" sz="2000" dirty="0"/>
              <a:t> </a:t>
            </a:r>
            <a:r>
              <a:rPr lang="de-DE" sz="2000" dirty="0" err="1"/>
              <a:t>lan</a:t>
            </a:r>
            <a:r>
              <a:rPr lang="de-DE" sz="2000" dirty="0"/>
              <a:t>) 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85DBE1-7B3B-47D0-9F0B-3A65723D7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1660-9DF9-E541-ACB6-5E99AEE32E6D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21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B5D5-1A89-4159-9066-5E947F96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ÖSZ </a:t>
            </a:r>
            <a:r>
              <a:rPr lang="de-DE" dirty="0" err="1"/>
              <a:t>developments</a:t>
            </a:r>
            <a:r>
              <a:rPr lang="de-DE" dirty="0"/>
              <a:t>: </a:t>
            </a:r>
            <a:r>
              <a:rPr lang="de-DE" dirty="0" err="1"/>
              <a:t>eRom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A939A96-4440-4173-B396-F1C1736B4B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1904" y="1268760"/>
            <a:ext cx="2754937" cy="4032448"/>
          </a:xfr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5FAA73-B7CF-43FF-8E3A-38A4E94D0E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000" dirty="0"/>
              <a:t>Use </a:t>
            </a:r>
            <a:r>
              <a:rPr lang="de-DE" sz="2000" dirty="0" err="1"/>
              <a:t>of</a:t>
            </a:r>
            <a:r>
              <a:rPr lang="de-DE" sz="2000" dirty="0"/>
              <a:t> digital </a:t>
            </a:r>
            <a:r>
              <a:rPr lang="de-DE" sz="2000" dirty="0" err="1"/>
              <a:t>tools</a:t>
            </a:r>
            <a:r>
              <a:rPr lang="de-DE" sz="2000" dirty="0"/>
              <a:t> in </a:t>
            </a:r>
            <a:r>
              <a:rPr lang="de-DE" sz="2000" dirty="0" err="1"/>
              <a:t>language</a:t>
            </a:r>
            <a:r>
              <a:rPr lang="de-DE" sz="2000" dirty="0"/>
              <a:t> </a:t>
            </a:r>
            <a:r>
              <a:rPr lang="de-DE" sz="2000" dirty="0" err="1"/>
              <a:t>learning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Focus on French, </a:t>
            </a:r>
            <a:r>
              <a:rPr lang="de-DE" sz="2000" dirty="0" err="1"/>
              <a:t>Italian</a:t>
            </a:r>
            <a:r>
              <a:rPr lang="de-DE" sz="2000" dirty="0"/>
              <a:t>, </a:t>
            </a:r>
            <a:r>
              <a:rPr lang="de-DE" sz="2000" dirty="0" err="1"/>
              <a:t>Spanish</a:t>
            </a:r>
            <a:r>
              <a:rPr lang="de-DE" sz="2000" dirty="0"/>
              <a:t> (</a:t>
            </a:r>
            <a:r>
              <a:rPr lang="de-DE" sz="2000" dirty="0" err="1"/>
              <a:t>2</a:t>
            </a:r>
            <a:r>
              <a:rPr lang="de-DE" sz="2000" baseline="30000" dirty="0" err="1"/>
              <a:t>nd</a:t>
            </a:r>
            <a:r>
              <a:rPr lang="de-DE" sz="2000" dirty="0"/>
              <a:t> </a:t>
            </a:r>
            <a:r>
              <a:rPr lang="de-DE" sz="2000" dirty="0" err="1"/>
              <a:t>foreign</a:t>
            </a:r>
            <a:r>
              <a:rPr lang="de-DE" sz="2000" dirty="0"/>
              <a:t> </a:t>
            </a:r>
            <a:r>
              <a:rPr lang="de-DE" sz="2000" dirty="0" err="1"/>
              <a:t>language</a:t>
            </a:r>
            <a:r>
              <a:rPr lang="de-DE" sz="2000" dirty="0"/>
              <a:t>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85DBE1-7B3B-47D0-9F0B-3A65723D7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1660-9DF9-E541-ACB6-5E99AEE32E6D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096E4F2-DA6F-480A-B247-93C73922F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71" y="3449080"/>
            <a:ext cx="1124298" cy="164883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9598C25-5BB7-4F9D-B06D-B06722F3B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910" y="3862844"/>
            <a:ext cx="1119890" cy="163532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F412E6A-1E34-4655-A6FB-7164488FC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800" y="4082239"/>
            <a:ext cx="1115308" cy="163276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B4284E98-B85B-458F-A3D0-2554F454E80B}"/>
              </a:ext>
            </a:extLst>
          </p:cNvPr>
          <p:cNvSpPr/>
          <p:nvPr/>
        </p:nvSpPr>
        <p:spPr>
          <a:xfrm>
            <a:off x="668908" y="5373216"/>
            <a:ext cx="2348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www.oesz.at/erom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B5D5-1A89-4159-9066-5E947F96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655496" cy="838200"/>
          </a:xfrm>
        </p:spPr>
        <p:txBody>
          <a:bodyPr/>
          <a:lstStyle/>
          <a:p>
            <a:r>
              <a:rPr lang="de-DE" dirty="0"/>
              <a:t>ÖSZ </a:t>
            </a:r>
            <a:r>
              <a:rPr lang="de-DE" dirty="0" err="1"/>
              <a:t>developments</a:t>
            </a:r>
            <a:r>
              <a:rPr lang="de-DE" dirty="0"/>
              <a:t>: #Deutsch </a:t>
            </a:r>
            <a:r>
              <a:rPr lang="de-DE" dirty="0" err="1"/>
              <a:t>FAIRnetzt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5FAA73-B7CF-43FF-8E3A-38A4E94D0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1626" y="1143000"/>
            <a:ext cx="4733774" cy="5105400"/>
          </a:xfrm>
        </p:spPr>
        <p:txBody>
          <a:bodyPr/>
          <a:lstStyle/>
          <a:p>
            <a:r>
              <a:rPr lang="de-DE" sz="2000" dirty="0"/>
              <a:t>Focus on </a:t>
            </a:r>
            <a:r>
              <a:rPr lang="de-DE" sz="2000" dirty="0" err="1"/>
              <a:t>transition</a:t>
            </a:r>
            <a:r>
              <a:rPr lang="de-DE" sz="2000" dirty="0"/>
              <a:t> </a:t>
            </a:r>
            <a:r>
              <a:rPr lang="de-DE" sz="2000" dirty="0" err="1"/>
              <a:t>processes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2</a:t>
            </a:r>
            <a:r>
              <a:rPr lang="de-DE" sz="2000" baseline="30000" dirty="0" err="1"/>
              <a:t>nd</a:t>
            </a:r>
            <a:r>
              <a:rPr lang="de-DE" sz="2000" dirty="0"/>
              <a:t> </a:t>
            </a:r>
            <a:r>
              <a:rPr lang="de-DE" sz="2000" dirty="0" err="1"/>
              <a:t>language</a:t>
            </a:r>
            <a:r>
              <a:rPr lang="de-DE" sz="2000" dirty="0"/>
              <a:t> </a:t>
            </a:r>
            <a:r>
              <a:rPr lang="de-DE" sz="2000" dirty="0" err="1"/>
              <a:t>learning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language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classroom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 err="1"/>
              <a:t>Sensibilisation</a:t>
            </a:r>
            <a:r>
              <a:rPr lang="de-DE" sz="2000" dirty="0"/>
              <a:t> and </a:t>
            </a:r>
            <a:r>
              <a:rPr lang="de-DE" sz="2000" dirty="0" err="1"/>
              <a:t>materials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fair(er) </a:t>
            </a:r>
            <a:r>
              <a:rPr lang="de-DE" sz="2000" dirty="0" err="1"/>
              <a:t>opportunities</a:t>
            </a:r>
            <a:r>
              <a:rPr lang="de-DE" sz="2000" dirty="0"/>
              <a:t> in a </a:t>
            </a:r>
            <a:r>
              <a:rPr lang="de-DE" sz="2000" dirty="0" err="1"/>
              <a:t>whole</a:t>
            </a:r>
            <a:r>
              <a:rPr lang="de-DE" sz="2000" dirty="0"/>
              <a:t>-school </a:t>
            </a:r>
            <a:r>
              <a:rPr lang="de-DE" sz="2000" dirty="0" err="1"/>
              <a:t>perspective</a:t>
            </a:r>
            <a:r>
              <a:rPr lang="de-DE" sz="2000" dirty="0"/>
              <a:t> (</a:t>
            </a:r>
            <a:r>
              <a:rPr lang="de-DE" sz="2000" dirty="0" err="1"/>
              <a:t>students</a:t>
            </a:r>
            <a:r>
              <a:rPr lang="de-DE" sz="2000" dirty="0"/>
              <a:t>, </a:t>
            </a:r>
            <a:r>
              <a:rPr lang="de-DE" sz="2000" dirty="0" err="1"/>
              <a:t>teachers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different </a:t>
            </a:r>
            <a:r>
              <a:rPr lang="de-DE" sz="2000" dirty="0" err="1"/>
              <a:t>subjects</a:t>
            </a:r>
            <a:r>
              <a:rPr lang="de-DE" sz="2000" dirty="0"/>
              <a:t>, </a:t>
            </a:r>
            <a:r>
              <a:rPr lang="de-DE" sz="2000" dirty="0" err="1"/>
              <a:t>school</a:t>
            </a:r>
            <a:r>
              <a:rPr lang="de-DE" sz="2000" dirty="0"/>
              <a:t>) </a:t>
            </a:r>
          </a:p>
          <a:p>
            <a:endParaRPr lang="de-DE" sz="2000" dirty="0"/>
          </a:p>
          <a:p>
            <a:r>
              <a:rPr lang="de-DE" sz="2000" dirty="0"/>
              <a:t>Materials </a:t>
            </a:r>
            <a:r>
              <a:rPr lang="de-DE" sz="2000" dirty="0" err="1"/>
              <a:t>development</a:t>
            </a:r>
            <a:r>
              <a:rPr lang="de-DE" sz="2000" dirty="0"/>
              <a:t>: </a:t>
            </a:r>
          </a:p>
          <a:p>
            <a:pPr lvl="1"/>
            <a:r>
              <a:rPr lang="de-DE" sz="1600" dirty="0"/>
              <a:t>Poster on </a:t>
            </a:r>
            <a:r>
              <a:rPr lang="de-DE" sz="1600" dirty="0" err="1"/>
              <a:t>school</a:t>
            </a:r>
            <a:r>
              <a:rPr lang="de-DE" sz="1600" dirty="0"/>
              <a:t> </a:t>
            </a:r>
            <a:r>
              <a:rPr lang="de-DE" sz="1600" dirty="0" err="1"/>
              <a:t>development</a:t>
            </a:r>
            <a:endParaRPr lang="de-DE" sz="1600" dirty="0"/>
          </a:p>
          <a:p>
            <a:pPr lvl="1"/>
            <a:r>
              <a:rPr lang="de-DE" sz="1600" dirty="0"/>
              <a:t>Non-digital </a:t>
            </a:r>
            <a:r>
              <a:rPr lang="de-DE" sz="1600" dirty="0" err="1"/>
              <a:t>materials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quick, </a:t>
            </a:r>
            <a:r>
              <a:rPr lang="de-DE" sz="1600" dirty="0" err="1"/>
              <a:t>differentiated</a:t>
            </a:r>
            <a:r>
              <a:rPr lang="de-DE" sz="1600" dirty="0"/>
              <a:t> </a:t>
            </a:r>
            <a:r>
              <a:rPr lang="de-DE" sz="1600" dirty="0" err="1"/>
              <a:t>speaking</a:t>
            </a:r>
            <a:r>
              <a:rPr lang="de-DE" sz="1600" dirty="0"/>
              <a:t> </a:t>
            </a:r>
            <a:r>
              <a:rPr lang="de-DE" sz="1600" dirty="0" err="1"/>
              <a:t>activities</a:t>
            </a:r>
            <a:r>
              <a:rPr lang="de-DE" sz="1600" dirty="0"/>
              <a:t> </a:t>
            </a:r>
          </a:p>
          <a:p>
            <a:pPr lvl="1"/>
            <a:r>
              <a:rPr lang="de-DE" sz="1600" dirty="0"/>
              <a:t>Digital </a:t>
            </a:r>
            <a:r>
              <a:rPr lang="de-DE" sz="1600" dirty="0" err="1"/>
              <a:t>materials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further</a:t>
            </a:r>
            <a:r>
              <a:rPr lang="de-DE" sz="1600" dirty="0"/>
              <a:t> </a:t>
            </a:r>
            <a:r>
              <a:rPr lang="de-DE" sz="1600" dirty="0" err="1"/>
              <a:t>activities</a:t>
            </a:r>
            <a:r>
              <a:rPr lang="de-DE" sz="16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85DBE1-7B3B-47D0-9F0B-3A65723D7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1660-9DF9-E541-ACB6-5E99AEE32E6D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FD2D5B6-39CE-4E08-8AA6-C48BBFC71E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398" y="1143000"/>
            <a:ext cx="2991830" cy="4230216"/>
          </a:xfr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E8413A7-061A-43C3-81E0-AB3CE8459877}"/>
              </a:ext>
            </a:extLst>
          </p:cNvPr>
          <p:cNvSpPr/>
          <p:nvPr/>
        </p:nvSpPr>
        <p:spPr>
          <a:xfrm>
            <a:off x="668908" y="5373216"/>
            <a:ext cx="3573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www.oesz.at/deutschfairnetzt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3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B5D5-1A89-4159-9066-5E947F96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ECML Project </a:t>
            </a:r>
            <a:r>
              <a:rPr lang="de-DE" dirty="0" err="1"/>
              <a:t>call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85DBE1-7B3B-47D0-9F0B-3A65723D7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1660-9DF9-E541-ACB6-5E99AEE32E6D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75BDD5C-BF95-4F46-A207-BA7BAE471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5847184" cy="4495800"/>
          </a:xfrm>
        </p:spPr>
        <p:txBody>
          <a:bodyPr/>
          <a:lstStyle/>
          <a:p>
            <a:r>
              <a:rPr lang="de-AT" sz="2000" dirty="0"/>
              <a:t>5</a:t>
            </a:r>
            <a:r>
              <a:rPr lang="de-AT" sz="2000" baseline="30000" dirty="0"/>
              <a:t>th</a:t>
            </a:r>
            <a:r>
              <a:rPr lang="de-AT" sz="2000" dirty="0"/>
              <a:t> ECML Programme </a:t>
            </a:r>
            <a:r>
              <a:rPr lang="de-AT" sz="2000" dirty="0" err="1"/>
              <a:t>ends</a:t>
            </a:r>
            <a:r>
              <a:rPr lang="de-AT" sz="2000" dirty="0"/>
              <a:t> in 2019 </a:t>
            </a:r>
          </a:p>
          <a:p>
            <a:endParaRPr lang="de-AT" sz="2000" dirty="0"/>
          </a:p>
          <a:p>
            <a:r>
              <a:rPr lang="de-AT" sz="2000" dirty="0"/>
              <a:t>Call </a:t>
            </a:r>
            <a:r>
              <a:rPr lang="de-AT" sz="2000" dirty="0" err="1"/>
              <a:t>for</a:t>
            </a:r>
            <a:r>
              <a:rPr lang="de-AT" sz="2000" dirty="0"/>
              <a:t> 6</a:t>
            </a:r>
            <a:r>
              <a:rPr lang="de-AT" sz="2000" baseline="30000" dirty="0"/>
              <a:t>th</a:t>
            </a:r>
            <a:r>
              <a:rPr lang="de-AT" sz="2000" dirty="0"/>
              <a:t> ECML Programme </a:t>
            </a:r>
            <a:r>
              <a:rPr lang="de-AT" sz="2000" dirty="0" err="1"/>
              <a:t>for</a:t>
            </a:r>
            <a:r>
              <a:rPr lang="de-AT" sz="2000" dirty="0"/>
              <a:t> 2020-2023 </a:t>
            </a:r>
          </a:p>
          <a:p>
            <a:endParaRPr lang="de-AT" dirty="0"/>
          </a:p>
          <a:p>
            <a:r>
              <a:rPr lang="de-AT" dirty="0"/>
              <a:t>Promotion and </a:t>
            </a:r>
            <a:r>
              <a:rPr lang="de-AT" dirty="0" err="1"/>
              <a:t>dissemination</a:t>
            </a:r>
            <a:r>
              <a:rPr lang="de-AT" dirty="0"/>
              <a:t> </a:t>
            </a:r>
            <a:r>
              <a:rPr lang="de-AT" dirty="0" err="1"/>
              <a:t>activities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project</a:t>
            </a:r>
            <a:r>
              <a:rPr lang="de-AT" dirty="0"/>
              <a:t> </a:t>
            </a:r>
            <a:r>
              <a:rPr lang="de-AT" dirty="0" err="1"/>
              <a:t>call</a:t>
            </a:r>
            <a:r>
              <a:rPr lang="de-AT" dirty="0"/>
              <a:t>: </a:t>
            </a:r>
          </a:p>
          <a:p>
            <a:pPr lvl="1"/>
            <a:r>
              <a:rPr lang="de-AT" dirty="0"/>
              <a:t>Website and </a:t>
            </a:r>
            <a:r>
              <a:rPr lang="de-AT" dirty="0" err="1"/>
              <a:t>Social</a:t>
            </a:r>
            <a:r>
              <a:rPr lang="de-AT" dirty="0"/>
              <a:t> Media </a:t>
            </a:r>
          </a:p>
          <a:p>
            <a:pPr lvl="1"/>
            <a:r>
              <a:rPr lang="de-AT" dirty="0"/>
              <a:t>National </a:t>
            </a:r>
            <a:r>
              <a:rPr lang="de-AT" dirty="0" err="1"/>
              <a:t>promotion</a:t>
            </a:r>
            <a:r>
              <a:rPr lang="de-AT" dirty="0"/>
              <a:t> </a:t>
            </a:r>
            <a:r>
              <a:rPr lang="de-AT" dirty="0" err="1"/>
              <a:t>event</a:t>
            </a:r>
            <a:r>
              <a:rPr lang="de-AT" dirty="0"/>
              <a:t> at </a:t>
            </a:r>
            <a:r>
              <a:rPr lang="de-AT" dirty="0" err="1"/>
              <a:t>the</a:t>
            </a:r>
            <a:r>
              <a:rPr lang="de-AT" dirty="0"/>
              <a:t> ECML, Graz </a:t>
            </a:r>
          </a:p>
          <a:p>
            <a:pPr lvl="1"/>
            <a:r>
              <a:rPr lang="de-AT" dirty="0"/>
              <a:t>Analysis </a:t>
            </a:r>
            <a:r>
              <a:rPr lang="de-AT" dirty="0" err="1"/>
              <a:t>paper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Austrian </a:t>
            </a:r>
            <a:r>
              <a:rPr lang="de-AT" dirty="0" err="1"/>
              <a:t>language</a:t>
            </a:r>
            <a:r>
              <a:rPr lang="de-AT" dirty="0"/>
              <a:t> </a:t>
            </a:r>
            <a:r>
              <a:rPr lang="de-AT" dirty="0" err="1"/>
              <a:t>education</a:t>
            </a:r>
            <a:r>
              <a:rPr lang="de-AT" dirty="0"/>
              <a:t> </a:t>
            </a:r>
            <a:r>
              <a:rPr lang="de-AT" dirty="0" err="1"/>
              <a:t>experts</a:t>
            </a:r>
            <a:r>
              <a:rPr lang="de-AT" dirty="0"/>
              <a:t> and </a:t>
            </a:r>
            <a:r>
              <a:rPr lang="de-AT" dirty="0" err="1"/>
              <a:t>practitioners</a:t>
            </a:r>
            <a:r>
              <a:rPr lang="de-AT" dirty="0"/>
              <a:t> „ECML </a:t>
            </a:r>
            <a:r>
              <a:rPr lang="de-AT" dirty="0" err="1"/>
              <a:t>projects</a:t>
            </a:r>
            <a:r>
              <a:rPr lang="de-AT" dirty="0"/>
              <a:t> in a </a:t>
            </a:r>
            <a:r>
              <a:rPr lang="de-AT" dirty="0" err="1"/>
              <a:t>nutshell</a:t>
            </a:r>
            <a:r>
              <a:rPr lang="de-AT" dirty="0"/>
              <a:t>“ </a:t>
            </a:r>
          </a:p>
          <a:p>
            <a:endParaRPr lang="de-AT" dirty="0"/>
          </a:p>
          <a:p>
            <a:pPr marL="0" indent="0">
              <a:buNone/>
            </a:pPr>
            <a:r>
              <a:rPr lang="de-AT" dirty="0">
                <a:hlinkClick r:id="rId2"/>
              </a:rPr>
              <a:t>www.oesz.at/ncp</a:t>
            </a:r>
            <a:endParaRPr lang="de-AT" dirty="0"/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35FE9EE-224F-46C8-BD67-48755B266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329" y="1962150"/>
            <a:ext cx="20383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1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B5D5-1A89-4159-9066-5E947F96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Initial </a:t>
            </a:r>
            <a:r>
              <a:rPr lang="de-DE" dirty="0" err="1"/>
              <a:t>teacher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in Austria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EBEE5B-3A12-40C8-B739-CE64D782F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2000" dirty="0" err="1"/>
              <a:t>Until</a:t>
            </a:r>
            <a:r>
              <a:rPr lang="de-AT" sz="2000" dirty="0"/>
              <a:t> 2015</a:t>
            </a:r>
            <a:r>
              <a:rPr lang="de-AT" dirty="0"/>
              <a:t>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75BDD5C-BF95-4F46-A207-BA7BAE471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390" y="2174875"/>
            <a:ext cx="4142610" cy="3951288"/>
          </a:xfrm>
        </p:spPr>
        <p:txBody>
          <a:bodyPr/>
          <a:lstStyle/>
          <a:p>
            <a:r>
              <a:rPr lang="de-AT" sz="1800" dirty="0"/>
              <a:t>Teacher </a:t>
            </a:r>
            <a:r>
              <a:rPr lang="de-AT" sz="1800" dirty="0" err="1"/>
              <a:t>education</a:t>
            </a:r>
            <a:r>
              <a:rPr lang="de-AT" sz="1800" dirty="0"/>
              <a:t> </a:t>
            </a:r>
            <a:r>
              <a:rPr lang="de-AT" sz="1800" dirty="0" err="1"/>
              <a:t>for</a:t>
            </a:r>
            <a:r>
              <a:rPr lang="de-AT" sz="1800" dirty="0"/>
              <a:t> different </a:t>
            </a:r>
            <a:r>
              <a:rPr lang="de-AT" sz="1800" dirty="0" err="1"/>
              <a:t>school</a:t>
            </a:r>
            <a:r>
              <a:rPr lang="de-AT" sz="1800" dirty="0"/>
              <a:t> </a:t>
            </a:r>
            <a:r>
              <a:rPr lang="de-AT" sz="1800" dirty="0" err="1"/>
              <a:t>types</a:t>
            </a:r>
            <a:r>
              <a:rPr lang="de-AT" sz="1800" dirty="0"/>
              <a:t> </a:t>
            </a:r>
            <a:r>
              <a:rPr lang="de-AT" sz="1800" dirty="0" err="1"/>
              <a:t>institutionally</a:t>
            </a:r>
            <a:r>
              <a:rPr lang="de-AT" sz="1800" dirty="0"/>
              <a:t> </a:t>
            </a:r>
            <a:r>
              <a:rPr lang="de-AT" sz="1800" dirty="0" err="1"/>
              <a:t>separated</a:t>
            </a:r>
            <a:r>
              <a:rPr lang="de-AT" sz="1800" dirty="0"/>
              <a:t>: </a:t>
            </a:r>
          </a:p>
          <a:p>
            <a:pPr lvl="1"/>
            <a:r>
              <a:rPr lang="de-AT" sz="1600" dirty="0"/>
              <a:t>Primary </a:t>
            </a:r>
            <a:r>
              <a:rPr lang="de-AT" sz="1600" dirty="0" err="1"/>
              <a:t>school</a:t>
            </a:r>
            <a:r>
              <a:rPr lang="de-AT" sz="1600" dirty="0"/>
              <a:t> (Volksschule) &amp; </a:t>
            </a:r>
            <a:r>
              <a:rPr lang="de-AT" sz="1600" dirty="0" err="1"/>
              <a:t>secondary</a:t>
            </a:r>
            <a:r>
              <a:rPr lang="de-AT" sz="1600" dirty="0"/>
              <a:t> </a:t>
            </a:r>
            <a:r>
              <a:rPr lang="de-AT" sz="1600" dirty="0" err="1"/>
              <a:t>lower</a:t>
            </a:r>
            <a:r>
              <a:rPr lang="de-AT" sz="1600" dirty="0"/>
              <a:t> </a:t>
            </a:r>
            <a:r>
              <a:rPr lang="de-AT" sz="1600" dirty="0" err="1"/>
              <a:t>school</a:t>
            </a:r>
            <a:r>
              <a:rPr lang="de-AT" sz="1600" dirty="0"/>
              <a:t> </a:t>
            </a:r>
            <a:r>
              <a:rPr lang="de-AT" sz="1600" dirty="0" err="1"/>
              <a:t>teachers</a:t>
            </a:r>
            <a:r>
              <a:rPr lang="de-AT" sz="1600" dirty="0"/>
              <a:t> (Hauptschule/Neue Mittelschule) </a:t>
            </a:r>
          </a:p>
          <a:p>
            <a:pPr marL="457200" lvl="1" indent="0">
              <a:buNone/>
            </a:pPr>
            <a:r>
              <a:rPr lang="de-AT" sz="1600" i="1" dirty="0"/>
              <a:t>&gt; Practice-</a:t>
            </a:r>
            <a:r>
              <a:rPr lang="de-AT" sz="1600" i="1" dirty="0" err="1"/>
              <a:t>oriented</a:t>
            </a:r>
            <a:r>
              <a:rPr lang="de-AT" sz="1600" i="1" dirty="0"/>
              <a:t> </a:t>
            </a:r>
            <a:r>
              <a:rPr lang="de-AT" sz="1600" i="1" dirty="0" err="1"/>
              <a:t>during</a:t>
            </a:r>
            <a:r>
              <a:rPr lang="de-AT" sz="1600" i="1" dirty="0"/>
              <a:t> </a:t>
            </a:r>
            <a:r>
              <a:rPr lang="de-AT" sz="1600" i="1" dirty="0" err="1"/>
              <a:t>studies</a:t>
            </a:r>
            <a:r>
              <a:rPr lang="de-AT" sz="1600" i="1" dirty="0"/>
              <a:t>, at Schools </a:t>
            </a:r>
            <a:r>
              <a:rPr lang="de-AT" sz="1600" i="1" dirty="0" err="1"/>
              <a:t>of</a:t>
            </a:r>
            <a:r>
              <a:rPr lang="de-AT" sz="1600" i="1" dirty="0"/>
              <a:t> Education, </a:t>
            </a:r>
            <a:r>
              <a:rPr lang="de-AT" sz="1600" i="1" dirty="0" err="1"/>
              <a:t>less</a:t>
            </a:r>
            <a:r>
              <a:rPr lang="de-AT" sz="1600" i="1" dirty="0"/>
              <a:t> </a:t>
            </a:r>
            <a:r>
              <a:rPr lang="de-AT" sz="1600" i="1" dirty="0" err="1"/>
              <a:t>academic</a:t>
            </a:r>
            <a:endParaRPr lang="de-AT" sz="1600" i="1" dirty="0"/>
          </a:p>
          <a:p>
            <a:pPr lvl="1"/>
            <a:endParaRPr lang="de-AT" sz="1600" dirty="0"/>
          </a:p>
          <a:p>
            <a:pPr lvl="1"/>
            <a:r>
              <a:rPr lang="de-AT" sz="1600" dirty="0" err="1"/>
              <a:t>Secondary</a:t>
            </a:r>
            <a:r>
              <a:rPr lang="de-AT" sz="1600" dirty="0"/>
              <a:t> </a:t>
            </a:r>
            <a:r>
              <a:rPr lang="de-AT" sz="1600" dirty="0" err="1"/>
              <a:t>academic</a:t>
            </a:r>
            <a:r>
              <a:rPr lang="de-AT" sz="1600" dirty="0"/>
              <a:t> </a:t>
            </a:r>
            <a:r>
              <a:rPr lang="de-AT" sz="1600" dirty="0" err="1"/>
              <a:t>school</a:t>
            </a:r>
            <a:r>
              <a:rPr lang="de-AT" sz="1600" dirty="0"/>
              <a:t> </a:t>
            </a:r>
            <a:r>
              <a:rPr lang="de-AT" sz="1600" dirty="0" err="1"/>
              <a:t>teachers</a:t>
            </a:r>
            <a:r>
              <a:rPr lang="de-AT" sz="1600" dirty="0"/>
              <a:t> (Gymnasium) </a:t>
            </a:r>
          </a:p>
          <a:p>
            <a:pPr marL="457200" lvl="1" indent="0">
              <a:buNone/>
            </a:pPr>
            <a:r>
              <a:rPr lang="de-AT" sz="1600" i="1" dirty="0"/>
              <a:t>&gt; Academic; at </a:t>
            </a:r>
            <a:r>
              <a:rPr lang="de-AT" sz="1600" i="1" dirty="0" err="1"/>
              <a:t>university</a:t>
            </a:r>
            <a:r>
              <a:rPr lang="de-AT" sz="1600" i="1" dirty="0"/>
              <a:t>; </a:t>
            </a:r>
            <a:r>
              <a:rPr lang="de-AT" sz="1600" i="1" dirty="0" err="1"/>
              <a:t>student</a:t>
            </a:r>
            <a:r>
              <a:rPr lang="de-AT" sz="1600" i="1" dirty="0"/>
              <a:t> </a:t>
            </a:r>
            <a:r>
              <a:rPr lang="de-AT" sz="1600" i="1" dirty="0" err="1"/>
              <a:t>teacher</a:t>
            </a:r>
            <a:r>
              <a:rPr lang="de-AT" sz="1600" i="1" dirty="0"/>
              <a:t> </a:t>
            </a:r>
            <a:r>
              <a:rPr lang="de-AT" sz="1600" i="1" dirty="0" err="1"/>
              <a:t>year</a:t>
            </a:r>
            <a:r>
              <a:rPr lang="de-AT" sz="1600" i="1" dirty="0"/>
              <a:t> after </a:t>
            </a:r>
            <a:r>
              <a:rPr lang="de-AT" sz="1600" i="1" dirty="0" err="1"/>
              <a:t>graduation</a:t>
            </a:r>
            <a:r>
              <a:rPr lang="de-AT" sz="1600" i="1" dirty="0"/>
              <a:t>  </a:t>
            </a:r>
          </a:p>
          <a:p>
            <a:endParaRPr lang="de-AT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1CCEA86-3814-4184-B701-D3D74DB75C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AT" sz="2000" dirty="0" err="1"/>
              <a:t>From</a:t>
            </a:r>
            <a:r>
              <a:rPr lang="de-AT" sz="2000" dirty="0"/>
              <a:t> 2015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5C641D3-053D-4D29-A584-BB70A0071A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AT" sz="1800" dirty="0" err="1"/>
              <a:t>Cooperation</a:t>
            </a:r>
            <a:r>
              <a:rPr lang="de-AT" sz="1800" dirty="0"/>
              <a:t> </a:t>
            </a:r>
            <a:r>
              <a:rPr lang="de-AT" sz="1800" dirty="0" err="1"/>
              <a:t>of</a:t>
            </a:r>
            <a:r>
              <a:rPr lang="de-AT" sz="1800" dirty="0"/>
              <a:t> </a:t>
            </a:r>
            <a:r>
              <a:rPr lang="de-AT" sz="1800" dirty="0" err="1"/>
              <a:t>Universities</a:t>
            </a:r>
            <a:r>
              <a:rPr lang="de-AT" sz="1800" dirty="0"/>
              <a:t> and Schools </a:t>
            </a:r>
            <a:r>
              <a:rPr lang="de-AT" sz="1800" dirty="0" err="1"/>
              <a:t>of</a:t>
            </a:r>
            <a:r>
              <a:rPr lang="de-AT" sz="1800" dirty="0"/>
              <a:t> Education in </a:t>
            </a:r>
            <a:r>
              <a:rPr lang="de-AT" sz="1800" dirty="0" err="1"/>
              <a:t>four</a:t>
            </a:r>
            <a:r>
              <a:rPr lang="de-AT" sz="1800" dirty="0"/>
              <a:t> regional </a:t>
            </a:r>
            <a:r>
              <a:rPr lang="de-AT" sz="1800" dirty="0" err="1"/>
              <a:t>clusters</a:t>
            </a:r>
            <a:r>
              <a:rPr lang="de-AT" sz="1800" dirty="0"/>
              <a:t> </a:t>
            </a:r>
          </a:p>
          <a:p>
            <a:endParaRPr lang="de-AT" sz="1800" dirty="0"/>
          </a:p>
          <a:p>
            <a:r>
              <a:rPr lang="de-AT" sz="1800" dirty="0"/>
              <a:t>Initial </a:t>
            </a:r>
            <a:r>
              <a:rPr lang="de-AT" sz="1800" dirty="0" err="1"/>
              <a:t>teacher</a:t>
            </a:r>
            <a:r>
              <a:rPr lang="de-AT" sz="1800" dirty="0"/>
              <a:t> </a:t>
            </a:r>
            <a:r>
              <a:rPr lang="de-AT" sz="1800" dirty="0" err="1"/>
              <a:t>training</a:t>
            </a:r>
            <a:r>
              <a:rPr lang="de-AT" sz="1800" dirty="0"/>
              <a:t> </a:t>
            </a:r>
            <a:r>
              <a:rPr lang="de-AT" sz="1800" dirty="0" err="1"/>
              <a:t>courses</a:t>
            </a:r>
            <a:r>
              <a:rPr lang="de-AT" sz="1800" dirty="0"/>
              <a:t> </a:t>
            </a:r>
            <a:r>
              <a:rPr lang="de-AT" sz="1800" dirty="0" err="1"/>
              <a:t>as</a:t>
            </a:r>
            <a:r>
              <a:rPr lang="de-AT" sz="1800" dirty="0"/>
              <a:t> Bachelor and Master Degrees </a:t>
            </a:r>
          </a:p>
          <a:p>
            <a:endParaRPr lang="de-AT" sz="1800" dirty="0"/>
          </a:p>
          <a:p>
            <a:r>
              <a:rPr lang="de-AT" sz="1800" dirty="0" err="1"/>
              <a:t>One-year</a:t>
            </a:r>
            <a:r>
              <a:rPr lang="de-AT" sz="1800" dirty="0"/>
              <a:t> </a:t>
            </a:r>
            <a:r>
              <a:rPr lang="de-AT" sz="1800" dirty="0" err="1"/>
              <a:t>induction</a:t>
            </a:r>
            <a:r>
              <a:rPr lang="de-AT" sz="1800" dirty="0"/>
              <a:t> </a:t>
            </a:r>
            <a:r>
              <a:rPr lang="de-AT" sz="1800" dirty="0" err="1"/>
              <a:t>phase</a:t>
            </a:r>
            <a:r>
              <a:rPr lang="de-AT" sz="1800" dirty="0"/>
              <a:t> after Bachelor </a:t>
            </a:r>
            <a:r>
              <a:rPr lang="de-AT" sz="1800" dirty="0" err="1"/>
              <a:t>level</a:t>
            </a:r>
            <a:r>
              <a:rPr lang="de-AT" sz="1800" dirty="0"/>
              <a:t>, </a:t>
            </a:r>
            <a:r>
              <a:rPr lang="de-AT" sz="1800" dirty="0" err="1"/>
              <a:t>need</a:t>
            </a:r>
            <a:r>
              <a:rPr lang="de-AT" sz="1800" dirty="0"/>
              <a:t> </a:t>
            </a:r>
            <a:r>
              <a:rPr lang="de-AT" sz="1800" dirty="0" err="1"/>
              <a:t>to</a:t>
            </a:r>
            <a:r>
              <a:rPr lang="de-AT" sz="1800" dirty="0"/>
              <a:t> </a:t>
            </a:r>
            <a:r>
              <a:rPr lang="de-AT" sz="1800" dirty="0" err="1"/>
              <a:t>complete</a:t>
            </a:r>
            <a:r>
              <a:rPr lang="de-AT" sz="1800" dirty="0"/>
              <a:t> Master </a:t>
            </a:r>
            <a:r>
              <a:rPr lang="de-AT" sz="1800" dirty="0" err="1"/>
              <a:t>within</a:t>
            </a:r>
            <a:r>
              <a:rPr lang="de-AT" sz="1800" dirty="0"/>
              <a:t> 5 </a:t>
            </a:r>
            <a:r>
              <a:rPr lang="de-AT" sz="1800" dirty="0" err="1"/>
              <a:t>years</a:t>
            </a:r>
            <a:endParaRPr lang="de-AT" sz="1800" dirty="0"/>
          </a:p>
          <a:p>
            <a:pPr lvl="1"/>
            <a:endParaRPr lang="de-AT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85DBE1-7B3B-47D0-9F0B-3A65723D7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1660-9DF9-E541-ACB6-5E99AEE32E6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3FF50FE-C252-4B99-AEAF-C67D33B8B7F4}"/>
              </a:ext>
            </a:extLst>
          </p:cNvPr>
          <p:cNvSpPr txBox="1">
            <a:spLocks/>
          </p:cNvSpPr>
          <p:nvPr/>
        </p:nvSpPr>
        <p:spPr bwMode="auto">
          <a:xfrm>
            <a:off x="408322" y="940595"/>
            <a:ext cx="825741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Arial"/>
                <a:ea typeface="Geneva" charset="-128"/>
                <a:cs typeface="Arial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Times" charset="0"/>
                <a:ea typeface="Geneva" charset="-128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Times" charset="0"/>
                <a:ea typeface="Geneva" charset="-128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Times" charset="0"/>
                <a:ea typeface="Geneva" charset="-128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Times" charset="0"/>
                <a:ea typeface="Geneva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b="0" dirty="0"/>
              <a:t>Teacher </a:t>
            </a:r>
            <a:r>
              <a:rPr lang="de-AT" sz="2000" b="0" dirty="0" err="1"/>
              <a:t>education</a:t>
            </a:r>
            <a:r>
              <a:rPr lang="de-AT" sz="2000" b="0" dirty="0"/>
              <a:t> </a:t>
            </a:r>
            <a:r>
              <a:rPr lang="de-AT" sz="2000" b="0" dirty="0" err="1"/>
              <a:t>reform</a:t>
            </a:r>
            <a:r>
              <a:rPr lang="de-AT" sz="2000" b="0" dirty="0"/>
              <a:t> </a:t>
            </a:r>
            <a:r>
              <a:rPr lang="de-AT" sz="2000" b="0" dirty="0" err="1"/>
              <a:t>started</a:t>
            </a:r>
            <a:r>
              <a:rPr lang="de-AT" sz="2000" b="0" dirty="0"/>
              <a:t> in 2009 in </a:t>
            </a:r>
            <a:r>
              <a:rPr lang="de-AT" sz="2000" b="0" dirty="0" err="1"/>
              <a:t>line</a:t>
            </a:r>
            <a:r>
              <a:rPr lang="de-AT" sz="2000" b="0" dirty="0"/>
              <a:t> </a:t>
            </a:r>
            <a:r>
              <a:rPr lang="de-AT" sz="2000" b="0" dirty="0" err="1"/>
              <a:t>with</a:t>
            </a:r>
            <a:r>
              <a:rPr lang="de-AT" sz="2000" b="0" dirty="0"/>
              <a:t> Bologna </a:t>
            </a:r>
            <a:r>
              <a:rPr lang="de-AT" sz="2000" b="0" dirty="0" err="1"/>
              <a:t>reform</a:t>
            </a:r>
            <a:endParaRPr lang="de-AT" sz="2000" b="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5A94F34-8790-485B-AF52-E77E86323655}"/>
              </a:ext>
            </a:extLst>
          </p:cNvPr>
          <p:cNvSpPr/>
          <p:nvPr/>
        </p:nvSpPr>
        <p:spPr>
          <a:xfrm>
            <a:off x="4788024" y="5746467"/>
            <a:ext cx="53992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Source: Website </a:t>
            </a:r>
            <a:r>
              <a:rPr lang="de-AT" sz="105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 Ministry </a:t>
            </a:r>
            <a:r>
              <a:rPr lang="de-AT" sz="105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 Education, Science and Research. (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Link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9357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B5D5-1A89-4159-9066-5E947F96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Further </a:t>
            </a:r>
            <a:r>
              <a:rPr lang="de-DE" dirty="0" err="1"/>
              <a:t>teacher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(1): General </a:t>
            </a:r>
            <a:r>
              <a:rPr lang="de-DE" dirty="0" err="1"/>
              <a:t>information</a:t>
            </a:r>
            <a:r>
              <a:rPr lang="de-DE" dirty="0"/>
              <a:t> 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75BDD5C-BF95-4F46-A207-BA7BAE471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/>
              <a:t>Training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up</a:t>
            </a:r>
            <a:r>
              <a:rPr lang="de-AT" sz="2000" dirty="0"/>
              <a:t> </a:t>
            </a:r>
            <a:r>
              <a:rPr lang="de-AT" sz="2000" dirty="0" err="1"/>
              <a:t>to</a:t>
            </a:r>
            <a:r>
              <a:rPr lang="de-AT" sz="2000" dirty="0"/>
              <a:t> 15 </a:t>
            </a:r>
            <a:r>
              <a:rPr lang="de-AT" sz="2000" dirty="0" err="1"/>
              <a:t>hours</a:t>
            </a:r>
            <a:r>
              <a:rPr lang="de-AT" sz="2000" dirty="0"/>
              <a:t> per </a:t>
            </a:r>
            <a:r>
              <a:rPr lang="de-AT" sz="2000" dirty="0" err="1"/>
              <a:t>year</a:t>
            </a:r>
            <a:r>
              <a:rPr lang="de-AT" sz="2000" dirty="0"/>
              <a:t> </a:t>
            </a:r>
            <a:r>
              <a:rPr lang="de-AT" sz="2000" u="sng" dirty="0"/>
              <a:t>outside</a:t>
            </a:r>
            <a:r>
              <a:rPr lang="de-AT" sz="2000" dirty="0"/>
              <a:t> </a:t>
            </a:r>
            <a:r>
              <a:rPr lang="de-AT" sz="2000" dirty="0" err="1"/>
              <a:t>teaching</a:t>
            </a:r>
            <a:r>
              <a:rPr lang="de-AT" sz="2000" dirty="0"/>
              <a:t> </a:t>
            </a:r>
            <a:r>
              <a:rPr lang="de-AT" sz="2000" dirty="0" err="1"/>
              <a:t>hours</a:t>
            </a:r>
            <a:r>
              <a:rPr lang="de-AT" sz="2000" dirty="0"/>
              <a:t> </a:t>
            </a:r>
            <a:r>
              <a:rPr lang="de-AT" sz="2000" dirty="0" err="1"/>
              <a:t>can</a:t>
            </a:r>
            <a:r>
              <a:rPr lang="de-AT" sz="2000" dirty="0"/>
              <a:t> </a:t>
            </a:r>
            <a:r>
              <a:rPr lang="de-AT" sz="2000" dirty="0" err="1"/>
              <a:t>be</a:t>
            </a:r>
            <a:r>
              <a:rPr lang="de-AT" sz="2000" dirty="0"/>
              <a:t> </a:t>
            </a:r>
            <a:r>
              <a:rPr lang="de-AT" sz="2000" dirty="0" err="1"/>
              <a:t>made</a:t>
            </a:r>
            <a:r>
              <a:rPr lang="de-AT" sz="2000" dirty="0"/>
              <a:t> </a:t>
            </a:r>
            <a:r>
              <a:rPr lang="de-AT" sz="2000" dirty="0" err="1"/>
              <a:t>compulsory</a:t>
            </a:r>
            <a:r>
              <a:rPr lang="de-AT" sz="2000" dirty="0"/>
              <a:t> </a:t>
            </a:r>
            <a:r>
              <a:rPr lang="de-AT" sz="2000" dirty="0" err="1"/>
              <a:t>since</a:t>
            </a:r>
            <a:r>
              <a:rPr lang="de-AT" sz="2000" dirty="0"/>
              <a:t> 2013 </a:t>
            </a:r>
          </a:p>
          <a:p>
            <a:endParaRPr lang="de-AT" sz="2000" dirty="0"/>
          </a:p>
          <a:p>
            <a:r>
              <a:rPr lang="de-AT" sz="2000" dirty="0"/>
              <a:t>Schools </a:t>
            </a:r>
            <a:r>
              <a:rPr lang="de-AT" sz="2000" dirty="0" err="1"/>
              <a:t>of</a:t>
            </a:r>
            <a:r>
              <a:rPr lang="de-AT" sz="2000" dirty="0"/>
              <a:t> Teacher Education (</a:t>
            </a:r>
            <a:r>
              <a:rPr lang="de-AT" sz="2000" i="1" dirty="0"/>
              <a:t>Pädagogische Hochschulen</a:t>
            </a:r>
            <a:r>
              <a:rPr lang="de-AT" sz="2000" dirty="0"/>
              <a:t>) in </a:t>
            </a:r>
            <a:r>
              <a:rPr lang="de-AT" sz="2000" dirty="0" err="1"/>
              <a:t>charge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teacher</a:t>
            </a:r>
            <a:r>
              <a:rPr lang="de-AT" sz="2000" dirty="0"/>
              <a:t> </a:t>
            </a:r>
            <a:r>
              <a:rPr lang="de-AT" sz="2000" dirty="0" err="1"/>
              <a:t>training</a:t>
            </a:r>
            <a:r>
              <a:rPr lang="de-AT" sz="2000" dirty="0"/>
              <a:t> (not </a:t>
            </a:r>
            <a:r>
              <a:rPr lang="de-AT" sz="2000" dirty="0" err="1"/>
              <a:t>universities</a:t>
            </a:r>
            <a:r>
              <a:rPr lang="de-AT" sz="2000" dirty="0"/>
              <a:t>) </a:t>
            </a:r>
          </a:p>
          <a:p>
            <a:endParaRPr lang="de-AT" sz="2000" dirty="0"/>
          </a:p>
          <a:p>
            <a:r>
              <a:rPr lang="de-AT" sz="2000" dirty="0"/>
              <a:t>Organisation </a:t>
            </a:r>
            <a:r>
              <a:rPr lang="de-AT" sz="2000" dirty="0" err="1"/>
              <a:t>of</a:t>
            </a:r>
            <a:r>
              <a:rPr lang="de-AT" sz="2000" dirty="0"/>
              <a:t> Austrian </a:t>
            </a:r>
            <a:r>
              <a:rPr lang="de-AT" sz="2000" dirty="0" err="1"/>
              <a:t>teacher</a:t>
            </a:r>
            <a:r>
              <a:rPr lang="de-AT" sz="2000" dirty="0"/>
              <a:t> </a:t>
            </a:r>
            <a:r>
              <a:rPr lang="de-AT" sz="2000" dirty="0" err="1"/>
              <a:t>training</a:t>
            </a:r>
            <a:r>
              <a:rPr lang="de-AT" sz="2000" dirty="0"/>
              <a:t> ist </a:t>
            </a:r>
            <a:r>
              <a:rPr lang="de-AT" sz="2000" dirty="0" err="1"/>
              <a:t>characterized</a:t>
            </a:r>
            <a:r>
              <a:rPr lang="de-AT" sz="2000" dirty="0"/>
              <a:t> </a:t>
            </a:r>
            <a:r>
              <a:rPr lang="de-AT" sz="2000" dirty="0" err="1"/>
              <a:t>by</a:t>
            </a:r>
            <a:r>
              <a:rPr lang="de-AT" sz="2000" dirty="0"/>
              <a:t>: </a:t>
            </a:r>
          </a:p>
          <a:p>
            <a:pPr lvl="1"/>
            <a:r>
              <a:rPr lang="de-AT" sz="1500" dirty="0" err="1"/>
              <a:t>Headteachers</a:t>
            </a:r>
            <a:r>
              <a:rPr lang="de-AT" sz="1500" dirty="0"/>
              <a:t> </a:t>
            </a:r>
            <a:r>
              <a:rPr lang="de-AT" sz="1500" dirty="0" err="1"/>
              <a:t>as</a:t>
            </a:r>
            <a:r>
              <a:rPr lang="de-AT" sz="1500" dirty="0"/>
              <a:t> </a:t>
            </a:r>
            <a:r>
              <a:rPr lang="de-AT" sz="1500" dirty="0" err="1"/>
              <a:t>pivotal</a:t>
            </a:r>
            <a:r>
              <a:rPr lang="de-AT" sz="1500" dirty="0"/>
              <a:t> </a:t>
            </a:r>
            <a:r>
              <a:rPr lang="de-AT" sz="1500" dirty="0" err="1"/>
              <a:t>point</a:t>
            </a:r>
            <a:r>
              <a:rPr lang="de-AT" sz="1500" dirty="0"/>
              <a:t> in </a:t>
            </a:r>
            <a:r>
              <a:rPr lang="de-AT" sz="1500" dirty="0" err="1"/>
              <a:t>staff</a:t>
            </a:r>
            <a:r>
              <a:rPr lang="de-AT" sz="1500" dirty="0"/>
              <a:t> and </a:t>
            </a:r>
            <a:r>
              <a:rPr lang="de-AT" sz="1500" dirty="0" err="1"/>
              <a:t>school</a:t>
            </a:r>
            <a:r>
              <a:rPr lang="de-AT" sz="1500" dirty="0"/>
              <a:t> </a:t>
            </a:r>
            <a:r>
              <a:rPr lang="de-AT" sz="1500" dirty="0" err="1"/>
              <a:t>development</a:t>
            </a:r>
            <a:r>
              <a:rPr lang="de-AT" sz="1500" dirty="0"/>
              <a:t> („</a:t>
            </a:r>
            <a:r>
              <a:rPr lang="de-AT" sz="1500" dirty="0" err="1"/>
              <a:t>school</a:t>
            </a:r>
            <a:r>
              <a:rPr lang="de-AT" sz="1500" dirty="0"/>
              <a:t> </a:t>
            </a:r>
            <a:r>
              <a:rPr lang="de-AT" sz="1500" dirty="0" err="1"/>
              <a:t>autonomy</a:t>
            </a:r>
            <a:r>
              <a:rPr lang="de-AT" sz="1500" dirty="0"/>
              <a:t>“); </a:t>
            </a:r>
          </a:p>
          <a:p>
            <a:pPr lvl="1"/>
            <a:r>
              <a:rPr lang="de-AT" sz="1500" dirty="0"/>
              <a:t>Schools </a:t>
            </a:r>
            <a:r>
              <a:rPr lang="de-AT" sz="1500" dirty="0" err="1"/>
              <a:t>of</a:t>
            </a:r>
            <a:r>
              <a:rPr lang="de-AT" sz="1500" dirty="0"/>
              <a:t> Teacher Education in </a:t>
            </a:r>
            <a:r>
              <a:rPr lang="de-AT" sz="1500" dirty="0" err="1"/>
              <a:t>close</a:t>
            </a:r>
            <a:r>
              <a:rPr lang="de-AT" sz="1500" dirty="0"/>
              <a:t> </a:t>
            </a:r>
            <a:r>
              <a:rPr lang="de-AT" sz="1500" dirty="0" err="1"/>
              <a:t>contact</a:t>
            </a:r>
            <a:r>
              <a:rPr lang="de-AT" sz="1500" dirty="0"/>
              <a:t> </a:t>
            </a:r>
            <a:r>
              <a:rPr lang="de-AT" sz="1500" dirty="0" err="1"/>
              <a:t>to</a:t>
            </a:r>
            <a:r>
              <a:rPr lang="de-AT" sz="1500" dirty="0"/>
              <a:t> </a:t>
            </a:r>
            <a:r>
              <a:rPr lang="de-AT" sz="1500" dirty="0" err="1"/>
              <a:t>stakeholders</a:t>
            </a:r>
            <a:r>
              <a:rPr lang="de-AT" sz="1500" dirty="0"/>
              <a:t> (</a:t>
            </a:r>
            <a:r>
              <a:rPr lang="de-AT" sz="1500" dirty="0" err="1"/>
              <a:t>schools</a:t>
            </a:r>
            <a:r>
              <a:rPr lang="de-AT" sz="1500" dirty="0"/>
              <a:t>, </a:t>
            </a:r>
            <a:r>
              <a:rPr lang="de-AT" sz="1500" dirty="0" err="1"/>
              <a:t>region</a:t>
            </a:r>
            <a:r>
              <a:rPr lang="de-AT" sz="1500" dirty="0"/>
              <a:t>, regional </a:t>
            </a:r>
            <a:r>
              <a:rPr lang="de-AT" sz="1500" dirty="0" err="1"/>
              <a:t>administration</a:t>
            </a:r>
            <a:r>
              <a:rPr lang="de-AT" sz="1500" dirty="0"/>
              <a:t>, Ministry </a:t>
            </a:r>
            <a:r>
              <a:rPr lang="de-AT" sz="1500" dirty="0" err="1"/>
              <a:t>of</a:t>
            </a:r>
            <a:r>
              <a:rPr lang="de-AT" sz="1500" dirty="0"/>
              <a:t> Education, Science and Research); </a:t>
            </a:r>
          </a:p>
          <a:p>
            <a:pPr lvl="1"/>
            <a:r>
              <a:rPr lang="de-AT" sz="1500" dirty="0"/>
              <a:t>Lack </a:t>
            </a:r>
            <a:r>
              <a:rPr lang="de-AT" sz="1500" dirty="0" err="1"/>
              <a:t>of</a:t>
            </a:r>
            <a:r>
              <a:rPr lang="de-AT" sz="1500" dirty="0"/>
              <a:t> support </a:t>
            </a:r>
            <a:r>
              <a:rPr lang="de-AT" sz="1500" dirty="0" err="1"/>
              <a:t>staff</a:t>
            </a:r>
            <a:r>
              <a:rPr lang="de-AT" sz="1500" dirty="0"/>
              <a:t> relevant </a:t>
            </a:r>
            <a:r>
              <a:rPr lang="de-AT" sz="1500" dirty="0" err="1"/>
              <a:t>for</a:t>
            </a:r>
            <a:r>
              <a:rPr lang="de-AT" sz="1500" dirty="0"/>
              <a:t> </a:t>
            </a:r>
            <a:r>
              <a:rPr lang="de-AT" sz="1500" dirty="0" err="1"/>
              <a:t>school</a:t>
            </a:r>
            <a:r>
              <a:rPr lang="de-AT" sz="1500" dirty="0"/>
              <a:t> and </a:t>
            </a:r>
            <a:r>
              <a:rPr lang="de-AT" sz="1500" dirty="0" err="1"/>
              <a:t>instructional</a:t>
            </a:r>
            <a:r>
              <a:rPr lang="de-AT" sz="1500" dirty="0"/>
              <a:t> </a:t>
            </a:r>
            <a:r>
              <a:rPr lang="de-AT" sz="1500" dirty="0" err="1"/>
              <a:t>development</a:t>
            </a:r>
            <a:r>
              <a:rPr lang="de-AT" sz="1500" dirty="0"/>
              <a:t>.</a:t>
            </a:r>
          </a:p>
          <a:p>
            <a:pPr lvl="1"/>
            <a:endParaRPr lang="de-AT" sz="1500" dirty="0"/>
          </a:p>
          <a:p>
            <a:pPr marL="0" indent="0">
              <a:buNone/>
            </a:pPr>
            <a:r>
              <a:rPr lang="de-AT" sz="2000" dirty="0"/>
              <a:t>Challenge: </a:t>
            </a:r>
            <a:r>
              <a:rPr lang="de-AT" sz="2000" dirty="0" err="1"/>
              <a:t>accelerated</a:t>
            </a:r>
            <a:r>
              <a:rPr lang="de-AT" sz="2000" dirty="0"/>
              <a:t>, large-</a:t>
            </a:r>
            <a:r>
              <a:rPr lang="de-AT" sz="2000" dirty="0" err="1"/>
              <a:t>scale</a:t>
            </a:r>
            <a:r>
              <a:rPr lang="de-AT" sz="2000" dirty="0"/>
              <a:t> and on-</a:t>
            </a:r>
            <a:r>
              <a:rPr lang="de-AT" sz="2000" dirty="0" err="1"/>
              <a:t>going</a:t>
            </a:r>
            <a:r>
              <a:rPr lang="de-AT" sz="2000" dirty="0"/>
              <a:t> </a:t>
            </a:r>
            <a:r>
              <a:rPr lang="de-AT" sz="2000" dirty="0" err="1"/>
              <a:t>re-structuring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school</a:t>
            </a:r>
            <a:r>
              <a:rPr lang="de-AT" sz="2000" dirty="0"/>
              <a:t> </a:t>
            </a:r>
            <a:r>
              <a:rPr lang="de-AT" sz="2000" dirty="0" err="1"/>
              <a:t>administration</a:t>
            </a:r>
            <a:r>
              <a:rPr lang="de-AT" sz="2000" dirty="0"/>
              <a:t> and </a:t>
            </a:r>
            <a:r>
              <a:rPr lang="de-AT" sz="2000" dirty="0" err="1"/>
              <a:t>processes</a:t>
            </a:r>
            <a:r>
              <a:rPr lang="de-AT" sz="2000" dirty="0"/>
              <a:t> in Austria.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85DBE1-7B3B-47D0-9F0B-3A65723D7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1660-9DF9-E541-ACB6-5E99AEE32E6D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A2A590C-EBC2-4AA2-A5A7-EDC42AE787C6}"/>
              </a:ext>
            </a:extLst>
          </p:cNvPr>
          <p:cNvSpPr/>
          <p:nvPr/>
        </p:nvSpPr>
        <p:spPr>
          <a:xfrm>
            <a:off x="5004048" y="5679116"/>
            <a:ext cx="56152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Source: National </a:t>
            </a:r>
            <a:r>
              <a:rPr lang="de-AT" sz="1050" dirty="0" err="1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050" dirty="0" err="1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 2018 (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Link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740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FB5D5-1A89-4159-9066-5E947F96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Further </a:t>
            </a:r>
            <a:r>
              <a:rPr lang="de-DE" dirty="0" err="1"/>
              <a:t>eacher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 (2): Formats  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75BDD5C-BF95-4F46-A207-BA7BAE471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/>
              <a:t>Variety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formats</a:t>
            </a:r>
            <a:r>
              <a:rPr lang="de-AT" sz="2000" dirty="0"/>
              <a:t> on </a:t>
            </a:r>
            <a:r>
              <a:rPr lang="de-AT" sz="2000" dirty="0" err="1"/>
              <a:t>offer</a:t>
            </a:r>
            <a:r>
              <a:rPr lang="de-AT" sz="2000" dirty="0"/>
              <a:t> </a:t>
            </a:r>
            <a:endParaRPr lang="de-AT" sz="1500" dirty="0"/>
          </a:p>
          <a:p>
            <a:pPr lvl="1"/>
            <a:r>
              <a:rPr lang="de-AT" sz="1500" dirty="0"/>
              <a:t>Standard </a:t>
            </a:r>
            <a:r>
              <a:rPr lang="de-AT" sz="1500" dirty="0" err="1"/>
              <a:t>training</a:t>
            </a:r>
            <a:r>
              <a:rPr lang="de-AT" sz="1500" dirty="0"/>
              <a:t> </a:t>
            </a:r>
            <a:r>
              <a:rPr lang="de-AT" sz="1500" dirty="0" err="1"/>
              <a:t>courses</a:t>
            </a:r>
            <a:r>
              <a:rPr lang="de-AT" sz="1500" dirty="0"/>
              <a:t> at Schools </a:t>
            </a:r>
            <a:r>
              <a:rPr lang="de-AT" sz="1500" dirty="0" err="1"/>
              <a:t>of</a:t>
            </a:r>
            <a:r>
              <a:rPr lang="de-AT" sz="1500" dirty="0"/>
              <a:t> Education at </a:t>
            </a:r>
            <a:r>
              <a:rPr lang="de-AT" sz="1500" dirty="0" err="1"/>
              <a:t>federal</a:t>
            </a:r>
            <a:r>
              <a:rPr lang="de-AT" sz="1500" dirty="0"/>
              <a:t> </a:t>
            </a:r>
            <a:r>
              <a:rPr lang="de-AT" sz="1500" dirty="0" err="1"/>
              <a:t>or</a:t>
            </a:r>
            <a:r>
              <a:rPr lang="de-AT" sz="1500" dirty="0"/>
              <a:t> regional </a:t>
            </a:r>
            <a:r>
              <a:rPr lang="de-AT" sz="1500" dirty="0" err="1"/>
              <a:t>level</a:t>
            </a:r>
            <a:r>
              <a:rPr lang="de-AT" sz="1500" dirty="0"/>
              <a:t>: different </a:t>
            </a:r>
            <a:r>
              <a:rPr lang="de-AT" sz="1500" dirty="0" err="1"/>
              <a:t>topics</a:t>
            </a:r>
            <a:r>
              <a:rPr lang="de-AT" sz="1500" dirty="0"/>
              <a:t>, </a:t>
            </a:r>
            <a:r>
              <a:rPr lang="de-AT" sz="1500" dirty="0" err="1"/>
              <a:t>one</a:t>
            </a:r>
            <a:r>
              <a:rPr lang="de-AT" sz="1500" dirty="0"/>
              <a:t> </a:t>
            </a:r>
            <a:r>
              <a:rPr lang="de-AT" sz="1500" dirty="0" err="1"/>
              <a:t>to</a:t>
            </a:r>
            <a:r>
              <a:rPr lang="de-AT" sz="1500" dirty="0"/>
              <a:t> </a:t>
            </a:r>
            <a:r>
              <a:rPr lang="de-AT" sz="1500" dirty="0" err="1"/>
              <a:t>two</a:t>
            </a:r>
            <a:r>
              <a:rPr lang="de-AT" sz="1500" dirty="0"/>
              <a:t> </a:t>
            </a:r>
            <a:r>
              <a:rPr lang="de-AT" sz="1500" dirty="0" err="1"/>
              <a:t>days</a:t>
            </a:r>
            <a:r>
              <a:rPr lang="de-AT" sz="1500" dirty="0"/>
              <a:t>, individual </a:t>
            </a:r>
            <a:r>
              <a:rPr lang="de-AT" sz="1500" dirty="0" err="1"/>
              <a:t>teachers</a:t>
            </a:r>
            <a:r>
              <a:rPr lang="de-AT" sz="1500" dirty="0"/>
              <a:t> </a:t>
            </a:r>
            <a:r>
              <a:rPr lang="de-AT" sz="1500" dirty="0" err="1"/>
              <a:t>enroll</a:t>
            </a:r>
            <a:r>
              <a:rPr lang="de-AT" sz="1500" dirty="0"/>
              <a:t>; </a:t>
            </a:r>
            <a:r>
              <a:rPr lang="de-AT" sz="1500" dirty="0" err="1"/>
              <a:t>popular</a:t>
            </a:r>
            <a:r>
              <a:rPr lang="de-AT" sz="1500" dirty="0"/>
              <a:t> </a:t>
            </a:r>
            <a:r>
              <a:rPr lang="de-AT" sz="1500" dirty="0" err="1"/>
              <a:t>topics</a:t>
            </a:r>
            <a:r>
              <a:rPr lang="de-AT" sz="1500" dirty="0"/>
              <a:t>: </a:t>
            </a:r>
          </a:p>
          <a:p>
            <a:pPr lvl="2"/>
            <a:r>
              <a:rPr lang="de-AT" sz="1200" dirty="0"/>
              <a:t>Teaching </a:t>
            </a:r>
            <a:r>
              <a:rPr lang="de-AT" sz="1200" dirty="0" err="1"/>
              <a:t>students</a:t>
            </a:r>
            <a:r>
              <a:rPr lang="de-AT" sz="1200" dirty="0"/>
              <a:t> </a:t>
            </a:r>
            <a:r>
              <a:rPr lang="de-AT" sz="1200" dirty="0" err="1"/>
              <a:t>with</a:t>
            </a:r>
            <a:r>
              <a:rPr lang="de-AT" sz="1200" dirty="0"/>
              <a:t> </a:t>
            </a:r>
            <a:r>
              <a:rPr lang="de-AT" sz="1200" dirty="0" err="1"/>
              <a:t>special</a:t>
            </a:r>
            <a:r>
              <a:rPr lang="de-AT" sz="1200" dirty="0"/>
              <a:t> </a:t>
            </a:r>
            <a:r>
              <a:rPr lang="de-AT" sz="1200" dirty="0" err="1"/>
              <a:t>needs</a:t>
            </a:r>
            <a:r>
              <a:rPr lang="de-AT" sz="1200" dirty="0"/>
              <a:t>, </a:t>
            </a:r>
          </a:p>
          <a:p>
            <a:pPr lvl="2"/>
            <a:r>
              <a:rPr lang="de-AT" sz="1200" dirty="0"/>
              <a:t>Learning and </a:t>
            </a:r>
            <a:r>
              <a:rPr lang="de-AT" sz="1200" dirty="0" err="1"/>
              <a:t>teaching</a:t>
            </a:r>
            <a:r>
              <a:rPr lang="de-AT" sz="1200" dirty="0"/>
              <a:t> </a:t>
            </a:r>
            <a:r>
              <a:rPr lang="de-AT" sz="1200" dirty="0" err="1"/>
              <a:t>methods</a:t>
            </a:r>
            <a:r>
              <a:rPr lang="de-AT" sz="1200" dirty="0"/>
              <a:t> in </a:t>
            </a:r>
            <a:r>
              <a:rPr lang="de-AT" sz="1200" dirty="0" err="1"/>
              <a:t>subjects</a:t>
            </a:r>
            <a:r>
              <a:rPr lang="de-AT" sz="1200" dirty="0"/>
              <a:t>, </a:t>
            </a:r>
          </a:p>
          <a:p>
            <a:pPr lvl="2"/>
            <a:r>
              <a:rPr lang="de-AT" sz="1200" dirty="0" err="1"/>
              <a:t>Dealing</a:t>
            </a:r>
            <a:r>
              <a:rPr lang="de-AT" sz="1200" dirty="0"/>
              <a:t> </a:t>
            </a:r>
            <a:r>
              <a:rPr lang="de-AT" sz="1200" dirty="0" err="1"/>
              <a:t>with</a:t>
            </a:r>
            <a:r>
              <a:rPr lang="de-AT" sz="1200" dirty="0"/>
              <a:t> </a:t>
            </a:r>
            <a:r>
              <a:rPr lang="de-AT" sz="1200" dirty="0" err="1"/>
              <a:t>disciplinary</a:t>
            </a:r>
            <a:r>
              <a:rPr lang="de-AT" sz="1200" dirty="0"/>
              <a:t>  </a:t>
            </a:r>
            <a:r>
              <a:rPr lang="de-AT" sz="1200" dirty="0" err="1"/>
              <a:t>problems</a:t>
            </a:r>
            <a:r>
              <a:rPr lang="de-AT" sz="1200" dirty="0"/>
              <a:t>. </a:t>
            </a:r>
          </a:p>
          <a:p>
            <a:pPr lvl="1"/>
            <a:endParaRPr lang="de-AT" sz="1500" dirty="0"/>
          </a:p>
          <a:p>
            <a:pPr lvl="1"/>
            <a:r>
              <a:rPr lang="de-AT" sz="1500" dirty="0"/>
              <a:t>School-internal </a:t>
            </a:r>
            <a:r>
              <a:rPr lang="de-AT" sz="1500" dirty="0" err="1"/>
              <a:t>training</a:t>
            </a:r>
            <a:r>
              <a:rPr lang="de-AT" sz="1500" dirty="0"/>
              <a:t> (SCHILF): </a:t>
            </a:r>
            <a:r>
              <a:rPr lang="de-AT" sz="1500" dirty="0" err="1"/>
              <a:t>topics</a:t>
            </a:r>
            <a:r>
              <a:rPr lang="de-AT" sz="1500" dirty="0"/>
              <a:t> relevant </a:t>
            </a:r>
            <a:r>
              <a:rPr lang="de-AT" sz="1500" dirty="0" err="1"/>
              <a:t>teachers</a:t>
            </a:r>
            <a:r>
              <a:rPr lang="de-AT" sz="1500" dirty="0"/>
              <a:t> </a:t>
            </a:r>
            <a:r>
              <a:rPr lang="de-AT" sz="1500" dirty="0" err="1"/>
              <a:t>or</a:t>
            </a:r>
            <a:r>
              <a:rPr lang="de-AT" sz="1500" dirty="0"/>
              <a:t> </a:t>
            </a:r>
            <a:r>
              <a:rPr lang="de-AT" sz="1500" dirty="0" err="1"/>
              <a:t>staff</a:t>
            </a:r>
            <a:r>
              <a:rPr lang="de-AT" sz="1500" dirty="0"/>
              <a:t> </a:t>
            </a:r>
            <a:r>
              <a:rPr lang="de-AT" sz="1500" dirty="0" err="1"/>
              <a:t>of</a:t>
            </a:r>
            <a:r>
              <a:rPr lang="de-AT" sz="1500" dirty="0"/>
              <a:t> </a:t>
            </a:r>
            <a:r>
              <a:rPr lang="de-AT" sz="1500" dirty="0" err="1"/>
              <a:t>one</a:t>
            </a:r>
            <a:r>
              <a:rPr lang="de-AT" sz="1500" dirty="0"/>
              <a:t> </a:t>
            </a:r>
            <a:r>
              <a:rPr lang="de-AT" sz="1500" dirty="0" err="1"/>
              <a:t>school</a:t>
            </a:r>
            <a:endParaRPr lang="de-AT" sz="1500" dirty="0"/>
          </a:p>
          <a:p>
            <a:pPr lvl="1"/>
            <a:endParaRPr lang="de-AT" sz="1500" dirty="0"/>
          </a:p>
          <a:p>
            <a:pPr lvl="1"/>
            <a:r>
              <a:rPr lang="de-AT" sz="1500" dirty="0"/>
              <a:t>Trainings </a:t>
            </a:r>
            <a:r>
              <a:rPr lang="de-AT" sz="1500" dirty="0" err="1"/>
              <a:t>across</a:t>
            </a:r>
            <a:r>
              <a:rPr lang="de-AT" sz="1500" dirty="0"/>
              <a:t> </a:t>
            </a:r>
            <a:r>
              <a:rPr lang="de-AT" sz="1500" dirty="0" err="1"/>
              <a:t>schools</a:t>
            </a:r>
            <a:r>
              <a:rPr lang="de-AT" sz="1500" dirty="0"/>
              <a:t> (SCHÜLF): </a:t>
            </a:r>
            <a:r>
              <a:rPr lang="de-AT" sz="1500" dirty="0" err="1"/>
              <a:t>teachers</a:t>
            </a:r>
            <a:r>
              <a:rPr lang="de-AT" sz="1500" dirty="0"/>
              <a:t> </a:t>
            </a:r>
            <a:r>
              <a:rPr lang="de-AT" sz="1500" dirty="0" err="1"/>
              <a:t>of</a:t>
            </a:r>
            <a:r>
              <a:rPr lang="de-AT" sz="1500" dirty="0"/>
              <a:t> </a:t>
            </a:r>
            <a:r>
              <a:rPr lang="de-AT" sz="1500" dirty="0" err="1"/>
              <a:t>several</a:t>
            </a:r>
            <a:r>
              <a:rPr lang="de-AT" sz="1500" dirty="0"/>
              <a:t> </a:t>
            </a:r>
            <a:r>
              <a:rPr lang="de-AT" sz="1500" dirty="0" err="1"/>
              <a:t>schools</a:t>
            </a:r>
            <a:r>
              <a:rPr lang="de-AT" sz="1500" dirty="0"/>
              <a:t> </a:t>
            </a:r>
            <a:r>
              <a:rPr lang="de-AT" sz="1500" dirty="0" err="1"/>
              <a:t>attend</a:t>
            </a:r>
            <a:r>
              <a:rPr lang="de-AT" sz="1500" dirty="0"/>
              <a:t> </a:t>
            </a:r>
          </a:p>
          <a:p>
            <a:pPr lvl="1"/>
            <a:endParaRPr lang="de-AT" sz="1500" dirty="0"/>
          </a:p>
          <a:p>
            <a:pPr lvl="1"/>
            <a:r>
              <a:rPr lang="de-AT" sz="1500" dirty="0"/>
              <a:t>Training and </a:t>
            </a:r>
            <a:r>
              <a:rPr lang="de-AT" sz="1500" dirty="0" err="1"/>
              <a:t>master</a:t>
            </a:r>
            <a:r>
              <a:rPr lang="de-AT" sz="1500" dirty="0"/>
              <a:t> </a:t>
            </a:r>
            <a:r>
              <a:rPr lang="de-AT" sz="1500" dirty="0" err="1"/>
              <a:t>degrees</a:t>
            </a:r>
            <a:r>
              <a:rPr lang="de-AT" sz="1500" dirty="0"/>
              <a:t>: </a:t>
            </a:r>
            <a:r>
              <a:rPr lang="de-AT" sz="1500" dirty="0" err="1"/>
              <a:t>several</a:t>
            </a:r>
            <a:r>
              <a:rPr lang="de-AT" sz="1500" dirty="0"/>
              <a:t> </a:t>
            </a:r>
            <a:r>
              <a:rPr lang="de-AT" sz="1500" dirty="0" err="1"/>
              <a:t>semester</a:t>
            </a:r>
            <a:r>
              <a:rPr lang="de-AT" sz="1500" dirty="0"/>
              <a:t> </a:t>
            </a:r>
            <a:r>
              <a:rPr lang="de-AT" sz="1500" dirty="0" err="1"/>
              <a:t>courses</a:t>
            </a:r>
            <a:r>
              <a:rPr lang="de-AT" sz="1500" dirty="0"/>
              <a:t> (e.g. </a:t>
            </a:r>
            <a:r>
              <a:rPr lang="de-AT" sz="1500" dirty="0" err="1"/>
              <a:t>educational</a:t>
            </a:r>
            <a:r>
              <a:rPr lang="de-AT" sz="1500" dirty="0"/>
              <a:t> </a:t>
            </a:r>
            <a:r>
              <a:rPr lang="de-AT" sz="1500" dirty="0" err="1"/>
              <a:t>leadership</a:t>
            </a:r>
            <a:r>
              <a:rPr lang="de-AT" sz="1500" dirty="0"/>
              <a:t>, </a:t>
            </a:r>
            <a:r>
              <a:rPr lang="de-AT" sz="1500" dirty="0" err="1"/>
              <a:t>gifted</a:t>
            </a:r>
            <a:r>
              <a:rPr lang="de-AT" sz="1500" dirty="0"/>
              <a:t> </a:t>
            </a:r>
            <a:r>
              <a:rPr lang="de-AT" sz="1500" dirty="0" err="1"/>
              <a:t>education</a:t>
            </a:r>
            <a:r>
              <a:rPr lang="de-AT" sz="1500" dirty="0"/>
              <a:t>, </a:t>
            </a:r>
            <a:r>
              <a:rPr lang="de-AT" sz="1500" dirty="0" err="1"/>
              <a:t>transition</a:t>
            </a:r>
            <a:r>
              <a:rPr lang="de-AT" sz="1500" dirty="0"/>
              <a:t>, </a:t>
            </a:r>
            <a:r>
              <a:rPr lang="de-AT" sz="1500" dirty="0" err="1"/>
              <a:t>literacy</a:t>
            </a:r>
            <a:r>
              <a:rPr lang="de-AT" sz="1500" dirty="0"/>
              <a:t>,…) </a:t>
            </a:r>
          </a:p>
          <a:p>
            <a:pPr lvl="1"/>
            <a:endParaRPr lang="de-AT" sz="1500" dirty="0"/>
          </a:p>
          <a:p>
            <a:pPr lvl="1"/>
            <a:r>
              <a:rPr lang="de-AT" sz="1500" dirty="0" err="1"/>
              <a:t>Participating</a:t>
            </a:r>
            <a:r>
              <a:rPr lang="de-AT" sz="1500" dirty="0"/>
              <a:t> in (</a:t>
            </a:r>
            <a:r>
              <a:rPr lang="de-AT" sz="1500" dirty="0" err="1"/>
              <a:t>action</a:t>
            </a:r>
            <a:r>
              <a:rPr lang="de-AT" sz="1500" dirty="0"/>
              <a:t>) </a:t>
            </a:r>
            <a:r>
              <a:rPr lang="de-AT" sz="1500" dirty="0" err="1"/>
              <a:t>research</a:t>
            </a:r>
            <a:r>
              <a:rPr lang="de-AT" sz="1500" dirty="0"/>
              <a:t> and </a:t>
            </a:r>
            <a:r>
              <a:rPr lang="de-AT" sz="1500" dirty="0" err="1"/>
              <a:t>development</a:t>
            </a:r>
            <a:r>
              <a:rPr lang="de-AT" sz="1500" dirty="0"/>
              <a:t> </a:t>
            </a:r>
            <a:r>
              <a:rPr lang="de-AT" sz="1500" dirty="0" err="1"/>
              <a:t>projects</a:t>
            </a:r>
            <a:endParaRPr lang="de-AT" sz="1500" dirty="0"/>
          </a:p>
          <a:p>
            <a:endParaRPr lang="de-AT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85DBE1-7B3B-47D0-9F0B-3A65723D7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1660-9DF9-E541-ACB6-5E99AEE32E6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874600"/>
      </p:ext>
    </p:extLst>
  </p:cSld>
  <p:clrMapOvr>
    <a:masterClrMapping/>
  </p:clrMapOvr>
</p:sld>
</file>

<file path=ppt/theme/theme1.xml><?xml version="1.0" encoding="utf-8"?>
<a:theme xmlns:a="http://schemas.openxmlformats.org/drawingml/2006/main" name="ÖSZ_Präsentation_2018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ÖSZ_Präsentation_2018</Template>
  <TotalTime>0</TotalTime>
  <Words>1014</Words>
  <Application>Microsoft Office PowerPoint</Application>
  <PresentationFormat>Bildschirmpräsentation (4:3)</PresentationFormat>
  <Paragraphs>136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Times</vt:lpstr>
      <vt:lpstr>Verdana</vt:lpstr>
      <vt:lpstr>ÖSZ_Präsentation_2018</vt:lpstr>
      <vt:lpstr>Country Report Austria  State of current developments        INNLAC Meeting 2019, Budapest</vt:lpstr>
      <vt:lpstr>Main Issues in Austria</vt:lpstr>
      <vt:lpstr>Current developments: Digital tools &amp; competencies</vt:lpstr>
      <vt:lpstr>ÖSZ developments: eRom</vt:lpstr>
      <vt:lpstr>ÖSZ developments: #Deutsch FAIRnetzt</vt:lpstr>
      <vt:lpstr>ECML Project call </vt:lpstr>
      <vt:lpstr>Initial teacher training in Austria </vt:lpstr>
      <vt:lpstr>Further teacher training (1): General information  </vt:lpstr>
      <vt:lpstr>Further eacher training (2): Formats  </vt:lpstr>
      <vt:lpstr>Teacher training (3): Figures</vt:lpstr>
      <vt:lpstr>Teacher training (4): Implications 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Report Austria  State of current developments        INNLAC Meeting 2018, Stockholm</dc:title>
  <dc:creator>Elisabeth Görsdorf-Léchevin</dc:creator>
  <cp:lastModifiedBy>Perhinig Robert</cp:lastModifiedBy>
  <cp:revision>38</cp:revision>
  <dcterms:created xsi:type="dcterms:W3CDTF">2018-05-29T13:06:19Z</dcterms:created>
  <dcterms:modified xsi:type="dcterms:W3CDTF">2019-05-28T07:02:05Z</dcterms:modified>
</cp:coreProperties>
</file>