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6"/>
  </p:notesMasterIdLst>
  <p:sldIdLst>
    <p:sldId id="269" r:id="rId5"/>
    <p:sldId id="278" r:id="rId6"/>
    <p:sldId id="280" r:id="rId7"/>
    <p:sldId id="270" r:id="rId8"/>
    <p:sldId id="273" r:id="rId9"/>
    <p:sldId id="275" r:id="rId10"/>
    <p:sldId id="285" r:id="rId11"/>
    <p:sldId id="272" r:id="rId12"/>
    <p:sldId id="267" r:id="rId13"/>
    <p:sldId id="284" r:id="rId14"/>
    <p:sldId id="268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6A0"/>
    <a:srgbClr val="60B0CB"/>
    <a:srgbClr val="E3AF48"/>
    <a:srgbClr val="F5F4D8"/>
    <a:srgbClr val="00A3EF"/>
    <a:srgbClr val="DBD973"/>
    <a:srgbClr val="B9D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0784-F0D3-4043-9B51-88503B2FB9B2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895C3-9329-43A1-BCE9-C539F3EB6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1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kaller oppgaver ofte et prosjekt uten at det egentlig er det. Noen ganger skal vi bare gjøre en oppgave som vil gjentas. MEN: prosjektmodellen kan gi god hjelp til å sikre at du går igjennom trinnene som er nødvendig for å komme frem til gode løsninger og oppnå et resultat. Og hva bør du gjøre før du starter?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895C3-9329-43A1-BCE9-C539F3EB679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835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895C3-9329-43A1-BCE9-C539F3EB679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13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Gjør det gjerne flere sammen, ta kontakt med meg når du/dere gjør det første gang. Og ja…. Mye her kan overføres til mandatet i prosjektmodellen hvis dere finner ut at dere skal kjøre det som et prosjekt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895C3-9329-43A1-BCE9-C539F3EB679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9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442E-128C-410F-9436-5799271C7B5D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31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Kapittel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05C001-DF04-4A6B-81A6-F8B5AEDE16C4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737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Kapittel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92265F-8EBC-4E9B-B966-E6A7337EC762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8786"/>
            <a:ext cx="3524992" cy="9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73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6000"/>
            <a:ext cx="8101263" cy="2664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85293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14E9-B8EC-4B43-896C-988FF6B28C4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547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900140"/>
            <a:ext cx="5386917" cy="1274736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9" y="900140"/>
            <a:ext cx="5389033" cy="1274736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F61-BAD0-43AC-A223-CB0C7CC91836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159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4964-34F0-4143-8F27-0689402067CC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0313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AD7-0B93-40CC-9DA1-5995595F1D50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8946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33683"/>
            <a:ext cx="12192000" cy="5980140"/>
          </a:xfrm>
        </p:spPr>
        <p:txBody>
          <a:bodyPr anchor="ctr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 dirty="0"/>
              <a:t>Klikk her for å sette inn bilde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0CC9-A3D4-4EAA-B776-E906ACB5653B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949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62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586F7E-1FBA-4248-B95F-FF1FB31015A9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2725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27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Hvile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95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C8C2BE"/>
          </a:solidFill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1" y="988719"/>
            <a:ext cx="8327300" cy="229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4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50D046-C42E-4307-B563-134A4C6AEA62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97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For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42D5D7-19C8-483F-AAC1-A8A2040E3155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0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A396A3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16245C-259A-4B57-99B6-47BCF20DDBA3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91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For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CD2EF4-B62E-445B-9037-59DA556F6E4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8786"/>
            <a:ext cx="3524992" cy="9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2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38B5D-BEF5-4F35-B1F5-5CE3C55939F6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305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7EA7E6-1B65-42FA-9210-C936A4037325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32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Kapittel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65EB6A-7CCF-41A9-9154-C79618F9C284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846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900139"/>
            <a:ext cx="10972800" cy="606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30102" y="6358246"/>
            <a:ext cx="2245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Source Sans Pro"/>
              </a:defRPr>
            </a:lvl1pPr>
          </a:lstStyle>
          <a:p>
            <a:fld id="{04413130-3A7C-48E4-B04B-6E08CCC46D5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2447" y="6356351"/>
            <a:ext cx="7901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101820"/>
                </a:solidFill>
                <a:latin typeface="Source Sans Pro"/>
              </a:defRPr>
            </a:lvl1pPr>
          </a:lstStyle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175995" y="6356351"/>
            <a:ext cx="548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01820"/>
                </a:solidFill>
                <a:latin typeface="Source Sans Pro"/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3" y="44560"/>
            <a:ext cx="3531588" cy="976493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3" y="44560"/>
            <a:ext cx="3531588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80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3733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32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667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133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867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for-ansatte/arbeidsstotte/prosjektgjennomforing/" TargetMode="External"/><Relationship Id="rId2" Type="http://schemas.openxmlformats.org/officeDocument/2006/relationships/hyperlink" Target="https://www.hiof.no/for-ansatte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671CA6-52EF-0358-3342-363D835134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Prosjekt – hvorfor og hvordan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D9B4A7F-1CE6-41F3-E9A4-00EEB60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E34B-CE21-4826-8181-A0322E1D7D86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6D102D1-1FBC-D299-DABF-CFDA6CE9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Therese Brenna| Seksjon for prosjekt og prosessforbedring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96F33B9-62EE-DC10-A846-56D0C0DE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1669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CE581825-720A-51AD-C6C9-90C0DF21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F61-BAD0-43AC-A223-CB0C7CC91836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9C9A53B-AF8F-08D9-E5D9-7421BFE7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54CE744D-20F9-1B50-7B1F-F44A1FCC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10</a:t>
            </a:fld>
            <a:endParaRPr lang="nb-NO" dirty="0"/>
          </a:p>
        </p:txBody>
      </p:sp>
      <p:pic>
        <p:nvPicPr>
          <p:cNvPr id="22" name="Plassholder for innhold 21" descr="Et bilde som inneholder tekst, avis, Katter, Små til mellomstore katter&#10;&#10;Automatisk generert beskrivelse">
            <a:extLst>
              <a:ext uri="{FF2B5EF4-FFF2-40B4-BE49-F238E27FC236}">
                <a16:creationId xmlns:a16="http://schemas.microsoft.com/office/drawing/2014/main" id="{67F1E6D6-21B7-4A03-36D8-E82C9BDC5F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37" y="1074821"/>
            <a:ext cx="9577137" cy="5281530"/>
          </a:xfrm>
        </p:spPr>
      </p:pic>
    </p:spTree>
    <p:extLst>
      <p:ext uri="{BB962C8B-B14F-4D97-AF65-F5344CB8AC3E}">
        <p14:creationId xmlns:p14="http://schemas.microsoft.com/office/powerpoint/2010/main" val="221415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19C83D-3083-4692-8992-E257C591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63" y="193713"/>
            <a:ext cx="10972800" cy="606036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OPPDRAGSRAMMME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3805E33-5FC0-4BCA-9D90-5962CD02F738}"/>
              </a:ext>
            </a:extLst>
          </p:cNvPr>
          <p:cNvSpPr/>
          <p:nvPr/>
        </p:nvSpPr>
        <p:spPr>
          <a:xfrm>
            <a:off x="447431" y="866882"/>
            <a:ext cx="3626338" cy="5560645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7D3D41B-16AE-4845-9C3D-3DB8F8E689D4}"/>
              </a:ext>
            </a:extLst>
          </p:cNvPr>
          <p:cNvSpPr/>
          <p:nvPr/>
        </p:nvSpPr>
        <p:spPr>
          <a:xfrm>
            <a:off x="599831" y="3429000"/>
            <a:ext cx="3251200" cy="287215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HANDLINGSROM</a:t>
            </a:r>
          </a:p>
          <a:p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28600" indent="-228600">
              <a:buAutoNum type="arabicPeriod"/>
            </a:pPr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28600" indent="-228600">
              <a:buAutoNum type="arabicPeriod"/>
            </a:pPr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56310EF-DD36-4E7A-99FC-0C45ABF0E649}"/>
              </a:ext>
            </a:extLst>
          </p:cNvPr>
          <p:cNvSpPr/>
          <p:nvPr/>
        </p:nvSpPr>
        <p:spPr>
          <a:xfrm>
            <a:off x="4286734" y="867508"/>
            <a:ext cx="3077314" cy="271193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FORMÅL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7A19222-1FA4-40AC-B3DF-757B069BEBF3}"/>
              </a:ext>
            </a:extLst>
          </p:cNvPr>
          <p:cNvSpPr/>
          <p:nvPr/>
        </p:nvSpPr>
        <p:spPr>
          <a:xfrm>
            <a:off x="4273058" y="3646579"/>
            <a:ext cx="3077314" cy="278094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EVALUERINGSKRITERIER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D8928AF-D839-4638-AFB5-4C4A2349FE04}"/>
              </a:ext>
            </a:extLst>
          </p:cNvPr>
          <p:cNvSpPr/>
          <p:nvPr/>
        </p:nvSpPr>
        <p:spPr>
          <a:xfrm>
            <a:off x="7467600" y="866882"/>
            <a:ext cx="2965937" cy="271193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VIKTIGE SAMARBEIDSPARTERE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b-NO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4A219FE-4FE9-4D94-ADEA-F4DD82CB4EC9}"/>
              </a:ext>
            </a:extLst>
          </p:cNvPr>
          <p:cNvSpPr/>
          <p:nvPr/>
        </p:nvSpPr>
        <p:spPr>
          <a:xfrm>
            <a:off x="7467601" y="3647205"/>
            <a:ext cx="2965936" cy="278094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ANNET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96B8F1E-C0A0-458F-A9DD-88DF4877C297}"/>
              </a:ext>
            </a:extLst>
          </p:cNvPr>
          <p:cNvSpPr/>
          <p:nvPr/>
        </p:nvSpPr>
        <p:spPr>
          <a:xfrm>
            <a:off x="4286734" y="2446215"/>
            <a:ext cx="3063636" cy="1133231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FOKUSSPØRSMÅL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Bindepunkt 15">
            <a:extLst>
              <a:ext uri="{FF2B5EF4-FFF2-40B4-BE49-F238E27FC236}">
                <a16:creationId xmlns:a16="http://schemas.microsoft.com/office/drawing/2014/main" id="{2C2C8D2A-2E8C-4DE6-86EE-01EB6A96B041}"/>
              </a:ext>
            </a:extLst>
          </p:cNvPr>
          <p:cNvSpPr/>
          <p:nvPr/>
        </p:nvSpPr>
        <p:spPr>
          <a:xfrm>
            <a:off x="599831" y="949104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7" name="Bindepunkt 16">
            <a:extLst>
              <a:ext uri="{FF2B5EF4-FFF2-40B4-BE49-F238E27FC236}">
                <a16:creationId xmlns:a16="http://schemas.microsoft.com/office/drawing/2014/main" id="{54EAD844-9163-44CB-B682-314B237DEBE6}"/>
              </a:ext>
            </a:extLst>
          </p:cNvPr>
          <p:cNvSpPr/>
          <p:nvPr/>
        </p:nvSpPr>
        <p:spPr>
          <a:xfrm>
            <a:off x="709246" y="3498813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8" name="Bindepunkt 17">
            <a:extLst>
              <a:ext uri="{FF2B5EF4-FFF2-40B4-BE49-F238E27FC236}">
                <a16:creationId xmlns:a16="http://schemas.microsoft.com/office/drawing/2014/main" id="{E32FEB35-3A40-4BA6-B2AA-B43E7323A7C4}"/>
              </a:ext>
            </a:extLst>
          </p:cNvPr>
          <p:cNvSpPr/>
          <p:nvPr/>
        </p:nvSpPr>
        <p:spPr>
          <a:xfrm>
            <a:off x="4423506" y="936416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9" name="Bindepunkt 18">
            <a:extLst>
              <a:ext uri="{FF2B5EF4-FFF2-40B4-BE49-F238E27FC236}">
                <a16:creationId xmlns:a16="http://schemas.microsoft.com/office/drawing/2014/main" id="{7F1BD51D-1D48-46F7-9404-CCFBBA79F1B5}"/>
              </a:ext>
            </a:extLst>
          </p:cNvPr>
          <p:cNvSpPr/>
          <p:nvPr/>
        </p:nvSpPr>
        <p:spPr>
          <a:xfrm>
            <a:off x="4423504" y="2515123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20" name="Bindepunkt 19">
            <a:extLst>
              <a:ext uri="{FF2B5EF4-FFF2-40B4-BE49-F238E27FC236}">
                <a16:creationId xmlns:a16="http://schemas.microsoft.com/office/drawing/2014/main" id="{27224345-6616-4BCE-98EE-C5DB6BA9DEE4}"/>
              </a:ext>
            </a:extLst>
          </p:cNvPr>
          <p:cNvSpPr/>
          <p:nvPr/>
        </p:nvSpPr>
        <p:spPr>
          <a:xfrm>
            <a:off x="7596550" y="3747965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21" name="Bindepunkt 20">
            <a:extLst>
              <a:ext uri="{FF2B5EF4-FFF2-40B4-BE49-F238E27FC236}">
                <a16:creationId xmlns:a16="http://schemas.microsoft.com/office/drawing/2014/main" id="{E04FB0E5-E8A3-4480-856E-C2DC816C87A8}"/>
              </a:ext>
            </a:extLst>
          </p:cNvPr>
          <p:cNvSpPr/>
          <p:nvPr/>
        </p:nvSpPr>
        <p:spPr>
          <a:xfrm>
            <a:off x="7596550" y="949103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22" name="Bindepunkt 21">
            <a:extLst>
              <a:ext uri="{FF2B5EF4-FFF2-40B4-BE49-F238E27FC236}">
                <a16:creationId xmlns:a16="http://schemas.microsoft.com/office/drawing/2014/main" id="{5E72D596-9F17-4045-A5AC-D5A5CB2FB3F5}"/>
              </a:ext>
            </a:extLst>
          </p:cNvPr>
          <p:cNvSpPr/>
          <p:nvPr/>
        </p:nvSpPr>
        <p:spPr>
          <a:xfrm>
            <a:off x="4423505" y="3717644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9300FA8E-4216-44EC-8D5F-0C8CF61822D0}"/>
              </a:ext>
            </a:extLst>
          </p:cNvPr>
          <p:cNvSpPr txBox="1"/>
          <p:nvPr/>
        </p:nvSpPr>
        <p:spPr>
          <a:xfrm>
            <a:off x="818662" y="969806"/>
            <a:ext cx="2883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VILKÅR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923FFA9-07F4-484B-70DF-8610CE78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CDC-B074-4262-B291-764690FA171E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40ABFD2-6754-2694-35FC-468A7DC6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C367FFB-E32E-FF5C-A692-5347631F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602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7A448B-8C98-BDBD-31DF-0FE4D6F3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D64822-58FD-FC9A-A4A3-CBC11EB22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Hva er et prosjekt?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Presentasjon av prosjektmodellen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Hva er viktig at vi tenker på? Med Solveig Berge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Før bruk av prosjektmodellen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Evaluering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DC2174-DE36-634F-A6CD-45425B90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442E-128C-410F-9436-5799271C7B5D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C2C1A6-3437-B47D-F7CB-9EAD4BD7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528D4C-DC47-F4DC-0301-3BF09B10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48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ssholder for innhold 12" descr="Et bilde som inneholder utendørs, sky, natur, strand">
            <a:extLst>
              <a:ext uri="{FF2B5EF4-FFF2-40B4-BE49-F238E27FC236}">
                <a16:creationId xmlns:a16="http://schemas.microsoft.com/office/drawing/2014/main" id="{D8AF7158-AA86-A7E0-2423-E2634350EC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600200"/>
            <a:ext cx="6368716" cy="4525963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3E45D5E2-67B1-1E36-A8C6-4C36ED1B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vil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27C2E2-71D9-AAFF-9493-75F2ABFCD8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>
              <a:latin typeface="Vivaldi" panose="03020602050506090804" pitchFamily="66" charset="0"/>
            </a:endParaRPr>
          </a:p>
          <a:p>
            <a:pPr marL="0" indent="0">
              <a:buNone/>
            </a:pPr>
            <a:endParaRPr lang="nb-NO" dirty="0">
              <a:latin typeface="Vivaldi" panose="03020602050506090804" pitchFamily="66" charset="0"/>
            </a:endParaRPr>
          </a:p>
          <a:p>
            <a:pPr marL="0" indent="0">
              <a:buNone/>
            </a:pPr>
            <a:endParaRPr lang="nb-NO" dirty="0">
              <a:latin typeface="Vivaldi" panose="03020602050506090804" pitchFamily="66" charset="0"/>
            </a:endParaRPr>
          </a:p>
          <a:p>
            <a:pPr marL="0" indent="0">
              <a:buNone/>
            </a:pPr>
            <a:r>
              <a:rPr lang="nb-NO" b="1" dirty="0">
                <a:solidFill>
                  <a:schemeClr val="bg2"/>
                </a:solidFill>
                <a:latin typeface="Vivaldi" panose="03020602050506090804" pitchFamily="66" charset="0"/>
              </a:rPr>
              <a:t>Bak ethvert problem ligger det en frustrert drøm </a:t>
            </a:r>
          </a:p>
          <a:p>
            <a:pPr marL="0" indent="0">
              <a:buNone/>
            </a:pPr>
            <a:r>
              <a:rPr lang="nb-NO" b="1" dirty="0">
                <a:solidFill>
                  <a:schemeClr val="bg2"/>
                </a:solidFill>
                <a:latin typeface="Vivaldi" panose="03020602050506090804" pitchFamily="66" charset="0"/>
              </a:rPr>
              <a:t>    – Peter Lang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012BDC7-99DA-A524-FBE3-6E7391C4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14E9-B8EC-4B43-896C-988FF6B28C4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ED4B378-228D-B48E-6B24-B91120B7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E72509-7F8C-074A-85E7-CBBA1D36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784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AFEC2A-3D7D-8A6E-8670-DE273000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er et prosjekt?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F9EEFD-229F-1491-77ED-BEDC99EE7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Definisjon: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prosjekt er en midlertidig organisering som opprettes for å gjennomføre en ønsket endring.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prosjekt kjennetegnes av klare mål og med tydelig start og slutt.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bør vi da bruke prosjektmodellen?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vi ønsker en endring fra det som er i dag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vi vet hva vi vil oppnå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Både små og store prosjekter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250D7F2-4B16-B33B-326E-3F11395C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793-359C-4B62-951B-A953AC63EDF4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77992C7-6572-F802-9443-6A6B3970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0CB6E7-126E-6836-6F49-6564B193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385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7BF39F-9F3A-C2BF-7DCA-F09B2699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93" y="428818"/>
            <a:ext cx="10972800" cy="606036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HiØs</a:t>
            </a:r>
            <a:r>
              <a:rPr lang="nb-NO" dirty="0"/>
              <a:t> prosjektmodell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FCD412-4103-C20D-4199-2689598A9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899962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>
              <a:solidFill>
                <a:srgbClr val="3CBFAE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https://www.hiof.no/for-ansatte/</a:t>
            </a:r>
            <a:endParaRPr lang="nb-NO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1600" dirty="0"/>
              <a:t>Under Arbeidsstøtte nederst velg Prosjektgjennomføring.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1600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https://www.hiof.no/for-ansatte/arbeidsstotte/prosjektgjennomforing/</a:t>
            </a:r>
            <a:endParaRPr lang="nb-NO" sz="1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3BFB43-BAFE-798F-9338-690C6D74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7F9D-7D1E-4589-A2C9-6C0B69F13A06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1132FF-AE19-4886-92B4-B16F5B6A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7CDFE6-382C-DB6C-7B37-8A90BB5B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4731A5F8-B95D-F679-1331-E10DF64AE8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27" y="1689682"/>
            <a:ext cx="6657475" cy="2240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866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E9285F-F2F0-551D-A594-7B7A1A3D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er viktig og Solveig Berges erfaringer?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7D5D7E-B69D-ECB1-DC02-472793DD4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6238461" cy="4525963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Formålet må være helt klart for alle</a:t>
            </a:r>
          </a:p>
          <a:p>
            <a:r>
              <a:rPr lang="nb-NO" dirty="0"/>
              <a:t>Prosjekteier må være involvert i utformingen av mandatet. </a:t>
            </a:r>
          </a:p>
          <a:p>
            <a:r>
              <a:rPr lang="nb-NO" dirty="0"/>
              <a:t>Rammene må være på plass</a:t>
            </a:r>
          </a:p>
          <a:p>
            <a:r>
              <a:rPr lang="nb-NO" dirty="0"/>
              <a:t>Prosjektplan- følge punktene - reflektere. Hvem påvirkes av prosjektet? </a:t>
            </a:r>
          </a:p>
          <a:p>
            <a:r>
              <a:rPr lang="nb-NO" dirty="0"/>
              <a:t>Dokumentasjon av hva som er gjort -læring</a:t>
            </a:r>
          </a:p>
          <a:p>
            <a:r>
              <a:rPr lang="nb-NO" dirty="0"/>
              <a:t>Det må være tydelig når prosjektet skal avsluttes</a:t>
            </a:r>
          </a:p>
          <a:p>
            <a:r>
              <a:rPr lang="nb-NO" dirty="0"/>
              <a:t>Forventninger må være avklart</a:t>
            </a:r>
          </a:p>
          <a:p>
            <a:r>
              <a:rPr lang="nb-NO" dirty="0"/>
              <a:t>INGEN skal være med som ikke har noen funksjon!</a:t>
            </a:r>
          </a:p>
          <a:p>
            <a:r>
              <a:rPr lang="nb-NO" dirty="0"/>
              <a:t>Tilpasses til prosjektet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381BAA-2F8F-39FF-CBB3-609E360DE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7952" y="1506176"/>
            <a:ext cx="5384800" cy="4525963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Ikke bare en god ide </a:t>
            </a:r>
            <a:r>
              <a:rPr lang="nb-NO" dirty="0">
                <a:sym typeface="Wingdings" panose="05000000000000000000" pitchFamily="2" charset="2"/>
              </a:rPr>
              <a:t></a:t>
            </a:r>
          </a:p>
          <a:p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25E18A9-7BD2-1EC6-6C58-7E503A3E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14E9-B8EC-4B43-896C-988FF6B28C4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E29ECB-87CC-531B-CFE4-A5BE2DE4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Therese Brenna| Seksjon for prosjekt og prosessforbedring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CFFAFE-7147-C901-2170-25692142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9" name="Bilde 8" descr="Et bilde som inneholder clip art, tegning, illustrasjon, Tegnefilm&#10;&#10;Automatisk generert beskrivelse">
            <a:extLst>
              <a:ext uri="{FF2B5EF4-FFF2-40B4-BE49-F238E27FC236}">
                <a16:creationId xmlns:a16="http://schemas.microsoft.com/office/drawing/2014/main" id="{04815EC4-D4CD-76BF-CFB2-1EFDE22C5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465" y="2172279"/>
            <a:ext cx="4086191" cy="40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8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F6B16D-58A5-32F1-421F-169C1502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93" y="134629"/>
            <a:ext cx="10972800" cy="606036"/>
          </a:xfrm>
        </p:spPr>
        <p:txBody>
          <a:bodyPr>
            <a:normAutofit fontScale="90000"/>
          </a:bodyPr>
          <a:lstStyle/>
          <a:p>
            <a:r>
              <a:rPr lang="nb-NO" dirty="0"/>
              <a:t>Fremdriftsplan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F31C3F-1E85-4DDC-7B89-3713EC07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14E9-B8EC-4B43-896C-988FF6B28C4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3ACCFA-7D78-4646-01C0-1F9944D9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636904-BD6F-9FF2-087D-3FF7AC95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7</a:t>
            </a:fld>
            <a:endParaRPr lang="nb-NO" dirty="0"/>
          </a:p>
        </p:txBody>
      </p:sp>
      <p:pic>
        <p:nvPicPr>
          <p:cNvPr id="21" name="Plassholder for innhold 20">
            <a:extLst>
              <a:ext uri="{FF2B5EF4-FFF2-40B4-BE49-F238E27FC236}">
                <a16:creationId xmlns:a16="http://schemas.microsoft.com/office/drawing/2014/main" id="{EF6241C0-0506-C208-3AF8-A2209064AC5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78415" y="780221"/>
            <a:ext cx="10972800" cy="52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CD686-0F61-7599-ACE8-F746C577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Før bruk av prosjektmodellen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02F664-4AD1-7AD4-3B12-40CEDF5866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Oppdragsramme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Et verktøy for å se hva prosjektet/prosessen/oppgaven/aktiviteten handler om </a:t>
            </a:r>
          </a:p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En hjelp til å stille nødvendige spørsmål i forkant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Kanskje er det nok ?</a:t>
            </a:r>
          </a:p>
          <a:p>
            <a:pPr lvl="1"/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BEB4D6-2373-3AF0-4144-4DCD258F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5FC1-F70C-4DC8-BB33-E26B1E2CD61A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00B2015-8951-784D-AF55-3049CC2D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9C7C84-47A1-F3BC-8BEA-A71A5DFD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8</a:t>
            </a:fld>
            <a:endParaRPr lang="nb-NO" dirty="0"/>
          </a:p>
        </p:txBody>
      </p:sp>
      <p:pic>
        <p:nvPicPr>
          <p:cNvPr id="25" name="Plassholder for innhold 24" descr="Et bilde som inneholder sketch, strektegning, clip art, Fargeleggingsbok">
            <a:extLst>
              <a:ext uri="{FF2B5EF4-FFF2-40B4-BE49-F238E27FC236}">
                <a16:creationId xmlns:a16="http://schemas.microsoft.com/office/drawing/2014/main" id="{D7C4892E-93C0-214B-A775-D5E42735CB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216" y="1279058"/>
            <a:ext cx="3284330" cy="4555277"/>
          </a:xfrm>
        </p:spPr>
      </p:pic>
    </p:spTree>
    <p:extLst>
      <p:ext uri="{BB962C8B-B14F-4D97-AF65-F5344CB8AC3E}">
        <p14:creationId xmlns:p14="http://schemas.microsoft.com/office/powerpoint/2010/main" val="81283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19C83D-3083-4692-8992-E257C591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63" y="193713"/>
            <a:ext cx="10972800" cy="606036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OPPDRAGSRAMMME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3805E33-5FC0-4BCA-9D90-5962CD02F738}"/>
              </a:ext>
            </a:extLst>
          </p:cNvPr>
          <p:cNvSpPr/>
          <p:nvPr/>
        </p:nvSpPr>
        <p:spPr>
          <a:xfrm>
            <a:off x="527534" y="866882"/>
            <a:ext cx="3626338" cy="5560645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7D3D41B-16AE-4845-9C3D-3DB8F8E689D4}"/>
              </a:ext>
            </a:extLst>
          </p:cNvPr>
          <p:cNvSpPr/>
          <p:nvPr/>
        </p:nvSpPr>
        <p:spPr>
          <a:xfrm>
            <a:off x="709246" y="3429000"/>
            <a:ext cx="3251200" cy="287215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HANDLINGSROM</a:t>
            </a:r>
          </a:p>
          <a:p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Hva inviterer vi inn til?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Hvilke beslutninger er ennå ikke tatt? 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Hva kan deltakerne være med å beslutte?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56310EF-DD36-4E7A-99FC-0C45ABF0E649}"/>
              </a:ext>
            </a:extLst>
          </p:cNvPr>
          <p:cNvSpPr/>
          <p:nvPr/>
        </p:nvSpPr>
        <p:spPr>
          <a:xfrm>
            <a:off x="4286734" y="867508"/>
            <a:ext cx="3077314" cy="271193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FORMÅL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Hva drømmer vi om å få til med dette?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Hvorfor setter vi i gang dette nå?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Hva håper vi dette skal skape på sikt?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7A19222-1FA4-40AC-B3DF-757B069BEBF3}"/>
              </a:ext>
            </a:extLst>
          </p:cNvPr>
          <p:cNvSpPr/>
          <p:nvPr/>
        </p:nvSpPr>
        <p:spPr>
          <a:xfrm>
            <a:off x="4273058" y="3646579"/>
            <a:ext cx="3077314" cy="278094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EVALUERINGSKRITERIER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Hvordan vet dere at dere er på rett vei?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Hva skal dette minimum treffe på?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Hvilke produkter eller resultater sitter vi igjen med?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Hvordan vil vi dokumentere resultatene av dette?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D8928AF-D839-4638-AFB5-4C4A2349FE04}"/>
              </a:ext>
            </a:extLst>
          </p:cNvPr>
          <p:cNvSpPr/>
          <p:nvPr/>
        </p:nvSpPr>
        <p:spPr>
          <a:xfrm>
            <a:off x="7467600" y="866882"/>
            <a:ext cx="2965937" cy="271193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VIKTIGE SAMARBEIDSPARTERE</a:t>
            </a:r>
          </a:p>
          <a:p>
            <a:endParaRPr lang="nb-NO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Hvem er dere avhengig av for å lykkes?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Hvem kan hjelpe dere hvis dere skulle stå fast?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Hvem vil våre beslutninger påvirke? 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Hvem overser dere som er viktig for dette? </a:t>
            </a:r>
          </a:p>
          <a:p>
            <a:endParaRPr lang="nb-NO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4A219FE-4FE9-4D94-ADEA-F4DD82CB4EC9}"/>
              </a:ext>
            </a:extLst>
          </p:cNvPr>
          <p:cNvSpPr/>
          <p:nvPr/>
        </p:nvSpPr>
        <p:spPr>
          <a:xfrm>
            <a:off x="7467601" y="3647205"/>
            <a:ext cx="2965936" cy="2780948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ANNET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96B8F1E-C0A0-458F-A9DD-88DF4877C297}"/>
              </a:ext>
            </a:extLst>
          </p:cNvPr>
          <p:cNvSpPr/>
          <p:nvPr/>
        </p:nvSpPr>
        <p:spPr>
          <a:xfrm>
            <a:off x="4300412" y="2232686"/>
            <a:ext cx="3063636" cy="1346134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/>
              <a:t>     </a:t>
            </a:r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FOKUSSPØRSMÅL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Hvordan kan vi… [handling] for… [målgruppe] slik at… [hva er behovet/målet?</a:t>
            </a:r>
            <a:b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  <a:latin typeface="Open Sans" panose="020B0606030504020204" pitchFamily="34" charset="0"/>
            </a:endParaRPr>
          </a:p>
          <a:p>
            <a:r>
              <a:rPr lang="nb-NO" sz="10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Open Sans" panose="020B0606030504020204" pitchFamily="34" charset="0"/>
              </a:rPr>
              <a:t>For eksempel: Hvordan kan vi sammen skape et arbeidsmiljø som bidrar til at hver enkelt av oss kan prestere på sitt aller beste hver dag?</a:t>
            </a:r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Bindepunkt 15">
            <a:extLst>
              <a:ext uri="{FF2B5EF4-FFF2-40B4-BE49-F238E27FC236}">
                <a16:creationId xmlns:a16="http://schemas.microsoft.com/office/drawing/2014/main" id="{2C2C8D2A-2E8C-4DE6-86EE-01EB6A96B041}"/>
              </a:ext>
            </a:extLst>
          </p:cNvPr>
          <p:cNvSpPr/>
          <p:nvPr/>
        </p:nvSpPr>
        <p:spPr>
          <a:xfrm>
            <a:off x="599831" y="949104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7" name="Bindepunkt 16">
            <a:extLst>
              <a:ext uri="{FF2B5EF4-FFF2-40B4-BE49-F238E27FC236}">
                <a16:creationId xmlns:a16="http://schemas.microsoft.com/office/drawing/2014/main" id="{54EAD844-9163-44CB-B682-314B237DEBE6}"/>
              </a:ext>
            </a:extLst>
          </p:cNvPr>
          <p:cNvSpPr/>
          <p:nvPr/>
        </p:nvSpPr>
        <p:spPr>
          <a:xfrm>
            <a:off x="828431" y="3510592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8" name="Bindepunkt 17">
            <a:extLst>
              <a:ext uri="{FF2B5EF4-FFF2-40B4-BE49-F238E27FC236}">
                <a16:creationId xmlns:a16="http://schemas.microsoft.com/office/drawing/2014/main" id="{E32FEB35-3A40-4BA6-B2AA-B43E7323A7C4}"/>
              </a:ext>
            </a:extLst>
          </p:cNvPr>
          <p:cNvSpPr/>
          <p:nvPr/>
        </p:nvSpPr>
        <p:spPr>
          <a:xfrm>
            <a:off x="4423506" y="936416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9" name="Bindepunkt 18">
            <a:extLst>
              <a:ext uri="{FF2B5EF4-FFF2-40B4-BE49-F238E27FC236}">
                <a16:creationId xmlns:a16="http://schemas.microsoft.com/office/drawing/2014/main" id="{7F1BD51D-1D48-46F7-9404-CCFBBA79F1B5}"/>
              </a:ext>
            </a:extLst>
          </p:cNvPr>
          <p:cNvSpPr/>
          <p:nvPr/>
        </p:nvSpPr>
        <p:spPr>
          <a:xfrm>
            <a:off x="4423504" y="2301594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20" name="Bindepunkt 19">
            <a:extLst>
              <a:ext uri="{FF2B5EF4-FFF2-40B4-BE49-F238E27FC236}">
                <a16:creationId xmlns:a16="http://schemas.microsoft.com/office/drawing/2014/main" id="{27224345-6616-4BCE-98EE-C5DB6BA9DEE4}"/>
              </a:ext>
            </a:extLst>
          </p:cNvPr>
          <p:cNvSpPr/>
          <p:nvPr/>
        </p:nvSpPr>
        <p:spPr>
          <a:xfrm>
            <a:off x="7596550" y="3747965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21" name="Bindepunkt 20">
            <a:extLst>
              <a:ext uri="{FF2B5EF4-FFF2-40B4-BE49-F238E27FC236}">
                <a16:creationId xmlns:a16="http://schemas.microsoft.com/office/drawing/2014/main" id="{E04FB0E5-E8A3-4480-856E-C2DC816C87A8}"/>
              </a:ext>
            </a:extLst>
          </p:cNvPr>
          <p:cNvSpPr/>
          <p:nvPr/>
        </p:nvSpPr>
        <p:spPr>
          <a:xfrm>
            <a:off x="7596550" y="949103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22" name="Bindepunkt 21">
            <a:extLst>
              <a:ext uri="{FF2B5EF4-FFF2-40B4-BE49-F238E27FC236}">
                <a16:creationId xmlns:a16="http://schemas.microsoft.com/office/drawing/2014/main" id="{5E72D596-9F17-4045-A5AC-D5A5CB2FB3F5}"/>
              </a:ext>
            </a:extLst>
          </p:cNvPr>
          <p:cNvSpPr/>
          <p:nvPr/>
        </p:nvSpPr>
        <p:spPr>
          <a:xfrm>
            <a:off x="4423505" y="3717644"/>
            <a:ext cx="218831" cy="21883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9300FA8E-4216-44EC-8D5F-0C8CF61822D0}"/>
              </a:ext>
            </a:extLst>
          </p:cNvPr>
          <p:cNvSpPr txBox="1"/>
          <p:nvPr/>
        </p:nvSpPr>
        <p:spPr>
          <a:xfrm>
            <a:off x="818662" y="969806"/>
            <a:ext cx="2883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VILKÅR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02CB31F0-745F-4D18-A8DB-87961877778E}"/>
              </a:ext>
            </a:extLst>
          </p:cNvPr>
          <p:cNvSpPr txBox="1"/>
          <p:nvPr/>
        </p:nvSpPr>
        <p:spPr>
          <a:xfrm>
            <a:off x="527534" y="1155247"/>
            <a:ext cx="3509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Hva ligger fast?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Hvilke økonomiske hensyn bør vi ta?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Hvilke strategiske føringer må vi ta hensyn til?</a:t>
            </a:r>
          </a:p>
          <a:p>
            <a:r>
              <a:rPr lang="nb-NO" sz="1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Hvem skal vi snakke med for å være helt sikre?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19DF344-CB12-5868-42D8-62711E7A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46A3-C69A-4069-A0A9-05BE100A7A30}" type="datetime1">
              <a:rPr lang="nb-NO" smtClean="0"/>
              <a:t>25.09.2023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CF407E-E854-A4C9-EB35-80BBC429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Therese Brenna| Seksjon for prosjekt og prosessforbedring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0BEB5C-1FD3-B425-23D6-CB03D91A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8054701"/>
      </p:ext>
    </p:extLst>
  </p:cSld>
  <p:clrMapOvr>
    <a:masterClrMapping/>
  </p:clrMapOvr>
</p:sld>
</file>

<file path=ppt/theme/theme1.xml><?xml version="1.0" encoding="utf-8"?>
<a:theme xmlns:a="http://schemas.openxmlformats.org/drawingml/2006/main" name="HIOF-template-7.13.Presentasjonsmal-NOR-v.0.0.2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OF-template-7.13.Presentasjonsmal-NOR-v.1.1.0" id="{EF7B6924-C9F2-4648-B1CC-028E0D5F992E}" vid="{E7FEDBD8-4028-4E42-A3F2-D517EB342AE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c346c4-e7ce-4eaf-97ef-9bbb82c9643d">
      <Terms xmlns="http://schemas.microsoft.com/office/infopath/2007/PartnerControls"/>
    </lcf76f155ced4ddcb4097134ff3c332f>
    <TaxCatchAll xmlns="eb74bfa7-3bf8-4f15-8fa8-4422b72f94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30D16E98D44849B0D7EBF4C6315605" ma:contentTypeVersion="13" ma:contentTypeDescription="Opprett et nytt dokument." ma:contentTypeScope="" ma:versionID="48af586bbbc4c8a8cf9ee742d4a439dc">
  <xsd:schema xmlns:xsd="http://www.w3.org/2001/XMLSchema" xmlns:xs="http://www.w3.org/2001/XMLSchema" xmlns:p="http://schemas.microsoft.com/office/2006/metadata/properties" xmlns:ns2="b2c346c4-e7ce-4eaf-97ef-9bbb82c9643d" xmlns:ns3="eb74bfa7-3bf8-4f15-8fa8-4422b72f94ee" targetNamespace="http://schemas.microsoft.com/office/2006/metadata/properties" ma:root="true" ma:fieldsID="090149f51c8a739c75d3fb1b6ffe7515" ns2:_="" ns3:_="">
    <xsd:import namespace="b2c346c4-e7ce-4eaf-97ef-9bbb82c9643d"/>
    <xsd:import namespace="eb74bfa7-3bf8-4f15-8fa8-4422b72f94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346c4-e7ce-4eaf-97ef-9bbb82c96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0df4930c-91c5-452e-b6ab-428d5d93c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4bfa7-3bf8-4f15-8fa8-4422b72f94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e2c7ba70-4f2f-465f-927d-925bb6dd054a}" ma:internalName="TaxCatchAll" ma:showField="CatchAllData" ma:web="eb74bfa7-3bf8-4f15-8fa8-4422b72f94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FF4F9-752B-44F1-AD2D-D3F6BA8DFD50}">
  <ds:schemaRefs>
    <ds:schemaRef ds:uri="http://schemas.microsoft.com/office/infopath/2007/PartnerControls"/>
    <ds:schemaRef ds:uri="eb74bfa7-3bf8-4f15-8fa8-4422b72f94ee"/>
    <ds:schemaRef ds:uri="b2c346c4-e7ce-4eaf-97ef-9bbb82c9643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2EF2BF-32D9-4C24-BD3C-C40B19CFA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0484B9-67FF-43DD-AD79-57A75B98E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c346c4-e7ce-4eaf-97ef-9bbb82c9643d"/>
    <ds:schemaRef ds:uri="eb74bfa7-3bf8-4f15-8fa8-4422b72f94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Office PowerPoint</Application>
  <PresentationFormat>Widescreen</PresentationFormat>
  <Paragraphs>157</Paragraphs>
  <Slides>11</Slides>
  <Notes>3</Notes>
  <HiddenSlides>2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Source Sans Pro</vt:lpstr>
      <vt:lpstr>Vivaldi</vt:lpstr>
      <vt:lpstr>HIOF-template-7.13.Presentasjonsmal-NOR-v.0.0.2</vt:lpstr>
      <vt:lpstr>Prosjekt – hvorfor og hvordan</vt:lpstr>
      <vt:lpstr>Agenda</vt:lpstr>
      <vt:lpstr>Hva vil vi?</vt:lpstr>
      <vt:lpstr>Hva er et prosjekt?</vt:lpstr>
      <vt:lpstr>HiØs prosjektmodell</vt:lpstr>
      <vt:lpstr>Hva er viktig og Solveig Berges erfaringer?</vt:lpstr>
      <vt:lpstr>Fremdriftsplan</vt:lpstr>
      <vt:lpstr>Før bruk av prosjektmodellen</vt:lpstr>
      <vt:lpstr>OPPDRAGSRAMMME</vt:lpstr>
      <vt:lpstr>PowerPoint-presentasjon</vt:lpstr>
      <vt:lpstr>OPPDRAGSRAMMME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Hanne Liljeroth</dc:creator>
  <cp:lastModifiedBy>Karin Helene Anker Rasch</cp:lastModifiedBy>
  <cp:revision>107</cp:revision>
  <cp:lastPrinted>2023-09-21T11:02:39Z</cp:lastPrinted>
  <dcterms:created xsi:type="dcterms:W3CDTF">2022-02-16T08:14:10Z</dcterms:created>
  <dcterms:modified xsi:type="dcterms:W3CDTF">2023-09-25T11:02:56Z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0x0101000730D16E98D44849B0D7EBF4C6315605</vt:lpwstr>
  </property>
</Properties>
</file>