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</p:sldMasterIdLst>
  <p:notesMasterIdLst>
    <p:notesMasterId r:id="rId19"/>
  </p:notesMasterIdLst>
  <p:handoutMasterIdLst>
    <p:handoutMasterId r:id="rId20"/>
  </p:handoutMasterIdLst>
  <p:sldIdLst>
    <p:sldId id="276" r:id="rId5"/>
    <p:sldId id="281" r:id="rId6"/>
    <p:sldId id="283" r:id="rId7"/>
    <p:sldId id="284" r:id="rId8"/>
    <p:sldId id="286" r:id="rId9"/>
    <p:sldId id="273" r:id="rId10"/>
    <p:sldId id="285" r:id="rId11"/>
    <p:sldId id="277" r:id="rId12"/>
    <p:sldId id="278" r:id="rId13"/>
    <p:sldId id="288" r:id="rId14"/>
    <p:sldId id="291" r:id="rId15"/>
    <p:sldId id="289" r:id="rId16"/>
    <p:sldId id="292" r:id="rId17"/>
    <p:sldId id="263" r:id="rId18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2BE"/>
    <a:srgbClr val="A396A3"/>
    <a:srgbClr val="D77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28"/>
  </p:normalViewPr>
  <p:slideViewPr>
    <p:cSldViewPr snapToGrid="0" snapToObjects="1">
      <p:cViewPr varScale="1">
        <p:scale>
          <a:sx n="90" d="100"/>
          <a:sy n="90" d="100"/>
        </p:scale>
        <p:origin x="508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70" d="100"/>
          <a:sy n="170" d="100"/>
        </p:scale>
        <p:origin x="65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Fagansatte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LUSP </a:t>
            </a:r>
            <a:r>
              <a:rPr lang="en-US" dirty="0" err="1"/>
              <a:t>fordelt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stillingskategori</a:t>
            </a:r>
            <a:r>
              <a:rPr lang="en-US" dirty="0"/>
              <a:t> pr.</a:t>
            </a:r>
            <a:r>
              <a:rPr lang="en-US" baseline="0" dirty="0"/>
              <a:t> 31.12.21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Fagansatte ved LUSP fordelt på stillingskategori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2A-46E7-BAEC-17784FC7A2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2A-46E7-BAEC-17784FC7A2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2A-46E7-BAEC-17784FC7A2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2A-46E7-BAEC-17784FC7A22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D2A-46E7-BAEC-17784FC7A223}"/>
              </c:ext>
            </c:extLst>
          </c:dPt>
          <c:cat>
            <c:strRef>
              <c:f>'Ark1'!$A$2:$A$6</c:f>
              <c:strCache>
                <c:ptCount val="5"/>
                <c:pt idx="0">
                  <c:v>Høgskolelektor (75)</c:v>
                </c:pt>
                <c:pt idx="1">
                  <c:v>Førstelektor (21)</c:v>
                </c:pt>
                <c:pt idx="2">
                  <c:v>Førsteamanuensis (52)</c:v>
                </c:pt>
                <c:pt idx="3">
                  <c:v>Dosent (8)</c:v>
                </c:pt>
                <c:pt idx="4">
                  <c:v>Professor (15)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75</c:v>
                </c:pt>
                <c:pt idx="1">
                  <c:v>21</c:v>
                </c:pt>
                <c:pt idx="2">
                  <c:v>52</c:v>
                </c:pt>
                <c:pt idx="3">
                  <c:v>8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5B-4EE6-B2EB-D93F92ACC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15ACB-6D39-BD4E-B219-F3F80F4D5658}" type="datetimeFigureOut">
              <a:rPr lang="nb-NO" smtClean="0">
                <a:latin typeface="Source Sans Pro" charset="0"/>
                <a:ea typeface="Source Sans Pro" charset="0"/>
                <a:cs typeface="Source Sans Pro" charset="0"/>
              </a:rPr>
              <a:t>01.02.2022</a:t>
            </a:fld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D036-F3E9-EE46-9B35-EC7759C2F543}" type="slidenum">
              <a:rPr lang="nb-NO" smtClean="0">
                <a:latin typeface="Source Sans Pro" charset="0"/>
                <a:ea typeface="Source Sans Pro" charset="0"/>
                <a:cs typeface="Source Sans Pro" charset="0"/>
              </a:rPr>
              <a:t>‹#›</a:t>
            </a:fld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54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9444867-3A3C-8F4F-AA72-C1B9EB729F72}" type="datetimeFigureOut">
              <a:rPr lang="nb-NO" smtClean="0"/>
              <a:pPr/>
              <a:t>01.02.2022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F45C457E-F630-C147-B67D-734B6B1CD9D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3081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Source Sans Pro" charset="0"/>
        <a:ea typeface="Source Sans Pro" charset="0"/>
        <a:cs typeface="Source Sans Pro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457E-F630-C147-B67D-734B6B1CD9DE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17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852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Kapittelside 1-Blaa">
    <p:bg>
      <p:bgPr>
        <a:solidFill>
          <a:srgbClr val="A3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F0CA49-856B-4BCE-92A4-23E7CBB71CEC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Kapittelside 1-Blaa">
    <p:bg>
      <p:bgPr>
        <a:solidFill>
          <a:srgbClr val="C8C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EAFD26-711D-41C4-BCE2-D63F52BB5D7C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6589"/>
            <a:ext cx="2643744" cy="72920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 1-Hexag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2000"/>
            <a:ext cx="6075947" cy="199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439050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EDC0-175F-436B-9568-88B4584F1AF3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789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675105"/>
            <a:ext cx="4040188" cy="95605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675105"/>
            <a:ext cx="4041775" cy="95605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A8D6-EC2B-4EFD-940E-CB87F1C50FA6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4599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F053-BE3C-4888-A3D7-338C17091AC9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354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C208-5603-4CE6-A19A-7CFC690B79F3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044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0" y="100262"/>
            <a:ext cx="9144000" cy="4485105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her for å sette inn bilde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F466-5744-4DD1-A5AD-DB7E1E6D99E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7453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71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6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B70825-4AC8-4296-BA78-46728A837ACE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0912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D77869"/>
          </a:solidFill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Hvileside 1-Blaa">
    <p:bg>
      <p:bgPr>
        <a:solidFill>
          <a:srgbClr val="A3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Bilde 4" descr="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Hvile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EX-hvit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e 6" descr="logo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033"/>
            <a:ext cx="6245475" cy="1730121"/>
          </a:xfrm>
          <a:prstGeom prst="rect">
            <a:avLst/>
          </a:prstGeom>
        </p:spPr>
      </p:pic>
      <p:pic>
        <p:nvPicPr>
          <p:cNvPr id="4" name="Bilde 3" descr="HEX-hvit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C8C2BE"/>
          </a:solidFill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3" y="741539"/>
            <a:ext cx="6245475" cy="172263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AEDB6-381A-49A0-AD72-E02EF5DEB611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489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Forside 1-Blaa">
    <p:bg>
      <p:bgPr>
        <a:solidFill>
          <a:srgbClr val="D77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D77869"/>
          </a:solidFill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DF2512-5850-47FE-A58F-397DA559F574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For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A396A3"/>
          </a:solidFill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B1EF98-170D-49A6-B58A-6869F3373A8F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Forside 1-Blaa">
    <p:bg>
      <p:bgPr>
        <a:solidFill>
          <a:srgbClr val="C8C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EX-ppt-ne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053" y="1203159"/>
            <a:ext cx="8412748" cy="1784684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0" name="Bilde 9" descr="HEX-ppt-net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27C108-A0E5-4D64-919A-A8A870FACF7A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6589"/>
            <a:ext cx="2643744" cy="72920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Gron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A8C87E-D2EB-44BA-B3C1-DDF47C577E64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819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ide 1-Bla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31F140-E3CD-43E3-84E9-5F30D2CC3ED3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363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Kapittelside 1-Blaa">
    <p:bg>
      <p:bgPr>
        <a:solidFill>
          <a:srgbClr val="D77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1510632" y="761999"/>
            <a:ext cx="6075947" cy="321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82" y="33420"/>
            <a:ext cx="2643744" cy="732370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950D7C-2C07-498B-A8CD-9CC00415BCB2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675104"/>
            <a:ext cx="8229600" cy="454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697576" y="4768684"/>
            <a:ext cx="16844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ans Pro"/>
              </a:defRPr>
            </a:lvl1pPr>
          </a:lstStyle>
          <a:p>
            <a:fld id="{8333B9CF-B92A-49F0-98AE-4EA514A09C40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6835" y="4767263"/>
            <a:ext cx="59262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381996" y="4767263"/>
            <a:ext cx="41174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0"/>
                </a:solidFill>
                <a:latin typeface="Source Sans Pro"/>
              </a:defRPr>
            </a:lvl1pPr>
          </a:lstStyle>
          <a:p>
            <a:fld id="{28ECCE09-4EB9-D24E-99A2-F5BDA1BD657E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 descr="logo-nor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09" y="33420"/>
            <a:ext cx="2648691" cy="732370"/>
          </a:xfrm>
          <a:prstGeom prst="rect">
            <a:avLst/>
          </a:prstGeom>
        </p:spPr>
      </p:pic>
      <p:pic>
        <p:nvPicPr>
          <p:cNvPr id="8" name="Bilde 7" descr="logo-nor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309" y="33420"/>
            <a:ext cx="2648691" cy="73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3" r:id="rId2"/>
    <p:sldLayoutId id="2147483694" r:id="rId3"/>
    <p:sldLayoutId id="2147483706" r:id="rId4"/>
    <p:sldLayoutId id="2147483707" r:id="rId5"/>
    <p:sldLayoutId id="2147483708" r:id="rId6"/>
    <p:sldLayoutId id="2147483695" r:id="rId7"/>
    <p:sldLayoutId id="2147483696" r:id="rId8"/>
    <p:sldLayoutId id="2147483709" r:id="rId9"/>
    <p:sldLayoutId id="2147483710" r:id="rId10"/>
    <p:sldLayoutId id="2147483711" r:id="rId11"/>
    <p:sldLayoutId id="2147483697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12" r:id="rId20"/>
    <p:sldLayoutId id="2147483713" r:id="rId21"/>
    <p:sldLayoutId id="2147483714" r:id="rId2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2400" kern="1200">
          <a:solidFill>
            <a:schemeClr val="tx1"/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2000" kern="1200">
          <a:solidFill>
            <a:schemeClr val="tx1"/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800" kern="1200">
          <a:solidFill>
            <a:schemeClr val="tx1"/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600" kern="1200">
          <a:solidFill>
            <a:schemeClr val="tx1"/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6"/>
        </a:buBlip>
        <a:defRPr sz="1400" kern="1200">
          <a:solidFill>
            <a:schemeClr val="tx1"/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of.no/forskning/satsingsomrader/det-digitale-samfunn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of.no/forskning/satsingsomrader/sprak-i-oppleringen/ELLA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of.no/lusp/pil/forskning/prosjekter/ai4afl/index.html" TargetMode="External"/><Relationship Id="rId2" Type="http://schemas.openxmlformats.org/officeDocument/2006/relationships/hyperlink" Target="https://www.hiof.no/lusp/pil/forskning/prosjekter/pARTiciPED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n.no/forskning/forskningsnyheter/skal-forske-pa-rasisme-i-lererutdanningen/" TargetMode="External"/><Relationship Id="rId2" Type="http://schemas.openxmlformats.org/officeDocument/2006/relationships/hyperlink" Target="https://www.uib.no/lle/141811/adult-acquisition-norwegian-second-language-ala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6299AA-21C8-4F21-90DE-3608AB5265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700" dirty="0"/>
              <a:t>Forskningsaktivitet ved Fakultet for lærerutdanninger og språk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78C80EF-879F-4103-A5A2-6850CE9E0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0ABB-969B-4A3A-AE37-EC85D92C309E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15BC2E5-CBB3-48E1-A4BB-89B1B243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/>
              <a:t>Øyvind Gjems Fjeldbu | Fakultet for </a:t>
            </a:r>
            <a:r>
              <a:rPr lang="nn-NO" dirty="0" err="1"/>
              <a:t>lærerutdanninger</a:t>
            </a:r>
            <a:r>
              <a:rPr lang="nn-NO" dirty="0"/>
              <a:t> og språk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7113405-E1BA-4129-8731-E5BCA81AD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505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1FED47-33A5-4E36-A3B3-28D15FF93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Involvering i </a:t>
            </a:r>
            <a:r>
              <a:rPr lang="nb-NO" dirty="0" err="1"/>
              <a:t>HiØs</a:t>
            </a:r>
            <a:r>
              <a:rPr lang="nb-NO" dirty="0"/>
              <a:t> strategiske satsingsområder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EDE8AE-A255-44C8-86A3-9617AA8DC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>
                <a:hlinkClick r:id="rId2"/>
              </a:rPr>
              <a:t>Det digitale samfunn</a:t>
            </a:r>
            <a:endParaRPr lang="nb-NO" b="1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LUSP er spesielt involvert i temaområdet </a:t>
            </a:r>
            <a:r>
              <a:rPr lang="nb-NO" dirty="0" err="1"/>
              <a:t>DigiED</a:t>
            </a:r>
            <a:r>
              <a:rPr lang="nb-NO" dirty="0"/>
              <a:t> via forskningsgruppene IKT og læring, Development, Learning and </a:t>
            </a:r>
            <a:r>
              <a:rPr lang="nb-NO" dirty="0" err="1"/>
              <a:t>Psychological</a:t>
            </a:r>
            <a:r>
              <a:rPr lang="nb-NO" dirty="0"/>
              <a:t> </a:t>
            </a:r>
            <a:r>
              <a:rPr lang="nb-NO" dirty="0" err="1"/>
              <a:t>Processes</a:t>
            </a:r>
            <a:r>
              <a:rPr lang="nb-NO" dirty="0"/>
              <a:t> (</a:t>
            </a:r>
            <a:r>
              <a:rPr lang="nb-NO" dirty="0" err="1"/>
              <a:t>DeveLeP</a:t>
            </a:r>
            <a:r>
              <a:rPr lang="nb-NO" dirty="0"/>
              <a:t>) og Didaktikk i matematikk, naturfag og teknologi (</a:t>
            </a:r>
            <a:r>
              <a:rPr lang="nb-NO" dirty="0" err="1"/>
              <a:t>DiMaNaTe</a:t>
            </a:r>
            <a:r>
              <a:rPr lang="nb-NO" dirty="0"/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Rekruttering av professor og førsteamanuensis innen IKT og læring er i prosess.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Planen er å ha et planleggingsmøte med Henrik Sætra om ikke så lenge.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Stipendiater som jobber med relevante tema for DDS.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15CE68-F1B2-40A8-8C77-682DFF5A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8F5CA5-1EC5-45FF-B8BA-CB61D992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4A2375B-8222-466A-878F-99728A2D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516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C3B944-2941-4106-9684-CCDC2B81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ELLA innenfor Språk i opplæringen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54F184-7321-4778-AF4C-BD3084BF3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ELLA (</a:t>
            </a:r>
            <a:r>
              <a:rPr lang="nb-NO" dirty="0" err="1">
                <a:hlinkClick r:id="rId2"/>
              </a:rPr>
              <a:t>Education</a:t>
            </a:r>
            <a:r>
              <a:rPr lang="nb-NO" dirty="0">
                <a:hlinkClick r:id="rId2"/>
              </a:rPr>
              <a:t>, </a:t>
            </a:r>
            <a:r>
              <a:rPr lang="nb-NO" dirty="0" err="1">
                <a:hlinkClick r:id="rId2"/>
              </a:rPr>
              <a:t>Literature</a:t>
            </a:r>
            <a:r>
              <a:rPr lang="nb-NO" dirty="0">
                <a:hlinkClick r:id="rId2"/>
              </a:rPr>
              <a:t>, Language)</a:t>
            </a:r>
            <a:endParaRPr lang="nb-NO" dirty="0"/>
          </a:p>
          <a:p>
            <a:pPr lvl="1"/>
            <a:r>
              <a:rPr lang="nb-NO" dirty="0"/>
              <a:t>Temaområde 1: Språkkompetanser (leder: Åshild Søfteland)</a:t>
            </a:r>
          </a:p>
          <a:p>
            <a:pPr lvl="2"/>
            <a:r>
              <a:rPr lang="nb-NO" dirty="0"/>
              <a:t>Stipendiater: Martin Andreas Kvifte (NTNU) og Lekh Nath Baral (UiO)</a:t>
            </a:r>
          </a:p>
          <a:p>
            <a:pPr lvl="1"/>
            <a:r>
              <a:rPr lang="nb-NO" dirty="0"/>
              <a:t>Temaområde 2: Språkkulturer (leder: Daniel Lees Fryer)</a:t>
            </a:r>
          </a:p>
          <a:p>
            <a:pPr lvl="2"/>
            <a:r>
              <a:rPr lang="nb-NO" dirty="0"/>
              <a:t>Stipendiat: John Currie (Gøteborg)</a:t>
            </a:r>
          </a:p>
          <a:p>
            <a:pPr lvl="1"/>
            <a:r>
              <a:rPr lang="nb-NO" dirty="0"/>
              <a:t>Temaområde 3: Litteratur i kontekst (leder: Elin Nesje Vestli)</a:t>
            </a:r>
          </a:p>
          <a:p>
            <a:pPr lvl="2"/>
            <a:r>
              <a:rPr lang="nb-NO" dirty="0"/>
              <a:t>Stipendiat: Karl Kristian Bambini  (</a:t>
            </a:r>
            <a:r>
              <a:rPr lang="nb-NO" dirty="0" err="1"/>
              <a:t>UiA</a:t>
            </a:r>
            <a:r>
              <a:rPr lang="nb-NO" dirty="0"/>
              <a:t>) (også med relevans for Språkkulturer)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DBB24DD-2A6B-44B7-9AE1-5F98EBBC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880745-DA72-41CE-ABCA-D62BA8B2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C60FB5-FBDC-4F9D-AF7E-ADDA1056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7173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10CF21-836F-4976-AB8A-02A840FD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ELLA 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6D04F9-7173-4443-AB61-38DD471A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Jobber med aktivitetsplan for 2021 nå, og den leveres i løpet av denne uka. </a:t>
            </a:r>
          </a:p>
          <a:p>
            <a:r>
              <a:rPr lang="nb-NO" dirty="0"/>
              <a:t>Det vitenskapelige tidsskriftet er i oppstartsfasen, og temanumre planlegges til høsten, bl.a. et om grafiske romaner</a:t>
            </a:r>
          </a:p>
          <a:p>
            <a:r>
              <a:rPr lang="nb-NO" dirty="0"/>
              <a:t>Stabilitet i ledelsen av ELLA</a:t>
            </a:r>
          </a:p>
          <a:p>
            <a:r>
              <a:rPr lang="nb-NO" dirty="0"/>
              <a:t>ELLA-rom (A1-063) og investering i utstyr</a:t>
            </a:r>
          </a:p>
          <a:p>
            <a:r>
              <a:rPr lang="nb-NO" dirty="0"/>
              <a:t>Utvikle nettsidene, bl.a. for prosjektet Flerspråklige ressurser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1960A4-916E-4090-B00D-0A0A7033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78D0B1-3686-4218-BFBB-856A929A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BFF6B7-1E3E-4C02-ABA9-73CF3CF5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2183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0E4A50-6FA1-40B3-BEF7-E5F8780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Noen 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8C6B4F-5EF1-4D90-8BEC-8499AAF11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Fortsatt jobbe for å klargjøre roller i ny organisering </a:t>
            </a:r>
          </a:p>
          <a:p>
            <a:r>
              <a:rPr lang="nb-NO" dirty="0"/>
              <a:t>Som følge av omorganiseringa omfatter nå fakultetets forskningsutvalg flere enn 20 personer. Fins det andre, mer hensiktsmessige måter å involvere forskningsgruppelederne på (for informasjonsflyt, medvirkning etc.)?</a:t>
            </a:r>
          </a:p>
          <a:p>
            <a:r>
              <a:rPr lang="nb-NO" dirty="0"/>
              <a:t>Håndtering og lagring av forskningsdata – behov for tydeligere sentrale retningslinjer, jf. rutiner opp imot transkribering. Undersøke mulighetene for en institusjonell avtale for transkripsjon?</a:t>
            </a:r>
          </a:p>
          <a:p>
            <a:r>
              <a:rPr lang="nb-NO" dirty="0"/>
              <a:t>Søke å se ting i sammenheng – hvor er det mulig å hente synergier? Jf. tilskuddsordningene og utviklingsprosjektene ved LUSP (utvidet prosjektgruppe i LUS)</a:t>
            </a:r>
          </a:p>
          <a:p>
            <a:r>
              <a:rPr lang="nb-NO" dirty="0"/>
              <a:t>Behov for veilederopplæring (jf. ELLA)</a:t>
            </a:r>
          </a:p>
          <a:p>
            <a:r>
              <a:rPr lang="nb-NO" dirty="0"/>
              <a:t>Stimulere til flere og bedre søknader om eksternfinansiering og ikke minst rigge prosjektene godt (krever god tid til planlegging/forankring)</a:t>
            </a:r>
          </a:p>
          <a:p>
            <a:pPr lvl="1"/>
            <a:r>
              <a:rPr lang="nb-NO" dirty="0"/>
              <a:t>Spesielt bidra til at humaniora kan se muligheter – mange opplever utfordringer med å </a:t>
            </a:r>
            <a:r>
              <a:rPr lang="nb-NO"/>
              <a:t>definere samfunnsrelevans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3900BA-88D4-40D6-B78F-D91BEAA7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111775-C643-42C5-93C8-FAE217FD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155892-6278-49E6-A202-222C20FD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180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83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15B048-E6C0-4ED0-AD97-A221F04D0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b-NO" dirty="0"/>
          </a:p>
        </p:txBody>
      </p:sp>
      <p:graphicFrame>
        <p:nvGraphicFramePr>
          <p:cNvPr id="9" name="Plassholder for innhold 8">
            <a:extLst>
              <a:ext uri="{FF2B5EF4-FFF2-40B4-BE49-F238E27FC236}">
                <a16:creationId xmlns:a16="http://schemas.microsoft.com/office/drawing/2014/main" id="{E253D9FF-F705-4F49-BD44-EEEBB7C6E7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918576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72EECD-34B6-465D-902F-16F864BE3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9CF554-08AB-426D-8404-07BE01DA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0AD2C6-BF8D-411A-8B74-D75075D8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513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50CF90-CE47-4524-8809-39C408F1D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Publikasjoner fra LUSP-ansatte 2018-2020</a:t>
            </a:r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995B8683-421F-4A02-90F3-C65FEC7ACD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9596" y="1200150"/>
            <a:ext cx="5287204" cy="3394075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4B4008-8E51-41D3-A8F7-31318823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FD527D-EC79-4126-A769-1376A834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788D50-4A0C-4A2F-998F-D0759820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7365CD2-0AA3-4299-AEA9-E1270A449556}"/>
              </a:ext>
            </a:extLst>
          </p:cNvPr>
          <p:cNvSpPr/>
          <p:nvPr/>
        </p:nvSpPr>
        <p:spPr>
          <a:xfrm>
            <a:off x="457200" y="1250699"/>
            <a:ext cx="2690037" cy="33435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b="1" dirty="0"/>
              <a:t>2018-2020</a:t>
            </a:r>
          </a:p>
          <a:p>
            <a:pPr algn="ctr"/>
            <a:r>
              <a:rPr lang="nb-NO" dirty="0"/>
              <a:t>Nivå 1: 167</a:t>
            </a:r>
          </a:p>
          <a:p>
            <a:pPr algn="ctr"/>
            <a:r>
              <a:rPr lang="nb-NO" dirty="0"/>
              <a:t>Nivå 2: 62</a:t>
            </a:r>
          </a:p>
          <a:p>
            <a:pPr algn="ctr"/>
            <a:r>
              <a:rPr lang="nb-NO" dirty="0"/>
              <a:t>Til sammen: 229</a:t>
            </a:r>
          </a:p>
        </p:txBody>
      </p:sp>
    </p:spTree>
    <p:extLst>
      <p:ext uri="{BB962C8B-B14F-4D97-AF65-F5344CB8AC3E}">
        <p14:creationId xmlns:p14="http://schemas.microsoft.com/office/powerpoint/2010/main" val="158874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9CD56F-77D7-4C55-A23E-4268558E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Publikasjonsmønster for LUSP-ansatte</a:t>
            </a:r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25E7AA31-8A12-4245-9FEF-C74AD8C72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1829" y="1129631"/>
            <a:ext cx="5362454" cy="3394075"/>
          </a:xfrm>
          <a:prstGeom prst="rect">
            <a:avLst/>
          </a:prstGeom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561B2D-CB20-4EC5-8179-46491073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53B790-3904-4BD3-9C6B-77532CA6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B0E953-A776-4F96-9977-B7F26F6F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C902A2B-AED1-4CFF-882F-7E7782EBD683}"/>
              </a:ext>
            </a:extLst>
          </p:cNvPr>
          <p:cNvSpPr/>
          <p:nvPr/>
        </p:nvSpPr>
        <p:spPr>
          <a:xfrm>
            <a:off x="609600" y="1129631"/>
            <a:ext cx="2714746" cy="33940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2000" b="1" dirty="0"/>
              <a:t>2018-2020</a:t>
            </a:r>
          </a:p>
          <a:p>
            <a:pPr algn="ctr"/>
            <a:r>
              <a:rPr lang="nb-NO" dirty="0"/>
              <a:t>Antologikapitler: 74</a:t>
            </a:r>
          </a:p>
          <a:p>
            <a:pPr algn="ctr"/>
            <a:r>
              <a:rPr lang="nb-NO" dirty="0"/>
              <a:t>Artikler: 147</a:t>
            </a:r>
          </a:p>
          <a:p>
            <a:pPr algn="ctr"/>
            <a:r>
              <a:rPr lang="nb-NO" dirty="0"/>
              <a:t>Monografier: 8</a:t>
            </a:r>
          </a:p>
        </p:txBody>
      </p:sp>
    </p:spTree>
    <p:extLst>
      <p:ext uri="{BB962C8B-B14F-4D97-AF65-F5344CB8AC3E}">
        <p14:creationId xmlns:p14="http://schemas.microsoft.com/office/powerpoint/2010/main" val="184500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0AD905-9F96-403B-BD14-1D4F9F79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Hva fungerer (1):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6EF84B-BDAC-477B-A4F9-216449CC0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Noen viktige rammer for LUSP er i ferd med å komme på plass: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Retningslinjer for tildeling av ressurser, herunder FoU-ressurs, er under utarbeidelse og i prosess.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Retningslinjer for tid, egenfinansiering og FoU-tid i søknader om eksternfinansiering for LUSP er informert om og diskutert i relevante fora og implementeres nå.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Involvering av forskningsgruppeledere i høringer av retningslinjer, herunder retningslinjer for forskningsgrupper.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Professor-/dosentprogram fortsetter (leder/mentor: Geir Afdal, professor II)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Førstelektorprogrammet fortsetter (ledere: Marianne Maugesten (dosent) og Kari Spernes (dosent))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Mulighet til å søke kompetansehevingsmidler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Kan søke om støtte til å dra på konferanser (med krav om innlegg)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159E5C-FAB9-4488-B6FB-EA0A9B87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pPr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CD2700-A544-415D-BA34-CCBBD425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/>
              <a:t>Øyvind Gjems Fjeldbu | Fakultet for </a:t>
            </a:r>
            <a:r>
              <a:rPr lang="nn-NO" dirty="0" err="1"/>
              <a:t>lærerutdanninger</a:t>
            </a:r>
            <a:r>
              <a:rPr lang="nn-NO" dirty="0"/>
              <a:t>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BB1EBE-2939-4CF4-A709-53FBE347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219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br>
              <a:rPr lang="nb-NO" sz="2400" b="1" dirty="0">
                <a:solidFill>
                  <a:srgbClr val="101820"/>
                </a:solidFill>
                <a:ea typeface="+mn-ea"/>
                <a:cs typeface="+mn-cs"/>
              </a:rPr>
            </a:br>
            <a:r>
              <a:rPr lang="nb-NO" sz="2400" b="1" dirty="0">
                <a:solidFill>
                  <a:srgbClr val="101820"/>
                </a:solidFill>
                <a:ea typeface="+mn-ea"/>
                <a:cs typeface="+mn-cs"/>
              </a:rPr>
              <a:t>Hva fungerer (2)</a:t>
            </a:r>
            <a:br>
              <a:rPr lang="nb-NO" sz="2400" b="1" dirty="0">
                <a:solidFill>
                  <a:srgbClr val="101820"/>
                </a:solidFill>
                <a:ea typeface="+mn-ea"/>
                <a:cs typeface="+mn-cs"/>
              </a:rPr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Søknadsaktiviteten er gjennomgående god (men kan bli bedre)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Intensjonsavtalen med Fredrikstad kommune om Aktive liv har potensial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Utvidet prosjektgruppe for LUS (Lærerutdanningsskoler 2025) – egne, interne FoU-stipend som bidrar til å koble lærerutdanninga og praksisfeltet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Økende bevissthet om viktigheten av å inkludere stipendiater i forskningsgrupper, jf. ELLA-rekrutteringene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3444-F3CB-43AF-B80C-BBCCF882F2FA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6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718" y="2407143"/>
            <a:ext cx="414564" cy="329213"/>
          </a:xfrm>
          <a:prstGeom prst="rect">
            <a:avLst/>
          </a:prstGeom>
        </p:spPr>
      </p:pic>
      <p:sp>
        <p:nvSpPr>
          <p:cNvPr id="8" name="Plassholder for lysbildenummer 9"/>
          <p:cNvSpPr txBox="1">
            <a:spLocks/>
          </p:cNvSpPr>
          <p:nvPr/>
        </p:nvSpPr>
        <p:spPr>
          <a:xfrm>
            <a:off x="8534396" y="4919663"/>
            <a:ext cx="41174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457200" rtl="0" eaLnBrk="1" latinLnBrk="0" hangingPunct="1">
              <a:defRPr sz="1200" kern="1200">
                <a:solidFill>
                  <a:srgbClr val="101820"/>
                </a:solidFill>
                <a:latin typeface="Source Sans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CCE09-4EB9-D24E-99A2-F5BDA1BD657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66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C92010-3E0D-40AA-A949-BD06DA993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Stipendiater ved LUSP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3C56A2-33A4-4106-9CE3-06C2DFAD5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Henrik Stigberg</a:t>
            </a:r>
          </a:p>
          <a:p>
            <a:pPr marL="0" indent="0">
              <a:buNone/>
            </a:pPr>
            <a:r>
              <a:rPr lang="nb-NO" dirty="0"/>
              <a:t>Anders Dechsling</a:t>
            </a:r>
          </a:p>
          <a:p>
            <a:pPr marL="0" indent="0">
              <a:buNone/>
            </a:pPr>
            <a:r>
              <a:rPr lang="nb-NO" dirty="0"/>
              <a:t>Ilka Nagel</a:t>
            </a:r>
          </a:p>
          <a:p>
            <a:pPr marL="0" indent="0">
              <a:buNone/>
            </a:pPr>
            <a:r>
              <a:rPr lang="nb-NO" dirty="0"/>
              <a:t>Fred Rune Bjordal</a:t>
            </a:r>
          </a:p>
          <a:p>
            <a:pPr marL="0" indent="0">
              <a:buNone/>
            </a:pPr>
            <a:r>
              <a:rPr lang="nb-NO" dirty="0"/>
              <a:t>Ammar Bahadur Singh</a:t>
            </a:r>
          </a:p>
          <a:p>
            <a:pPr marL="0" indent="0">
              <a:buNone/>
            </a:pPr>
            <a:r>
              <a:rPr lang="nb-NO" dirty="0"/>
              <a:t>Mette Maria Rønsen Gjerskaug</a:t>
            </a:r>
            <a:br>
              <a:rPr lang="nb-NO" dirty="0"/>
            </a:br>
            <a:r>
              <a:rPr lang="nb-NO" dirty="0"/>
              <a:t>Reidun Hoff-Jensen</a:t>
            </a:r>
          </a:p>
          <a:p>
            <a:pPr marL="0" indent="0">
              <a:buNone/>
            </a:pPr>
            <a:r>
              <a:rPr lang="nb-NO" dirty="0"/>
              <a:t>Flavia Devonas Hoffmann</a:t>
            </a:r>
          </a:p>
          <a:p>
            <a:pPr marL="0" indent="0">
              <a:buNone/>
            </a:pPr>
            <a:r>
              <a:rPr lang="nb-NO" dirty="0"/>
              <a:t>Malin Bakke Frøystadvåg</a:t>
            </a:r>
          </a:p>
          <a:p>
            <a:pPr marL="0" indent="0">
              <a:buNone/>
            </a:pPr>
            <a:r>
              <a:rPr lang="nb-NO" dirty="0"/>
              <a:t>Karl Kristian Swane Bambini</a:t>
            </a:r>
          </a:p>
          <a:p>
            <a:pPr marL="0" indent="0">
              <a:buNone/>
            </a:pPr>
            <a:r>
              <a:rPr lang="nb-NO" dirty="0"/>
              <a:t>Lekh Nath Baral</a:t>
            </a:r>
          </a:p>
          <a:p>
            <a:pPr marL="0" indent="0">
              <a:buNone/>
            </a:pPr>
            <a:r>
              <a:rPr lang="nb-NO" dirty="0"/>
              <a:t>John Currie</a:t>
            </a:r>
          </a:p>
          <a:p>
            <a:pPr marL="0" indent="0">
              <a:buNone/>
            </a:pPr>
            <a:r>
              <a:rPr lang="nb-NO" dirty="0"/>
              <a:t>Martin Andreas Kvifte (fra 1.3.22)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01FFC4-FAF3-4353-A1EA-C3E45930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B3675E-DE08-4B6F-A6FE-181D999D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CFA53D-A1F8-46A7-A39F-EFD4E703F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803D90B-D923-4B5F-A91C-1CA4646A13C7}"/>
              </a:ext>
            </a:extLst>
          </p:cNvPr>
          <p:cNvSpPr/>
          <p:nvPr/>
        </p:nvSpPr>
        <p:spPr>
          <a:xfrm>
            <a:off x="4685414" y="1198730"/>
            <a:ext cx="3820634" cy="32696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Det er også et knippe faste ansatte som har fått tildelt 50 % FoU-ressurs for å ta doktorgraden over en periode på seks år.</a:t>
            </a:r>
          </a:p>
        </p:txBody>
      </p:sp>
    </p:spTree>
    <p:extLst>
      <p:ext uri="{BB962C8B-B14F-4D97-AF65-F5344CB8AC3E}">
        <p14:creationId xmlns:p14="http://schemas.microsoft.com/office/powerpoint/2010/main" val="307496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B87F6D-E0F3-4CCC-9156-7E543D894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Fire eksternfinansierte forskningsprosjekter (NFR)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49287F-467C-4D0F-9CAB-61665B598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7524"/>
            <a:ext cx="8229600" cy="3394472"/>
          </a:xfrm>
        </p:spPr>
        <p:txBody>
          <a:bodyPr/>
          <a:lstStyle/>
          <a:p>
            <a:r>
              <a:rPr lang="nb-NO" dirty="0" err="1">
                <a:hlinkClick r:id="rId2"/>
              </a:rPr>
              <a:t>pARTiciPED</a:t>
            </a:r>
            <a:r>
              <a:rPr lang="nb-NO" dirty="0"/>
              <a:t> er et forskningsprosjekt finansiert av Forskningsrådet som fokuserer på å styrke lærerstudenter i tverrsektorielle samarbeid. </a:t>
            </a:r>
          </a:p>
          <a:p>
            <a:r>
              <a:rPr lang="nb-NO" dirty="0">
                <a:hlinkClick r:id="rId3"/>
              </a:rPr>
              <a:t>AI4AfL</a:t>
            </a:r>
            <a:r>
              <a:rPr lang="nb-NO" dirty="0"/>
              <a:t>- Kunstig intelligens for vurdering for læring for å styrke læring og undervisning i det 21. århundre. </a:t>
            </a:r>
          </a:p>
          <a:p>
            <a:pPr lvl="1"/>
            <a:r>
              <a:rPr lang="nb-NO" dirty="0"/>
              <a:t>Målet er å utvikle kunstig intelligens-teknologi som kan analysere elevers tekster og gi semantiske, syntaktiske og sentimentale tilbakemeldinger tilpasset hver eneste elev.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394C10-DEF2-4BDB-AE8E-E78732BE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A777F6-F1B9-4662-BDC1-9A00FEF4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9E66AA-61D9-4366-BDBA-206D9AE4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5133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E2C252-1FCE-4D3F-971C-A0FC16D9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E656E2-C0DC-4942-AF96-E75C3BD4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hlinkClick r:id="rId2"/>
              </a:rPr>
              <a:t>Adult </a:t>
            </a:r>
            <a:r>
              <a:rPr lang="nb-NO" dirty="0" err="1">
                <a:hlinkClick r:id="rId2"/>
              </a:rPr>
              <a:t>Aquisition</a:t>
            </a:r>
            <a:r>
              <a:rPr lang="nb-NO" dirty="0">
                <a:hlinkClick r:id="rId2"/>
              </a:rPr>
              <a:t> </a:t>
            </a:r>
            <a:r>
              <a:rPr lang="nb-NO" dirty="0" err="1">
                <a:hlinkClick r:id="rId2"/>
              </a:rPr>
              <a:t>of</a:t>
            </a:r>
            <a:r>
              <a:rPr lang="nb-NO" dirty="0">
                <a:hlinkClick r:id="rId2"/>
              </a:rPr>
              <a:t> Norwegian as a </a:t>
            </a:r>
            <a:r>
              <a:rPr lang="nb-NO" dirty="0" err="1">
                <a:hlinkClick r:id="rId2"/>
              </a:rPr>
              <a:t>second</a:t>
            </a:r>
            <a:r>
              <a:rPr lang="nb-NO" dirty="0">
                <a:hlinkClick r:id="rId2"/>
              </a:rPr>
              <a:t> </a:t>
            </a:r>
            <a:r>
              <a:rPr lang="nb-NO" dirty="0" err="1">
                <a:hlinkClick r:id="rId2"/>
              </a:rPr>
              <a:t>language</a:t>
            </a:r>
            <a:r>
              <a:rPr lang="nb-NO" dirty="0">
                <a:hlinkClick r:id="rId2"/>
              </a:rPr>
              <a:t> </a:t>
            </a:r>
            <a:r>
              <a:rPr lang="nb-NO" dirty="0"/>
              <a:t>(ALAN).</a:t>
            </a:r>
          </a:p>
          <a:p>
            <a:pPr lvl="1"/>
            <a:r>
              <a:rPr lang="nn-NO" dirty="0"/>
              <a:t>Det </a:t>
            </a:r>
            <a:r>
              <a:rPr lang="nn-NO" dirty="0" err="1"/>
              <a:t>overordnede</a:t>
            </a:r>
            <a:r>
              <a:rPr lang="nn-NO" dirty="0"/>
              <a:t> formålet med prosjektet er å skaffe fram </a:t>
            </a:r>
            <a:r>
              <a:rPr lang="nn-NO" dirty="0" err="1"/>
              <a:t>mer</a:t>
            </a:r>
            <a:r>
              <a:rPr lang="nn-NO" dirty="0"/>
              <a:t> kunnskap om andrespråksutvikling blant </a:t>
            </a:r>
            <a:r>
              <a:rPr lang="nn-NO" dirty="0" err="1"/>
              <a:t>flyktninger</a:t>
            </a:r>
            <a:r>
              <a:rPr lang="nn-NO" dirty="0"/>
              <a:t> og </a:t>
            </a:r>
            <a:r>
              <a:rPr lang="nn-NO" dirty="0" err="1"/>
              <a:t>immigranter</a:t>
            </a:r>
            <a:r>
              <a:rPr lang="nn-NO" dirty="0"/>
              <a:t> med lav utdanning </a:t>
            </a:r>
            <a:r>
              <a:rPr lang="nn-NO" dirty="0" err="1"/>
              <a:t>fra</a:t>
            </a:r>
            <a:r>
              <a:rPr lang="nn-NO" dirty="0"/>
              <a:t> </a:t>
            </a:r>
            <a:r>
              <a:rPr lang="nn-NO" dirty="0" err="1"/>
              <a:t>hjemlandet</a:t>
            </a:r>
            <a:r>
              <a:rPr lang="nn-NO" dirty="0"/>
              <a:t>.</a:t>
            </a:r>
          </a:p>
          <a:p>
            <a:r>
              <a:rPr lang="en-US" dirty="0"/>
              <a:t>Critical Examination of Race and Racism in Teacher Education (</a:t>
            </a:r>
            <a:r>
              <a:rPr lang="en-US" dirty="0" err="1">
                <a:hlinkClick r:id="rId3"/>
              </a:rPr>
              <a:t>CERiTE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Hovedmålet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CERiTE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å </a:t>
            </a:r>
            <a:r>
              <a:rPr lang="en-US" dirty="0" err="1"/>
              <a:t>utvikle</a:t>
            </a:r>
            <a:r>
              <a:rPr lang="en-US" dirty="0"/>
              <a:t> </a:t>
            </a:r>
            <a:r>
              <a:rPr lang="en-US" dirty="0" err="1"/>
              <a:t>forskningsbasert</a:t>
            </a:r>
            <a:r>
              <a:rPr lang="en-US" dirty="0"/>
              <a:t> </a:t>
            </a:r>
            <a:r>
              <a:rPr lang="en-US" dirty="0" err="1"/>
              <a:t>kunnskap</a:t>
            </a:r>
            <a:r>
              <a:rPr lang="en-US" dirty="0"/>
              <a:t> om </a:t>
            </a:r>
            <a:r>
              <a:rPr lang="en-US" dirty="0" err="1"/>
              <a:t>hvordan</a:t>
            </a:r>
            <a:r>
              <a:rPr lang="en-US" dirty="0"/>
              <a:t> </a:t>
            </a:r>
            <a:r>
              <a:rPr lang="en-US" dirty="0" err="1"/>
              <a:t>lærerutdanningen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bidra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dirty="0" err="1"/>
              <a:t>gjøre</a:t>
            </a:r>
            <a:r>
              <a:rPr lang="en-US" dirty="0"/>
              <a:t> </a:t>
            </a:r>
            <a:r>
              <a:rPr lang="en-US" dirty="0" err="1"/>
              <a:t>lærerstudentene</a:t>
            </a:r>
            <a:r>
              <a:rPr lang="en-US" dirty="0"/>
              <a:t> i stand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dirty="0" err="1"/>
              <a:t>identifisere</a:t>
            </a:r>
            <a:r>
              <a:rPr lang="en-US" dirty="0"/>
              <a:t>, </a:t>
            </a:r>
            <a:r>
              <a:rPr lang="en-US" dirty="0" err="1"/>
              <a:t>forebygge</a:t>
            </a:r>
            <a:r>
              <a:rPr lang="en-US" dirty="0"/>
              <a:t> og </a:t>
            </a:r>
            <a:r>
              <a:rPr lang="en-US" dirty="0" err="1"/>
              <a:t>bekjempe</a:t>
            </a:r>
            <a:r>
              <a:rPr lang="en-US" dirty="0"/>
              <a:t> </a:t>
            </a:r>
            <a:r>
              <a:rPr lang="en-US" dirty="0" err="1"/>
              <a:t>rasisme</a:t>
            </a:r>
            <a:r>
              <a:rPr lang="en-US" dirty="0"/>
              <a:t>.</a:t>
            </a:r>
          </a:p>
          <a:p>
            <a:endParaRPr lang="nn-NO" dirty="0"/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C992FD-BE3A-4A8E-8B7C-542AAFC5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72E2-9D62-4A55-BC9C-E9A43FA428F5}" type="datetime1">
              <a:rPr lang="nb-NO" smtClean="0"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CD6211-8FA4-4C9E-8648-93D163954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Øyvind Gjems Fjeldbu | Fakultet for lærerutdanninger og språk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968756-384F-4909-B1C1-BC93B54D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199785"/>
      </p:ext>
    </p:extLst>
  </p:cSld>
  <p:clrMapOvr>
    <a:masterClrMapping/>
  </p:clrMapOvr>
</p:sld>
</file>

<file path=ppt/theme/theme1.xml><?xml version="1.0" encoding="utf-8"?>
<a:theme xmlns:a="http://schemas.openxmlformats.org/drawingml/2006/main" name="HIOF-template-7.13.Presentasjonsmal-NOR-v.0.0.2">
  <a:themeElements>
    <a:clrScheme name="HIOF-palett">
      <a:dk1>
        <a:srgbClr val="101820"/>
      </a:dk1>
      <a:lt1>
        <a:srgbClr val="101820"/>
      </a:lt1>
      <a:dk2>
        <a:srgbClr val="EDEBE9"/>
      </a:dk2>
      <a:lt2>
        <a:srgbClr val="FFFFFF"/>
      </a:lt2>
      <a:accent1>
        <a:srgbClr val="3CBFAE"/>
      </a:accent1>
      <a:accent2>
        <a:srgbClr val="C76D62"/>
      </a:accent2>
      <a:accent3>
        <a:srgbClr val="457A7C"/>
      </a:accent3>
      <a:accent4>
        <a:srgbClr val="D7D2CB"/>
      </a:accent4>
      <a:accent5>
        <a:srgbClr val="978794"/>
      </a:accent5>
      <a:accent6>
        <a:srgbClr val="C0B8B0"/>
      </a:accent6>
      <a:hlink>
        <a:srgbClr val="457A7C"/>
      </a:hlink>
      <a:folHlink>
        <a:srgbClr val="3CBFAE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IOF-template-7.13.Presentasjonsmal-NOR-v.1.1.0" id="{EF7B6924-C9F2-4648-B1CC-028E0D5F992E}" vid="{E7FEDBD8-4028-4E42-A3F2-D517EB342AE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3BE37C5854BB449CE9CA9957FA7DB1" ma:contentTypeVersion="13" ma:contentTypeDescription="Opprett et nytt dokument." ma:contentTypeScope="" ma:versionID="ce7208357af8be4d0d57ff4bafaf4e86">
  <xsd:schema xmlns:xsd="http://www.w3.org/2001/XMLSchema" xmlns:xs="http://www.w3.org/2001/XMLSchema" xmlns:p="http://schemas.microsoft.com/office/2006/metadata/properties" xmlns:ns3="458db4e8-8fed-4ac2-b992-57b56d77f0b9" xmlns:ns4="d5f148a1-7f3c-4b80-ae89-103a103e2a61" targetNamespace="http://schemas.microsoft.com/office/2006/metadata/properties" ma:root="true" ma:fieldsID="f82715357126eb6465032b7d1cfafcf2" ns3:_="" ns4:_="">
    <xsd:import namespace="458db4e8-8fed-4ac2-b992-57b56d77f0b9"/>
    <xsd:import namespace="d5f148a1-7f3c-4b80-ae89-103a103e2a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db4e8-8fed-4ac2-b992-57b56d77f0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148a1-7f3c-4b80-ae89-103a103e2a6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D720FA-3647-4821-9572-EF4A57D17C2E}">
  <ds:schemaRefs>
    <ds:schemaRef ds:uri="458db4e8-8fed-4ac2-b992-57b56d77f0b9"/>
    <ds:schemaRef ds:uri="http://purl.org/dc/elements/1.1/"/>
    <ds:schemaRef ds:uri="http://purl.org/dc/dcmitype/"/>
    <ds:schemaRef ds:uri="http://schemas.microsoft.com/office/2006/documentManagement/types"/>
    <ds:schemaRef ds:uri="d5f148a1-7f3c-4b80-ae89-103a103e2a61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BF0B2A5-E68D-4A5F-ABF0-E20D2CB3F9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8db4e8-8fed-4ac2-b992-57b56d77f0b9"/>
    <ds:schemaRef ds:uri="d5f148a1-7f3c-4b80-ae89-103a103e2a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D25D50-3A94-4A4D-BD53-C50604862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HIOF-template-7.13.Presentasjonsmal-NOR-v.1.1.0</Template>
  <TotalTime>1287</TotalTime>
  <Words>959</Words>
  <Application>Microsoft Office PowerPoint</Application>
  <PresentationFormat>Skjermfremvisning (16:9)</PresentationFormat>
  <Paragraphs>120</Paragraphs>
  <Slides>14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Source Sans Pro</vt:lpstr>
      <vt:lpstr>HIOF-template-7.13.Presentasjonsmal-NOR-v.0.0.2</vt:lpstr>
      <vt:lpstr>Forskningsaktivitet ved Fakultet for lærerutdanninger og språk</vt:lpstr>
      <vt:lpstr>PowerPoint-presentasjon</vt:lpstr>
      <vt:lpstr>Publikasjoner fra LUSP-ansatte 2018-2020</vt:lpstr>
      <vt:lpstr>Publikasjonsmønster for LUSP-ansatte</vt:lpstr>
      <vt:lpstr>Hva fungerer (1): </vt:lpstr>
      <vt:lpstr> Hva fungerer (2) </vt:lpstr>
      <vt:lpstr>Stipendiater ved LUSP</vt:lpstr>
      <vt:lpstr>Fire eksternfinansierte forskningsprosjekter (NFR)</vt:lpstr>
      <vt:lpstr>PowerPoint-presentasjon</vt:lpstr>
      <vt:lpstr>Involvering i HiØs strategiske satsingsområder</vt:lpstr>
      <vt:lpstr>ELLA innenfor Språk i opplæringen</vt:lpstr>
      <vt:lpstr>ELLA (2)</vt:lpstr>
      <vt:lpstr>Noen utfordringer</vt:lpstr>
      <vt:lpstr>PowerPoint-presentasjon</vt:lpstr>
    </vt:vector>
  </TitlesOfParts>
  <Manager/>
  <Company>Høgskolen i Østfold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Øyvind Gjems Fjeldbu</dc:creator>
  <cp:keywords/>
  <dc:description/>
  <cp:lastModifiedBy>Torunn Skofsrud Boger</cp:lastModifiedBy>
  <cp:revision>43</cp:revision>
  <dcterms:created xsi:type="dcterms:W3CDTF">2017-08-23T07:46:17Z</dcterms:created>
  <dcterms:modified xsi:type="dcterms:W3CDTF">2022-02-01T15:24:41Z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0x010100123BE37C5854BB449CE9CA9957FA7DB1</vt:lpwstr>
  </property>
</Properties>
</file>