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428" r:id="rId2"/>
    <p:sldId id="491" r:id="rId3"/>
    <p:sldId id="473" r:id="rId4"/>
    <p:sldId id="493" r:id="rId5"/>
    <p:sldId id="459" r:id="rId6"/>
    <p:sldId id="472" r:id="rId7"/>
    <p:sldId id="480" r:id="rId8"/>
    <p:sldId id="481" r:id="rId9"/>
    <p:sldId id="482" r:id="rId10"/>
    <p:sldId id="483" r:id="rId11"/>
    <p:sldId id="484" r:id="rId12"/>
    <p:sldId id="486" r:id="rId13"/>
    <p:sldId id="488" r:id="rId14"/>
    <p:sldId id="489" r:id="rId15"/>
    <p:sldId id="490" r:id="rId16"/>
  </p:sldIdLst>
  <p:sldSz cx="9144000" cy="6858000" type="screen4x3"/>
  <p:notesSz cx="6794500" cy="9906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mn-cs"/>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mn-cs"/>
      </a:defRPr>
    </a:lvl5pPr>
    <a:lvl6pPr marL="2286000" algn="l" defTabSz="914400" rtl="0" eaLnBrk="1" latinLnBrk="0" hangingPunct="1">
      <a:defRPr sz="2000" kern="1200">
        <a:solidFill>
          <a:schemeClr val="tx1"/>
        </a:solidFill>
        <a:latin typeface="Arial" charset="0"/>
        <a:ea typeface="ヒラギノ角ゴ Pro W3" charset="-128"/>
        <a:cs typeface="+mn-cs"/>
      </a:defRPr>
    </a:lvl6pPr>
    <a:lvl7pPr marL="2743200" algn="l" defTabSz="914400" rtl="0" eaLnBrk="1" latinLnBrk="0" hangingPunct="1">
      <a:defRPr sz="2000" kern="1200">
        <a:solidFill>
          <a:schemeClr val="tx1"/>
        </a:solidFill>
        <a:latin typeface="Arial" charset="0"/>
        <a:ea typeface="ヒラギノ角ゴ Pro W3" charset="-128"/>
        <a:cs typeface="+mn-cs"/>
      </a:defRPr>
    </a:lvl7pPr>
    <a:lvl8pPr marL="3200400" algn="l" defTabSz="914400" rtl="0" eaLnBrk="1" latinLnBrk="0" hangingPunct="1">
      <a:defRPr sz="2000" kern="1200">
        <a:solidFill>
          <a:schemeClr val="tx1"/>
        </a:solidFill>
        <a:latin typeface="Arial" charset="0"/>
        <a:ea typeface="ヒラギノ角ゴ Pro W3" charset="-128"/>
        <a:cs typeface="+mn-cs"/>
      </a:defRPr>
    </a:lvl8pPr>
    <a:lvl9pPr marL="3657600" algn="l" defTabSz="914400" rtl="0" eaLnBrk="1" latinLnBrk="0" hangingPunct="1">
      <a:defRPr sz="2000" kern="1200">
        <a:solidFill>
          <a:schemeClr val="tx1"/>
        </a:solidFill>
        <a:latin typeface="Arial"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7C80"/>
    <a:srgbClr val="FF5050"/>
    <a:srgbClr val="6699FF"/>
    <a:srgbClr val="FFFF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0" autoAdjust="0"/>
    <p:restoredTop sz="94573" autoAdjust="0"/>
  </p:normalViewPr>
  <p:slideViewPr>
    <p:cSldViewPr>
      <p:cViewPr varScale="1">
        <p:scale>
          <a:sx n="122" d="100"/>
          <a:sy n="122" d="100"/>
        </p:scale>
        <p:origin x="-1506" y="-102"/>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2742" y="-10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atin typeface="Arial" charset="0"/>
              </a:defRPr>
            </a:lvl1pPr>
          </a:lstStyle>
          <a:p>
            <a:pPr>
              <a:defRPr/>
            </a:pPr>
            <a:endParaRPr lang="nb-NO" dirty="0"/>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atin typeface="Arial" charset="0"/>
              </a:defRPr>
            </a:lvl1pPr>
          </a:lstStyle>
          <a:p>
            <a:pPr>
              <a:defRPr/>
            </a:pPr>
            <a:fld id="{BD23CCE6-D8CD-447B-9E2E-34010F3C8943}" type="datetimeFigureOut">
              <a:rPr lang="nb-NO"/>
              <a:pPr>
                <a:defRPr/>
              </a:pPr>
              <a:t>23.06.2016</a:t>
            </a:fld>
            <a:endParaRPr lang="nb-NO" dirty="0"/>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atin typeface="Arial" charset="0"/>
              </a:defRPr>
            </a:lvl1pPr>
          </a:lstStyle>
          <a:p>
            <a:pPr>
              <a:defRPr/>
            </a:pPr>
            <a:r>
              <a:rPr lang="nb-NO" dirty="0" smtClean="0"/>
              <a:t>side 1 av </a:t>
            </a:r>
            <a:endParaRPr lang="nb-NO" dirty="0"/>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atin typeface="Arial" charset="0"/>
              </a:defRPr>
            </a:lvl1pPr>
          </a:lstStyle>
          <a:p>
            <a:pPr>
              <a:defRPr/>
            </a:pPr>
            <a:fld id="{D279995A-7392-4480-8473-667D996025E8}" type="slidenum">
              <a:rPr lang="nb-NO"/>
              <a:pPr>
                <a:defRPr/>
              </a:pPr>
              <a:t>‹#›</a:t>
            </a:fld>
            <a:endParaRPr lang="nb-NO" dirty="0"/>
          </a:p>
        </p:txBody>
      </p:sp>
    </p:spTree>
    <p:extLst>
      <p:ext uri="{BB962C8B-B14F-4D97-AF65-F5344CB8AC3E}">
        <p14:creationId xmlns:p14="http://schemas.microsoft.com/office/powerpoint/2010/main" val="361923306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atin typeface="Arial" charset="0"/>
              </a:defRPr>
            </a:lvl1pPr>
          </a:lstStyle>
          <a:p>
            <a:pPr>
              <a:defRPr/>
            </a:pPr>
            <a:endParaRPr lang="nb-NO" dirty="0"/>
          </a:p>
        </p:txBody>
      </p:sp>
      <p:sp>
        <p:nvSpPr>
          <p:cNvPr id="3" name="Date Placeholder 2"/>
          <p:cNvSpPr>
            <a:spLocks noGrp="1"/>
          </p:cNvSpPr>
          <p:nvPr>
            <p:ph type="dt" idx="1"/>
          </p:nvPr>
        </p:nvSpPr>
        <p:spPr>
          <a:xfrm>
            <a:off x="3848100" y="0"/>
            <a:ext cx="2944813" cy="495300"/>
          </a:xfrm>
          <a:prstGeom prst="rect">
            <a:avLst/>
          </a:prstGeom>
        </p:spPr>
        <p:txBody>
          <a:bodyPr vert="horz" lIns="91440" tIns="45720" rIns="91440" bIns="45720" rtlCol="0"/>
          <a:lstStyle>
            <a:lvl1pPr algn="r">
              <a:defRPr sz="1200">
                <a:latin typeface="Arial" charset="0"/>
              </a:defRPr>
            </a:lvl1pPr>
          </a:lstStyle>
          <a:p>
            <a:pPr>
              <a:defRPr/>
            </a:pPr>
            <a:fld id="{CB9335E9-E699-4A71-9637-BE60CB35D336}" type="datetimeFigureOut">
              <a:rPr lang="nb-NO"/>
              <a:pPr>
                <a:defRPr/>
              </a:pPr>
              <a:t>23.06.2016</a:t>
            </a:fld>
            <a:endParaRPr lang="nb-NO" dirty="0"/>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pPr lvl="0"/>
            <a:endParaRPr lang="nb-NO" noProof="0" dirty="0" smtClean="0"/>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b-NO" noProof="0" smtClean="0"/>
          </a:p>
        </p:txBody>
      </p:sp>
      <p:sp>
        <p:nvSpPr>
          <p:cNvPr id="6" name="Footer Placeholder 5"/>
          <p:cNvSpPr>
            <a:spLocks noGrp="1"/>
          </p:cNvSpPr>
          <p:nvPr>
            <p:ph type="ftr" sz="quarter" idx="4"/>
          </p:nvPr>
        </p:nvSpPr>
        <p:spPr>
          <a:xfrm>
            <a:off x="0" y="9409113"/>
            <a:ext cx="2944813" cy="495300"/>
          </a:xfrm>
          <a:prstGeom prst="rect">
            <a:avLst/>
          </a:prstGeom>
        </p:spPr>
        <p:txBody>
          <a:bodyPr vert="horz" lIns="91440" tIns="45720" rIns="91440" bIns="45720" rtlCol="0" anchor="b"/>
          <a:lstStyle>
            <a:lvl1pPr algn="l">
              <a:defRPr sz="1200">
                <a:latin typeface="Arial" charset="0"/>
              </a:defRPr>
            </a:lvl1pPr>
          </a:lstStyle>
          <a:p>
            <a:pPr>
              <a:defRPr/>
            </a:pPr>
            <a:r>
              <a:rPr lang="nb-NO" dirty="0" smtClean="0"/>
              <a:t>side 1 av </a:t>
            </a:r>
            <a:endParaRPr lang="nb-NO" dirty="0"/>
          </a:p>
        </p:txBody>
      </p:sp>
      <p:sp>
        <p:nvSpPr>
          <p:cNvPr id="7" name="Slide Number Placeholder 6"/>
          <p:cNvSpPr>
            <a:spLocks noGrp="1"/>
          </p:cNvSpPr>
          <p:nvPr>
            <p:ph type="sldNum" sz="quarter" idx="5"/>
          </p:nvPr>
        </p:nvSpPr>
        <p:spPr>
          <a:xfrm>
            <a:off x="3848100" y="9409113"/>
            <a:ext cx="2944813" cy="495300"/>
          </a:xfrm>
          <a:prstGeom prst="rect">
            <a:avLst/>
          </a:prstGeom>
        </p:spPr>
        <p:txBody>
          <a:bodyPr vert="horz" lIns="91440" tIns="45720" rIns="91440" bIns="45720" rtlCol="0" anchor="b"/>
          <a:lstStyle>
            <a:lvl1pPr algn="r">
              <a:defRPr sz="1200">
                <a:latin typeface="Arial" charset="0"/>
              </a:defRPr>
            </a:lvl1pPr>
          </a:lstStyle>
          <a:p>
            <a:pPr>
              <a:defRPr/>
            </a:pPr>
            <a:fld id="{87CE589F-243D-4C92-B5F3-30171AB379AC}" type="slidenum">
              <a:rPr lang="nb-NO"/>
              <a:pPr>
                <a:defRPr/>
              </a:pPr>
              <a:t>‹#›</a:t>
            </a:fld>
            <a:endParaRPr lang="nb-NO" dirty="0"/>
          </a:p>
        </p:txBody>
      </p:sp>
    </p:spTree>
    <p:extLst>
      <p:ext uri="{BB962C8B-B14F-4D97-AF65-F5344CB8AC3E}">
        <p14:creationId xmlns:p14="http://schemas.microsoft.com/office/powerpoint/2010/main" val="147054605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dirty="0"/>
          </a:p>
        </p:txBody>
      </p:sp>
      <p:sp>
        <p:nvSpPr>
          <p:cNvPr id="4" name="Slide Number Placeholder 3"/>
          <p:cNvSpPr>
            <a:spLocks noGrp="1"/>
          </p:cNvSpPr>
          <p:nvPr>
            <p:ph type="sldNum" sz="quarter" idx="10"/>
          </p:nvPr>
        </p:nvSpPr>
        <p:spPr/>
        <p:txBody>
          <a:bodyPr/>
          <a:lstStyle/>
          <a:p>
            <a:pPr>
              <a:defRPr/>
            </a:pPr>
            <a:fld id="{87CE589F-243D-4C92-B5F3-30171AB379AC}" type="slidenum">
              <a:rPr lang="nb-NO" smtClean="0"/>
              <a:pPr>
                <a:defRPr/>
              </a:pPr>
              <a:t>1</a:t>
            </a:fld>
            <a:endParaRPr lang="nb-NO" dirty="0"/>
          </a:p>
        </p:txBody>
      </p:sp>
      <p:sp>
        <p:nvSpPr>
          <p:cNvPr id="5" name="Footer Placeholder 4"/>
          <p:cNvSpPr>
            <a:spLocks noGrp="1"/>
          </p:cNvSpPr>
          <p:nvPr>
            <p:ph type="ftr" sz="quarter" idx="11"/>
          </p:nvPr>
        </p:nvSpPr>
        <p:spPr/>
        <p:txBody>
          <a:bodyPr/>
          <a:lstStyle/>
          <a:p>
            <a:pPr>
              <a:defRPr/>
            </a:pPr>
            <a:r>
              <a:rPr lang="nb-NO" dirty="0" smtClean="0"/>
              <a:t>side 1 av </a:t>
            </a:r>
            <a:endParaRPr lang="nb-NO"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1905000"/>
            <a:ext cx="6934200" cy="1143000"/>
          </a:xfrm>
        </p:spPr>
        <p:txBody>
          <a:bodyPr anchor="b"/>
          <a:lstStyle>
            <a:lvl1pPr>
              <a:defRPr sz="2000">
                <a:solidFill>
                  <a:schemeClr val="bg2"/>
                </a:solidFill>
              </a:defRPr>
            </a:lvl1pPr>
          </a:lstStyle>
          <a:p>
            <a:r>
              <a:rPr lang="nb-NO"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a:latin typeface="Arial"/>
                <a:cs typeface="Arial"/>
              </a:defRPr>
            </a:lvl1pPr>
          </a:lstStyle>
          <a:p>
            <a:r>
              <a:rPr lang="nb-NO"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nb-NO"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nb-NO"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434" r:id="rId1"/>
    <p:sldLayoutId id="2147484424" r:id="rId2"/>
    <p:sldLayoutId id="2147484425" r:id="rId3"/>
    <p:sldLayoutId id="2147484426" r:id="rId4"/>
    <p:sldLayoutId id="2147484427" r:id="rId5"/>
    <p:sldLayoutId id="2147484428" r:id="rId6"/>
    <p:sldLayoutId id="2147484429" r:id="rId7"/>
    <p:sldLayoutId id="2147484430" r:id="rId8"/>
    <p:sldLayoutId id="2147484431" r:id="rId9"/>
    <p:sldLayoutId id="2147484432" r:id="rId10"/>
    <p:sldLayoutId id="2147484433" r:id="rId11"/>
  </p:sldLayoutIdLst>
  <p:hf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0" fontAlgn="base" hangingPunct="0">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0" fontAlgn="base" hangingPunct="0">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0" fontAlgn="base" hangingPunct="0">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fontAlgn="base">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fontAlgn="base">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fontAlgn="base">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fontAlgn="base">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Char char="–"/>
        <a:defRPr>
          <a:solidFill>
            <a:schemeClr val="tx1"/>
          </a:solidFill>
          <a:latin typeface="+mn-lt"/>
          <a:ea typeface="+mn-ea"/>
          <a:cs typeface="+mn-cs"/>
        </a:defRPr>
      </a:lvl4pPr>
      <a:lvl5pPr marL="2057400" indent="-228600" algn="l" rtl="0" eaLnBrk="0" fontAlgn="base" hangingPunct="0">
        <a:spcBef>
          <a:spcPct val="20000"/>
        </a:spcBef>
        <a:spcAft>
          <a:spcPct val="0"/>
        </a:spcAft>
        <a:buChar char="»"/>
        <a:defRPr sz="1600">
          <a:solidFill>
            <a:schemeClr val="tx1"/>
          </a:solidFill>
          <a:latin typeface="+mn-lt"/>
          <a:ea typeface="+mn-ea"/>
          <a:cs typeface="+mn-cs"/>
        </a:defRPr>
      </a:lvl5pPr>
      <a:lvl6pPr marL="2514600" indent="-228600" algn="l" rtl="0" fontAlgn="base">
        <a:spcBef>
          <a:spcPct val="20000"/>
        </a:spcBef>
        <a:spcAft>
          <a:spcPct val="0"/>
        </a:spcAft>
        <a:buChar char="»"/>
        <a:defRPr sz="1600">
          <a:solidFill>
            <a:schemeClr val="tx1"/>
          </a:solidFill>
          <a:latin typeface="+mn-lt"/>
          <a:ea typeface="+mn-ea"/>
          <a:cs typeface="+mn-cs"/>
        </a:defRPr>
      </a:lvl6pPr>
      <a:lvl7pPr marL="2971800" indent="-228600" algn="l" rtl="0" fontAlgn="base">
        <a:spcBef>
          <a:spcPct val="20000"/>
        </a:spcBef>
        <a:spcAft>
          <a:spcPct val="0"/>
        </a:spcAft>
        <a:buChar char="»"/>
        <a:defRPr sz="1600">
          <a:solidFill>
            <a:schemeClr val="tx1"/>
          </a:solidFill>
          <a:latin typeface="+mn-lt"/>
          <a:ea typeface="+mn-ea"/>
          <a:cs typeface="+mn-cs"/>
        </a:defRPr>
      </a:lvl7pPr>
      <a:lvl8pPr marL="3429000" indent="-228600" algn="l" rtl="0" fontAlgn="base">
        <a:spcBef>
          <a:spcPct val="20000"/>
        </a:spcBef>
        <a:spcAft>
          <a:spcPct val="0"/>
        </a:spcAft>
        <a:buChar char="»"/>
        <a:defRPr sz="1600">
          <a:solidFill>
            <a:schemeClr val="tx1"/>
          </a:solidFill>
          <a:latin typeface="+mn-lt"/>
          <a:ea typeface="+mn-ea"/>
          <a:cs typeface="+mn-cs"/>
        </a:defRPr>
      </a:lvl8pPr>
      <a:lvl9pPr marL="3886200" indent="-228600" algn="l" rtl="0" fontAlgn="base">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866453" y="2348880"/>
            <a:ext cx="7772400" cy="1550640"/>
          </a:xfrm>
          <a:prstGeom prst="rect">
            <a:avLst/>
          </a:prstGeom>
          <a:noFill/>
          <a:ln w="9525">
            <a:noFill/>
            <a:miter lim="800000"/>
            <a:headEnd/>
            <a:tailEnd/>
          </a:ln>
        </p:spPr>
        <p:txBody>
          <a:bodyPr anchor="ctr"/>
          <a:lstStyle/>
          <a:p>
            <a:pPr defTabSz="457200" eaLnBrk="1" hangingPunct="1"/>
            <a:r>
              <a:rPr lang="nb-NO" sz="4000" dirty="0" smtClean="0"/>
              <a:t>Eksempel på leiestedskalkyle</a:t>
            </a:r>
            <a:endParaRPr lang="nb-NO"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5976664" cy="1143000"/>
          </a:xfrm>
        </p:spPr>
        <p:txBody>
          <a:bodyPr/>
          <a:lstStyle/>
          <a:p>
            <a:r>
              <a:rPr lang="nb-NO" sz="2800" dirty="0" smtClean="0"/>
              <a:t>Leiestedskapasitet</a:t>
            </a:r>
            <a:endParaRPr lang="nb-NO" sz="2800" dirty="0"/>
          </a:p>
        </p:txBody>
      </p:sp>
      <p:sp>
        <p:nvSpPr>
          <p:cNvPr id="3" name="Content Placeholder 2"/>
          <p:cNvSpPr>
            <a:spLocks noGrp="1"/>
          </p:cNvSpPr>
          <p:nvPr>
            <p:ph idx="1"/>
          </p:nvPr>
        </p:nvSpPr>
        <p:spPr>
          <a:xfrm>
            <a:off x="179512" y="2035439"/>
            <a:ext cx="8712968" cy="2113641"/>
          </a:xfrm>
        </p:spPr>
        <p:txBody>
          <a:bodyPr/>
          <a:lstStyle/>
          <a:p>
            <a:r>
              <a:rPr lang="nb-NO" sz="2000" dirty="0" smtClean="0"/>
              <a:t>Leiestedsansvarlig har beregnet en dimensjonert kapasitet for leiestedet: </a:t>
            </a:r>
          </a:p>
          <a:p>
            <a:endParaRPr lang="nb-NO" sz="2000" dirty="0" smtClean="0"/>
          </a:p>
          <a:p>
            <a:pPr lvl="1"/>
            <a:r>
              <a:rPr lang="nb-NO" sz="1600" dirty="0" smtClean="0"/>
              <a:t>Leiestedet har åpent ordinær ukentlig arbeidstid i 44 uker i året. </a:t>
            </a:r>
          </a:p>
          <a:p>
            <a:pPr lvl="1"/>
            <a:r>
              <a:rPr lang="nb-NO" sz="1600" dirty="0" smtClean="0"/>
              <a:t>Ut fra kvalifiserte vurderinger av leiestedsansvarlig er vedlikeholdstid i gjennomsnitt satt til 20 % og det er beregnet 10 % ubrukt tid for utstyret.</a:t>
            </a:r>
          </a:p>
          <a:p>
            <a:pPr lvl="1"/>
            <a:r>
              <a:rPr lang="nb-NO" sz="1600" dirty="0" smtClean="0"/>
              <a:t>Det er beregnet lik tilgjengelig tid for alle utstyrsenhetene.</a:t>
            </a:r>
          </a:p>
        </p:txBody>
      </p:sp>
      <p:pic>
        <p:nvPicPr>
          <p:cNvPr id="5" name="Bilde 30"/>
          <p:cNvPicPr/>
          <p:nvPr/>
        </p:nvPicPr>
        <p:blipFill>
          <a:blip r:embed="rId2"/>
          <a:stretch>
            <a:fillRect/>
          </a:stretch>
        </p:blipFill>
        <p:spPr>
          <a:xfrm>
            <a:off x="4355976" y="404664"/>
            <a:ext cx="4464536" cy="1512168"/>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838163077"/>
              </p:ext>
            </p:extLst>
          </p:nvPr>
        </p:nvGraphicFramePr>
        <p:xfrm>
          <a:off x="323528" y="4509120"/>
          <a:ext cx="8496984" cy="1552277"/>
        </p:xfrm>
        <a:graphic>
          <a:graphicData uri="http://schemas.openxmlformats.org/drawingml/2006/table">
            <a:tbl>
              <a:tblPr/>
              <a:tblGrid>
                <a:gridCol w="1792705"/>
                <a:gridCol w="999214"/>
                <a:gridCol w="1249016"/>
                <a:gridCol w="826555"/>
                <a:gridCol w="1263710"/>
                <a:gridCol w="2365784"/>
              </a:tblGrid>
              <a:tr h="365226">
                <a:tc>
                  <a:txBody>
                    <a:bodyPr/>
                    <a:lstStyle/>
                    <a:p>
                      <a:pPr algn="l" fontAlgn="b"/>
                      <a:r>
                        <a:rPr lang="nb-NO" sz="1400" b="1" i="0" u="none" strike="noStrike" dirty="0">
                          <a:solidFill>
                            <a:srgbClr val="1F497D"/>
                          </a:solidFill>
                          <a:effectLst/>
                          <a:latin typeface="Calibri"/>
                        </a:rPr>
                        <a:t>Antall utstyrsenheter</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ctr" fontAlgn="b"/>
                      <a:r>
                        <a:rPr lang="nb-NO" sz="1400" b="1" i="0" u="none" strike="noStrike">
                          <a:solidFill>
                            <a:srgbClr val="1F497D"/>
                          </a:solidFill>
                          <a:effectLst/>
                          <a:latin typeface="Calibri"/>
                        </a:rPr>
                        <a:t>Åpningstid pr uke</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ctr" fontAlgn="b"/>
                      <a:r>
                        <a:rPr lang="nb-NO" sz="1400" b="1" i="0" u="none" strike="noStrike" dirty="0">
                          <a:solidFill>
                            <a:srgbClr val="1F497D"/>
                          </a:solidFill>
                          <a:effectLst/>
                          <a:latin typeface="Calibri"/>
                        </a:rPr>
                        <a:t>Vedlikeholds- og ubrukt tid</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Antall uker</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Tilgjengelig</a:t>
                      </a:r>
                      <a:br>
                        <a:rPr lang="nb-NO" sz="1400" b="1" i="0" u="none" strike="noStrike">
                          <a:solidFill>
                            <a:srgbClr val="1F497D"/>
                          </a:solidFill>
                          <a:effectLst/>
                          <a:latin typeface="Calibri"/>
                        </a:rPr>
                      </a:br>
                      <a:r>
                        <a:rPr lang="nb-NO" sz="1400" b="1" i="0" u="none" strike="noStrike">
                          <a:solidFill>
                            <a:srgbClr val="1F497D"/>
                          </a:solidFill>
                          <a:effectLst/>
                          <a:latin typeface="Calibri"/>
                        </a:rPr>
                        <a:t> tid per år</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r>
              <a:tr h="279008">
                <a:tc>
                  <a:txBody>
                    <a:bodyPr/>
                    <a:lstStyle/>
                    <a:p>
                      <a:pPr algn="l" fontAlgn="b"/>
                      <a:r>
                        <a:rPr lang="nb-NO" sz="1400" b="0" i="0" u="none" strike="noStrike" dirty="0">
                          <a:solidFill>
                            <a:srgbClr val="000000"/>
                          </a:solidFill>
                          <a:effectLst/>
                          <a:latin typeface="Calibri"/>
                        </a:rPr>
                        <a:t>Utstyr 1</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r" fontAlgn="b"/>
                      <a:r>
                        <a:rPr lang="nb-NO" sz="1400" b="0" i="0" u="none" strike="noStrike">
                          <a:solidFill>
                            <a:srgbClr val="000000"/>
                          </a:solidFill>
                          <a:effectLst/>
                          <a:latin typeface="Calibri"/>
                        </a:rPr>
                        <a:t>37,5</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r" fontAlgn="b"/>
                      <a:r>
                        <a:rPr lang="nb-NO" sz="1400" b="0" i="0" u="none" strike="noStrike">
                          <a:solidFill>
                            <a:srgbClr val="000000"/>
                          </a:solidFill>
                          <a:effectLst/>
                          <a:latin typeface="Calibri"/>
                        </a:rPr>
                        <a:t>30 %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r" fontAlgn="b"/>
                      <a:r>
                        <a:rPr lang="nb-NO" sz="1400" b="0" i="0" u="none" strike="noStrike">
                          <a:solidFill>
                            <a:srgbClr val="000000"/>
                          </a:solidFill>
                          <a:effectLst/>
                          <a:latin typeface="Calibri"/>
                        </a:rPr>
                        <a:t>44</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1 155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a:solidFill>
                            <a:srgbClr val="000000"/>
                          </a:solidFill>
                          <a:effectLst/>
                          <a:latin typeface="Calibri"/>
                        </a:rPr>
                        <a:t>Vedlikehold 20% og 10% ubrukt</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r h="279008">
                <a:tc>
                  <a:txBody>
                    <a:bodyPr/>
                    <a:lstStyle/>
                    <a:p>
                      <a:pPr algn="l" fontAlgn="b"/>
                      <a:r>
                        <a:rPr lang="nb-NO" sz="1400" b="0" i="0" u="none" strike="noStrike">
                          <a:solidFill>
                            <a:srgbClr val="000000"/>
                          </a:solidFill>
                          <a:effectLst/>
                          <a:latin typeface="Calibri"/>
                        </a:rPr>
                        <a:t>Utstyr 2</a:t>
                      </a:r>
                    </a:p>
                  </a:txBody>
                  <a:tcPr marL="9525" marR="9525" marT="9525" marB="0" anchor="b">
                    <a:lnL>
                      <a:noFill/>
                    </a:lnL>
                    <a:lnR>
                      <a:noFill/>
                    </a:lnR>
                    <a:lnT>
                      <a:noFill/>
                    </a:lnT>
                    <a:lnB>
                      <a:noFill/>
                    </a:lnB>
                    <a:solidFill>
                      <a:srgbClr val="FFFFCC"/>
                    </a:solidFill>
                  </a:tcPr>
                </a:tc>
                <a:tc>
                  <a:txBody>
                    <a:bodyPr/>
                    <a:lstStyle/>
                    <a:p>
                      <a:pPr algn="r" fontAlgn="b"/>
                      <a:r>
                        <a:rPr lang="nb-NO" sz="1400" b="0" i="0" u="none" strike="noStrike">
                          <a:solidFill>
                            <a:srgbClr val="000000"/>
                          </a:solidFill>
                          <a:effectLst/>
                          <a:latin typeface="Calibri"/>
                        </a:rPr>
                        <a:t>37,5</a:t>
                      </a:r>
                    </a:p>
                  </a:txBody>
                  <a:tcPr marL="9525" marR="9525" marT="9525" marB="0" anchor="b">
                    <a:lnL>
                      <a:noFill/>
                    </a:lnL>
                    <a:lnR>
                      <a:noFill/>
                    </a:lnR>
                    <a:lnT>
                      <a:noFill/>
                    </a:lnT>
                    <a:lnB>
                      <a:noFill/>
                    </a:lnB>
                    <a:solidFill>
                      <a:srgbClr val="FFFFCC"/>
                    </a:solidFill>
                  </a:tcPr>
                </a:tc>
                <a:tc>
                  <a:txBody>
                    <a:bodyPr/>
                    <a:lstStyle/>
                    <a:p>
                      <a:pPr algn="r" fontAlgn="b"/>
                      <a:r>
                        <a:rPr lang="nb-NO" sz="1400" b="0" i="0" u="none" strike="noStrike">
                          <a:solidFill>
                            <a:srgbClr val="000000"/>
                          </a:solidFill>
                          <a:effectLst/>
                          <a:latin typeface="Calibri"/>
                        </a:rPr>
                        <a:t>30 %</a:t>
                      </a:r>
                    </a:p>
                  </a:txBody>
                  <a:tcPr marL="9525" marR="9525" marT="9525" marB="0" anchor="b">
                    <a:lnL>
                      <a:noFill/>
                    </a:lnL>
                    <a:lnR>
                      <a:noFill/>
                    </a:lnR>
                    <a:lnT>
                      <a:noFill/>
                    </a:lnT>
                    <a:lnB>
                      <a:noFill/>
                    </a:lnB>
                    <a:solidFill>
                      <a:srgbClr val="FFFFCC"/>
                    </a:solidFill>
                  </a:tcPr>
                </a:tc>
                <a:tc>
                  <a:txBody>
                    <a:bodyPr/>
                    <a:lstStyle/>
                    <a:p>
                      <a:pPr algn="r" fontAlgn="b"/>
                      <a:r>
                        <a:rPr lang="nb-NO" sz="1400" b="0" i="0" u="none" strike="noStrike">
                          <a:solidFill>
                            <a:srgbClr val="000000"/>
                          </a:solidFill>
                          <a:effectLst/>
                          <a:latin typeface="Calibri"/>
                        </a:rPr>
                        <a:t>44</a:t>
                      </a:r>
                    </a:p>
                  </a:txBody>
                  <a:tcPr marL="9525" marR="9525" marT="9525" marB="0" anchor="b">
                    <a:lnL>
                      <a:noFill/>
                    </a:lnL>
                    <a:lnR>
                      <a:noFill/>
                    </a:lnR>
                    <a:lnT>
                      <a:noFill/>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1 155 </a:t>
                      </a:r>
                    </a:p>
                  </a:txBody>
                  <a:tcPr marL="9525" marR="9525" marT="9525" marB="0" anchor="b">
                    <a:lnL>
                      <a:noFill/>
                    </a:lnL>
                    <a:lnR>
                      <a:noFill/>
                    </a:lnR>
                    <a:lnT>
                      <a:noFill/>
                    </a:lnT>
                    <a:lnB>
                      <a:noFill/>
                    </a:lnB>
                  </a:tcPr>
                </a:tc>
                <a:tc>
                  <a:txBody>
                    <a:bodyPr/>
                    <a:lstStyle/>
                    <a:p>
                      <a:pPr algn="l" fontAlgn="b"/>
                      <a:r>
                        <a:rPr lang="nb-NO" sz="1400" b="0" i="0" u="none" strike="noStrike">
                          <a:solidFill>
                            <a:srgbClr val="000000"/>
                          </a:solidFill>
                          <a:effectLst/>
                          <a:latin typeface="Calibri"/>
                        </a:rPr>
                        <a:t>tid i gjennomsnitt.</a:t>
                      </a:r>
                    </a:p>
                  </a:txBody>
                  <a:tcPr marL="9525" marR="9525" marT="9525" marB="0" anchor="b">
                    <a:lnL>
                      <a:noFill/>
                    </a:lnL>
                    <a:lnR>
                      <a:noFill/>
                    </a:lnR>
                    <a:lnT>
                      <a:noFill/>
                    </a:lnT>
                    <a:lnB>
                      <a:noFill/>
                    </a:lnB>
                    <a:solidFill>
                      <a:srgbClr val="FFFFCC"/>
                    </a:solidFill>
                  </a:tcPr>
                </a:tc>
              </a:tr>
              <a:tr h="279008">
                <a:tc>
                  <a:txBody>
                    <a:bodyPr/>
                    <a:lstStyle/>
                    <a:p>
                      <a:pPr algn="l" fontAlgn="b"/>
                      <a:r>
                        <a:rPr lang="nb-NO" sz="1400" b="0" i="0" u="none" strike="noStrike">
                          <a:solidFill>
                            <a:srgbClr val="000000"/>
                          </a:solidFill>
                          <a:effectLst/>
                          <a:latin typeface="Calibri"/>
                        </a:rPr>
                        <a:t>Utstyr 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nb-NO" sz="1400" b="0" i="0" u="none" strike="noStrike">
                          <a:solidFill>
                            <a:srgbClr val="000000"/>
                          </a:solidFill>
                          <a:effectLst/>
                          <a:latin typeface="Calibri"/>
                        </a:rPr>
                        <a:t>37,5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nb-NO" sz="1400" b="0" i="0" u="none" strike="noStrike">
                          <a:solidFill>
                            <a:srgbClr val="000000"/>
                          </a:solidFill>
                          <a:effectLst/>
                          <a:latin typeface="Calibri"/>
                        </a:rPr>
                        <a:t>30 %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nb-NO" sz="1400" b="0" i="0" u="none" strike="noStrike">
                          <a:solidFill>
                            <a:srgbClr val="000000"/>
                          </a:solidFill>
                          <a:effectLst/>
                          <a:latin typeface="Calibri"/>
                        </a:rPr>
                        <a:t>44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1 155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r>
              <a:tr h="279008">
                <a:tc>
                  <a:txBody>
                    <a:bodyPr/>
                    <a:lstStyle/>
                    <a:p>
                      <a:pPr algn="l" fontAlgn="b"/>
                      <a:r>
                        <a:rPr lang="nb-NO" sz="1400" b="1" i="0" u="none" strike="noStrike">
                          <a:solidFill>
                            <a:srgbClr val="000000"/>
                          </a:solidFill>
                          <a:effectLst/>
                          <a:latin typeface="Calibri"/>
                        </a:rPr>
                        <a:t>Sum</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r>
                        <a:rPr lang="nb-NO" sz="1400" b="1" i="0" u="none" strike="noStrike" dirty="0" smtClean="0">
                          <a:solidFill>
                            <a:srgbClr val="000000"/>
                          </a:solidFill>
                          <a:effectLst/>
                          <a:latin typeface="Calibri"/>
                        </a:rPr>
                        <a:t>               </a:t>
                      </a:r>
                      <a:r>
                        <a:rPr lang="nb-NO" sz="1400" b="1" i="0" u="none" strike="noStrike" dirty="0">
                          <a:solidFill>
                            <a:srgbClr val="000000"/>
                          </a:solidFill>
                          <a:effectLst/>
                          <a:latin typeface="Calibri"/>
                        </a:rPr>
                        <a:t>3 465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150883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640960" cy="1143000"/>
          </a:xfrm>
        </p:spPr>
        <p:txBody>
          <a:bodyPr/>
          <a:lstStyle/>
          <a:p>
            <a:r>
              <a:rPr lang="nb-NO" sz="2800" dirty="0" smtClean="0"/>
              <a:t>Timepris for bidragsprosjekter</a:t>
            </a:r>
            <a:endParaRPr lang="nb-NO" sz="2800" i="1" dirty="0"/>
          </a:p>
        </p:txBody>
      </p:sp>
      <p:graphicFrame>
        <p:nvGraphicFramePr>
          <p:cNvPr id="4" name="Table 3"/>
          <p:cNvGraphicFramePr>
            <a:graphicFrameLocks noGrp="1"/>
          </p:cNvGraphicFramePr>
          <p:nvPr>
            <p:extLst>
              <p:ext uri="{D42A27DB-BD31-4B8C-83A1-F6EECF244321}">
                <p14:modId xmlns:p14="http://schemas.microsoft.com/office/powerpoint/2010/main" val="1528413226"/>
              </p:ext>
            </p:extLst>
          </p:nvPr>
        </p:nvGraphicFramePr>
        <p:xfrm>
          <a:off x="179512" y="4129335"/>
          <a:ext cx="8784976" cy="691128"/>
        </p:xfrm>
        <a:graphic>
          <a:graphicData uri="http://schemas.openxmlformats.org/drawingml/2006/table">
            <a:tbl>
              <a:tblPr/>
              <a:tblGrid>
                <a:gridCol w="1853466"/>
                <a:gridCol w="1033080"/>
                <a:gridCol w="1505942"/>
                <a:gridCol w="878498"/>
                <a:gridCol w="1068022"/>
                <a:gridCol w="2445968"/>
              </a:tblGrid>
              <a:tr h="326067">
                <a:tc>
                  <a:txBody>
                    <a:bodyPr/>
                    <a:lstStyle/>
                    <a:p>
                      <a:pPr algn="l" fontAlgn="b"/>
                      <a:r>
                        <a:rPr lang="nb-NO" sz="1600" b="1" i="0" u="none" strike="noStrike" dirty="0">
                          <a:solidFill>
                            <a:srgbClr val="1F497D"/>
                          </a:solidFill>
                          <a:effectLst/>
                          <a:latin typeface="Calibri"/>
                        </a:rPr>
                        <a:t>Inngangspris</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Årlig kostnad</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dirty="0">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dirty="0">
                          <a:solidFill>
                            <a:srgbClr val="1F497D"/>
                          </a:solidFill>
                          <a:effectLst/>
                          <a:latin typeface="Calibri"/>
                        </a:rPr>
                        <a:t>Kapasitet</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dirty="0">
                          <a:solidFill>
                            <a:srgbClr val="1F497D"/>
                          </a:solidFill>
                          <a:effectLst/>
                          <a:latin typeface="Calibri"/>
                        </a:rPr>
                        <a:t>Timepris</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r>
              <a:tr h="365061">
                <a:tc>
                  <a:txBody>
                    <a:bodyPr/>
                    <a:lstStyle/>
                    <a:p>
                      <a:pPr algn="l" fontAlgn="b"/>
                      <a:r>
                        <a:rPr lang="nb-NO" sz="1400" b="0" i="0" u="none" strike="noStrike" dirty="0">
                          <a:solidFill>
                            <a:srgbClr val="000000"/>
                          </a:solidFill>
                          <a:effectLst/>
                          <a:latin typeface="Calibri"/>
                        </a:rPr>
                        <a:t>Bidragsprosjekter</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2 207 000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a:t>
                      </a:r>
                    </a:p>
                  </a:txBody>
                  <a:tcPr marL="171450"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ctr" fontAlgn="b"/>
                      <a:r>
                        <a:rPr lang="nb-NO" sz="1400" b="0" i="0" u="none" strike="noStrike" dirty="0" smtClean="0">
                          <a:solidFill>
                            <a:srgbClr val="000000"/>
                          </a:solidFill>
                          <a:effectLst/>
                          <a:latin typeface="Calibri"/>
                        </a:rPr>
                        <a:t>  3 </a:t>
                      </a:r>
                      <a:r>
                        <a:rPr lang="nb-NO" sz="1400" b="0" i="0" u="none" strike="noStrike" dirty="0">
                          <a:solidFill>
                            <a:srgbClr val="000000"/>
                          </a:solidFill>
                          <a:effectLst/>
                          <a:latin typeface="Calibri"/>
                        </a:rPr>
                        <a:t>465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ctr" fontAlgn="b"/>
                      <a:r>
                        <a:rPr lang="nb-NO" sz="1400" b="1" i="0" u="none" strike="noStrike" dirty="0" smtClean="0">
                          <a:solidFill>
                            <a:srgbClr val="000000"/>
                          </a:solidFill>
                          <a:effectLst/>
                          <a:latin typeface="Calibri"/>
                        </a:rPr>
                        <a:t>         637 </a:t>
                      </a:r>
                      <a:endParaRPr lang="nb-NO" sz="1400" b="1" i="0" u="none" strike="noStrike" dirty="0">
                        <a:solidFill>
                          <a:srgbClr val="000000"/>
                        </a:solidFill>
                        <a:effectLst/>
                        <a:latin typeface="Calibri"/>
                      </a:endParaRP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Fratrukket utstyr 3</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13417764"/>
              </p:ext>
            </p:extLst>
          </p:nvPr>
        </p:nvGraphicFramePr>
        <p:xfrm>
          <a:off x="251520" y="1535807"/>
          <a:ext cx="4927600" cy="2181225"/>
        </p:xfrm>
        <a:graphic>
          <a:graphicData uri="http://schemas.openxmlformats.org/drawingml/2006/table">
            <a:tbl>
              <a:tblPr/>
              <a:tblGrid>
                <a:gridCol w="3810000"/>
                <a:gridCol w="1117600"/>
              </a:tblGrid>
              <a:tr h="247650">
                <a:tc>
                  <a:txBody>
                    <a:bodyPr/>
                    <a:lstStyle/>
                    <a:p>
                      <a:pPr algn="l" fontAlgn="b"/>
                      <a:r>
                        <a:rPr lang="nb-NO" sz="1400" b="1" i="0" u="none" strike="noStrike" dirty="0">
                          <a:solidFill>
                            <a:srgbClr val="000000"/>
                          </a:solidFill>
                          <a:effectLst/>
                          <a:latin typeface="Calibri"/>
                        </a:rPr>
                        <a:t>Bidragsprosjekter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1400" b="1" i="0" u="none" strike="noStrike" dirty="0">
                          <a:solidFill>
                            <a:srgbClr val="000000"/>
                          </a:solidFill>
                          <a:effectLst/>
                          <a:latin typeface="Calibri"/>
                        </a:rPr>
                        <a:t>Kostnad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38125">
                <a:tc>
                  <a:txBody>
                    <a:bodyPr/>
                    <a:lstStyle/>
                    <a:p>
                      <a:pPr algn="l" fontAlgn="b"/>
                      <a:r>
                        <a:rPr lang="nb-NO" sz="1400" b="1" i="0" u="none" strike="noStrike">
                          <a:solidFill>
                            <a:srgbClr val="000000"/>
                          </a:solidFill>
                          <a:effectLst/>
                          <a:latin typeface="Calibri"/>
                        </a:rPr>
                        <a:t>Bidragskostnad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3 502 000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47650">
                <a:tc>
                  <a:txBody>
                    <a:bodyPr/>
                    <a:lstStyle/>
                    <a:p>
                      <a:pPr algn="l" fontAlgn="b"/>
                      <a:r>
                        <a:rPr lang="nb-NO" sz="1400" b="1" i="0" u="none" strike="noStrike" dirty="0">
                          <a:solidFill>
                            <a:srgbClr val="000000"/>
                          </a:solidFill>
                          <a:effectLst/>
                          <a:latin typeface="Calibri"/>
                        </a:rPr>
                        <a:t>Fratrekk for særskilt kostbart utstyr</a:t>
                      </a:r>
                    </a:p>
                  </a:txBody>
                  <a:tcPr marL="9525" marR="9525" marT="9525" marB="0" anchor="b">
                    <a:lnL>
                      <a:noFill/>
                    </a:lnL>
                    <a:lnR>
                      <a:noFill/>
                    </a:lnR>
                    <a:lnT>
                      <a:noFill/>
                    </a:lnT>
                    <a:lnB>
                      <a:noFill/>
                    </a:lnB>
                  </a:tcPr>
                </a:tc>
                <a:tc>
                  <a:txBody>
                    <a:bodyPr/>
                    <a:lstStyle/>
                    <a:p>
                      <a:pPr algn="l" fontAlgn="b"/>
                      <a:endParaRPr lang="nb-NO" sz="1400" b="0" i="0" u="none" strike="noStrike">
                        <a:solidFill>
                          <a:srgbClr val="000000"/>
                        </a:solidFill>
                        <a:effectLst/>
                        <a:latin typeface="Calibri"/>
                      </a:endParaRPr>
                    </a:p>
                  </a:txBody>
                  <a:tcPr marL="9525" marR="9525" marT="9525" marB="0" anchor="b">
                    <a:lnL>
                      <a:noFill/>
                    </a:lnL>
                    <a:lnR>
                      <a:noFill/>
                    </a:lnR>
                    <a:lnT>
                      <a:noFill/>
                    </a:lnT>
                    <a:lnB>
                      <a:noFill/>
                    </a:lnB>
                  </a:tcPr>
                </a:tc>
              </a:tr>
              <a:tr h="238125">
                <a:tc>
                  <a:txBody>
                    <a:bodyPr/>
                    <a:lstStyle/>
                    <a:p>
                      <a:pPr algn="l" fontAlgn="b"/>
                      <a:r>
                        <a:rPr lang="nb-NO" sz="1400" b="0" i="0" u="none" strike="noStrike" dirty="0">
                          <a:solidFill>
                            <a:srgbClr val="000000"/>
                          </a:solidFill>
                          <a:effectLst/>
                          <a:latin typeface="Calibri"/>
                        </a:rPr>
                        <a:t>Særskilt kostbart utstyr</a:t>
                      </a:r>
                    </a:p>
                  </a:txBody>
                  <a:tcPr marL="9525" marR="9525" marT="9525" marB="0" anchor="b">
                    <a:lnL>
                      <a:noFill/>
                    </a:lnL>
                    <a:lnR>
                      <a:noFill/>
                    </a:lnR>
                    <a:lnT>
                      <a:noFill/>
                    </a:lnT>
                    <a:lnB>
                      <a:noFill/>
                    </a:lnB>
                  </a:tcPr>
                </a:tc>
                <a:tc>
                  <a:txBody>
                    <a:bodyPr/>
                    <a:lstStyle/>
                    <a:p>
                      <a:pPr algn="l" fontAlgn="b"/>
                      <a:r>
                        <a:rPr lang="nb-NO" sz="1400" b="0" i="0" u="none" strike="noStrike">
                          <a:solidFill>
                            <a:srgbClr val="000000"/>
                          </a:solidFill>
                          <a:effectLst/>
                          <a:latin typeface="Calibri"/>
                        </a:rPr>
                        <a:t>       1 433 333 </a:t>
                      </a:r>
                    </a:p>
                  </a:txBody>
                  <a:tcPr marL="9525" marR="9525" marT="9525" marB="0" anchor="b">
                    <a:lnL>
                      <a:noFill/>
                    </a:lnL>
                    <a:lnR>
                      <a:noFill/>
                    </a:lnR>
                    <a:lnT>
                      <a:noFill/>
                    </a:lnT>
                    <a:lnB>
                      <a:noFill/>
                    </a:lnB>
                  </a:tcPr>
                </a:tc>
              </a:tr>
              <a:tr h="238125">
                <a:tc>
                  <a:txBody>
                    <a:bodyPr/>
                    <a:lstStyle/>
                    <a:p>
                      <a:pPr algn="l" fontAlgn="b"/>
                      <a:r>
                        <a:rPr lang="nb-NO" sz="1400" b="0" i="0" u="none" strike="noStrike">
                          <a:solidFill>
                            <a:srgbClr val="000000"/>
                          </a:solidFill>
                          <a:effectLst/>
                          <a:latin typeface="Calibri"/>
                        </a:rPr>
                        <a:t>Snitt øvrig utstyr (Kun bevilgningsfinansiert)</a:t>
                      </a:r>
                    </a:p>
                  </a:txBody>
                  <a:tcPr marL="9525" marR="9525" marT="9525" marB="0" anchor="b">
                    <a:lnL>
                      <a:noFill/>
                    </a:lnL>
                    <a:lnR>
                      <a:noFill/>
                    </a:lnR>
                    <a:lnT>
                      <a:noFill/>
                    </a:lnT>
                    <a:lnB>
                      <a:noFill/>
                    </a:lnB>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80 000 </a:t>
                      </a:r>
                    </a:p>
                  </a:txBody>
                  <a:tcPr marL="9525" marR="9525" marT="9525" marB="0" anchor="b">
                    <a:lnL>
                      <a:noFill/>
                    </a:lnL>
                    <a:lnR>
                      <a:noFill/>
                    </a:lnR>
                    <a:lnT>
                      <a:noFill/>
                    </a:lnT>
                    <a:lnB>
                      <a:noFill/>
                    </a:lnB>
                  </a:tcPr>
                </a:tc>
              </a:tr>
              <a:tr h="238125">
                <a:tc>
                  <a:txBody>
                    <a:bodyPr/>
                    <a:lstStyle/>
                    <a:p>
                      <a:pPr algn="l" fontAlgn="b"/>
                      <a:r>
                        <a:rPr lang="nb-NO" sz="1400" b="0" i="0" u="none" strike="noStrike">
                          <a:solidFill>
                            <a:srgbClr val="000000"/>
                          </a:solidFill>
                          <a:effectLst/>
                          <a:latin typeface="Calibri"/>
                        </a:rPr>
                        <a:t>Snitt øvrig drift</a:t>
                      </a:r>
                    </a:p>
                  </a:txBody>
                  <a:tcPr marL="9525" marR="9525" marT="9525" marB="0" anchor="b">
                    <a:lnL>
                      <a:noFill/>
                    </a:lnL>
                    <a:lnR>
                      <a:noFill/>
                    </a:lnR>
                    <a:lnT>
                      <a:noFill/>
                    </a:lnT>
                    <a:lnB>
                      <a:noFill/>
                    </a:lnB>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58 333 </a:t>
                      </a:r>
                    </a:p>
                  </a:txBody>
                  <a:tcPr marL="9525" marR="9525" marT="9525" marB="0" anchor="b">
                    <a:lnL>
                      <a:noFill/>
                    </a:lnL>
                    <a:lnR>
                      <a:noFill/>
                    </a:lnR>
                    <a:lnT>
                      <a:noFill/>
                    </a:lnT>
                    <a:lnB>
                      <a:noFill/>
                    </a:lnB>
                  </a:tcPr>
                </a:tc>
              </a:tr>
              <a:tr h="247650">
                <a:tc>
                  <a:txBody>
                    <a:bodyPr/>
                    <a:lstStyle/>
                    <a:p>
                      <a:pPr algn="l" fontAlgn="b"/>
                      <a:r>
                        <a:rPr lang="nb-NO" sz="1400" b="1" i="0" u="none" strike="noStrike">
                          <a:solidFill>
                            <a:srgbClr val="000000"/>
                          </a:solidFill>
                          <a:effectLst/>
                          <a:latin typeface="Calibri"/>
                        </a:rPr>
                        <a:t>Særskilt kostbart utstyr minus snitt av øvrig utstyr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1" i="0" u="none" strike="noStrike" dirty="0">
                          <a:solidFill>
                            <a:srgbClr val="000000"/>
                          </a:solidFill>
                          <a:effectLst/>
                          <a:latin typeface="Calibri"/>
                        </a:rPr>
                        <a:t>    </a:t>
                      </a:r>
                      <a:r>
                        <a:rPr lang="nb-NO" sz="1400" b="1" i="0" u="none" strike="noStrike" baseline="0" dirty="0" smtClean="0">
                          <a:solidFill>
                            <a:srgbClr val="000000"/>
                          </a:solidFill>
                          <a:effectLst/>
                          <a:latin typeface="Calibri"/>
                        </a:rPr>
                        <a:t> </a:t>
                      </a:r>
                      <a:r>
                        <a:rPr lang="nb-NO" sz="1400" b="1" i="0" u="none" strike="noStrike" dirty="0" smtClean="0">
                          <a:solidFill>
                            <a:srgbClr val="000000"/>
                          </a:solidFill>
                          <a:effectLst/>
                          <a:latin typeface="Calibri"/>
                        </a:rPr>
                        <a:t>  </a:t>
                      </a:r>
                      <a:r>
                        <a:rPr lang="nb-NO" sz="1400" b="1" i="0" u="none" strike="noStrike" dirty="0">
                          <a:solidFill>
                            <a:srgbClr val="000000"/>
                          </a:solidFill>
                          <a:effectLst/>
                          <a:latin typeface="Calibri"/>
                        </a:rPr>
                        <a:t>1 295 000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38125">
                <a:tc>
                  <a:txBody>
                    <a:bodyPr/>
                    <a:lstStyle/>
                    <a:p>
                      <a:pPr algn="l" fontAlgn="b"/>
                      <a:endParaRPr lang="nb-NO" sz="14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14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47650">
                <a:tc>
                  <a:txBody>
                    <a:bodyPr/>
                    <a:lstStyle/>
                    <a:p>
                      <a:pPr algn="l" fontAlgn="b"/>
                      <a:r>
                        <a:rPr lang="nb-NO" sz="1400" b="1" i="0" u="none" strike="noStrike">
                          <a:solidFill>
                            <a:srgbClr val="000000"/>
                          </a:solidFill>
                          <a:effectLst/>
                          <a:latin typeface="Calibri"/>
                        </a:rPr>
                        <a:t>Inngangskostnad bidragsprosjekter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1" i="0" u="none" strike="noStrike" dirty="0">
                          <a:solidFill>
                            <a:srgbClr val="000000"/>
                          </a:solidFill>
                          <a:effectLst/>
                          <a:latin typeface="Calibri"/>
                        </a:rPr>
                        <a:t>   </a:t>
                      </a:r>
                      <a:r>
                        <a:rPr lang="nb-NO" sz="1400" b="1" i="0" u="none" strike="noStrike" baseline="0" dirty="0" smtClean="0">
                          <a:solidFill>
                            <a:srgbClr val="000000"/>
                          </a:solidFill>
                          <a:effectLst/>
                          <a:latin typeface="Calibri"/>
                        </a:rPr>
                        <a:t>  </a:t>
                      </a:r>
                      <a:r>
                        <a:rPr lang="nb-NO" sz="1400" b="1" i="0" u="none" strike="noStrike" dirty="0" smtClean="0">
                          <a:solidFill>
                            <a:srgbClr val="000000"/>
                          </a:solidFill>
                          <a:effectLst/>
                          <a:latin typeface="Calibri"/>
                        </a:rPr>
                        <a:t>  </a:t>
                      </a:r>
                      <a:r>
                        <a:rPr lang="nb-NO" sz="1400" b="1" i="0" u="none" strike="noStrike" dirty="0">
                          <a:solidFill>
                            <a:srgbClr val="000000"/>
                          </a:solidFill>
                          <a:effectLst/>
                          <a:latin typeface="Calibri"/>
                        </a:rPr>
                        <a:t>2 207 000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5508104" y="1807656"/>
            <a:ext cx="3262416" cy="1477328"/>
          </a:xfrm>
          <a:prstGeom prst="rect">
            <a:avLst/>
          </a:prstGeom>
          <a:noFill/>
        </p:spPr>
        <p:txBody>
          <a:bodyPr wrap="square" rtlCol="0">
            <a:spAutoFit/>
          </a:bodyPr>
          <a:lstStyle/>
          <a:p>
            <a:r>
              <a:rPr lang="nb-NO" sz="1800" dirty="0" smtClean="0"/>
              <a:t>Kostnadsgrunnlaget for inngangsprisen er beregnet ut fra totale kostnader for bidrag minus </a:t>
            </a:r>
            <a:r>
              <a:rPr lang="nb-NO" sz="1800" u="sng" dirty="0" smtClean="0"/>
              <a:t>tilleggs</a:t>
            </a:r>
            <a:r>
              <a:rPr lang="nb-NO" sz="1800" dirty="0" smtClean="0"/>
              <a:t>kostnadene for bruk av utstyr 3</a:t>
            </a:r>
            <a:endParaRPr lang="nb-NO" sz="1800" dirty="0"/>
          </a:p>
        </p:txBody>
      </p:sp>
      <p:graphicFrame>
        <p:nvGraphicFramePr>
          <p:cNvPr id="8" name="Table 7"/>
          <p:cNvGraphicFramePr>
            <a:graphicFrameLocks noGrp="1"/>
          </p:cNvGraphicFramePr>
          <p:nvPr>
            <p:extLst>
              <p:ext uri="{D42A27DB-BD31-4B8C-83A1-F6EECF244321}">
                <p14:modId xmlns:p14="http://schemas.microsoft.com/office/powerpoint/2010/main" val="157540416"/>
              </p:ext>
            </p:extLst>
          </p:nvPr>
        </p:nvGraphicFramePr>
        <p:xfrm>
          <a:off x="179511" y="4993431"/>
          <a:ext cx="8696471" cy="936104"/>
        </p:xfrm>
        <a:graphic>
          <a:graphicData uri="http://schemas.openxmlformats.org/drawingml/2006/table">
            <a:tbl>
              <a:tblPr/>
              <a:tblGrid>
                <a:gridCol w="2046229"/>
                <a:gridCol w="1111823"/>
                <a:gridCol w="1324725"/>
                <a:gridCol w="878222"/>
                <a:gridCol w="1029029"/>
                <a:gridCol w="2306443"/>
              </a:tblGrid>
              <a:tr h="560472">
                <a:tc>
                  <a:txBody>
                    <a:bodyPr/>
                    <a:lstStyle/>
                    <a:p>
                      <a:pPr algn="l" fontAlgn="b"/>
                      <a:r>
                        <a:rPr lang="nb-NO" sz="1400" b="1" i="0" u="none" strike="noStrike" dirty="0">
                          <a:solidFill>
                            <a:srgbClr val="1F497D"/>
                          </a:solidFill>
                          <a:effectLst/>
                          <a:latin typeface="Calibri"/>
                        </a:rPr>
                        <a:t>Tilleggspris </a:t>
                      </a:r>
                      <a:r>
                        <a:rPr lang="nb-NO" sz="1400" b="1" i="0" u="none" strike="noStrike" dirty="0" smtClean="0">
                          <a:solidFill>
                            <a:srgbClr val="1F497D"/>
                          </a:solidFill>
                          <a:effectLst/>
                          <a:latin typeface="Calibri"/>
                        </a:rPr>
                        <a:t>for særlig</a:t>
                      </a:r>
                      <a:r>
                        <a:rPr lang="nb-NO" sz="1400" b="1" i="0" u="none" strike="noStrike" baseline="0" dirty="0" smtClean="0">
                          <a:solidFill>
                            <a:srgbClr val="1F497D"/>
                          </a:solidFill>
                          <a:effectLst/>
                          <a:latin typeface="Calibri"/>
                        </a:rPr>
                        <a:t> kostbare utstyrsenheter</a:t>
                      </a:r>
                      <a:endParaRPr lang="nb-NO" sz="1400" b="1" i="0" u="none" strike="noStrike" dirty="0">
                        <a:solidFill>
                          <a:srgbClr val="1F497D"/>
                        </a:solidFill>
                        <a:effectLst/>
                        <a:latin typeface="Calibri"/>
                      </a:endParaRP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dirty="0" smtClean="0">
                          <a:solidFill>
                            <a:srgbClr val="1F497D"/>
                          </a:solidFill>
                          <a:effectLst/>
                          <a:latin typeface="Calibri"/>
                        </a:rPr>
                        <a:t>Årlige tilleggs-kostnader</a:t>
                      </a:r>
                      <a:endParaRPr lang="nb-NO" sz="1400" b="1" i="0" u="none" strike="noStrike" dirty="0">
                        <a:solidFill>
                          <a:srgbClr val="1F497D"/>
                        </a:solidFill>
                        <a:effectLst/>
                        <a:latin typeface="Calibri"/>
                      </a:endParaRP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ctr" fontAlgn="b"/>
                      <a:r>
                        <a:rPr lang="nb-NO" sz="1400" b="1" i="0" u="none" strike="noStrike" dirty="0">
                          <a:solidFill>
                            <a:srgbClr val="1F497D"/>
                          </a:solidFill>
                          <a:effectLst/>
                          <a:latin typeface="Calibri"/>
                        </a:rPr>
                        <a:t>Fratrukket snitt øvrig utstyr</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Kapasitet</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Timepris</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r>
              <a:tr h="375632">
                <a:tc>
                  <a:txBody>
                    <a:bodyPr/>
                    <a:lstStyle/>
                    <a:p>
                      <a:pPr algn="l" fontAlgn="b"/>
                      <a:r>
                        <a:rPr lang="nb-NO" sz="1400" b="0" i="0" u="none" strike="noStrike" dirty="0">
                          <a:solidFill>
                            <a:srgbClr val="000000"/>
                          </a:solidFill>
                          <a:effectLst/>
                          <a:latin typeface="Calibri"/>
                        </a:rPr>
                        <a:t>Bidragsprosjekter</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1 433 333 </a:t>
                      </a:r>
                    </a:p>
                  </a:txBody>
                  <a:tcPr marL="141359"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1 295 000 </a:t>
                      </a:r>
                      <a:r>
                        <a:rPr lang="nb-NO" sz="1400" b="0" i="0" u="none" strike="noStrike" dirty="0" smtClean="0">
                          <a:solidFill>
                            <a:srgbClr val="000000"/>
                          </a:solidFill>
                          <a:effectLst/>
                          <a:latin typeface="Calibri"/>
                        </a:rPr>
                        <a:t>/</a:t>
                      </a:r>
                      <a:endParaRPr lang="nb-NO" sz="1400" b="0" i="0" u="none" strike="noStrike" dirty="0">
                        <a:solidFill>
                          <a:srgbClr val="000000"/>
                        </a:solidFill>
                        <a:effectLst/>
                        <a:latin typeface="Calibri"/>
                      </a:endParaRPr>
                    </a:p>
                  </a:txBody>
                  <a:tcPr marL="141359"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1 155 </a:t>
                      </a:r>
                    </a:p>
                  </a:txBody>
                  <a:tcPr marL="141359"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r>
                        <a:rPr lang="nb-NO" sz="1400" b="1" i="0" u="none" strike="noStrike" dirty="0" smtClean="0">
                          <a:solidFill>
                            <a:srgbClr val="000000"/>
                          </a:solidFill>
                          <a:effectLst/>
                          <a:latin typeface="Calibri"/>
                        </a:rPr>
                        <a:t>  </a:t>
                      </a:r>
                      <a:r>
                        <a:rPr lang="nb-NO" sz="1400" b="1" i="0" u="none" strike="noStrike" dirty="0">
                          <a:solidFill>
                            <a:srgbClr val="000000"/>
                          </a:solidFill>
                          <a:effectLst/>
                          <a:latin typeface="Calibri"/>
                        </a:rPr>
                        <a:t>1 121 </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Gjelder for utstyr 3</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bl>
          </a:graphicData>
        </a:graphic>
      </p:graphicFrame>
      <p:sp>
        <p:nvSpPr>
          <p:cNvPr id="3" name="TextBox 2"/>
          <p:cNvSpPr txBox="1"/>
          <p:nvPr/>
        </p:nvSpPr>
        <p:spPr>
          <a:xfrm>
            <a:off x="2726824" y="6073551"/>
            <a:ext cx="5184576" cy="307777"/>
          </a:xfrm>
          <a:prstGeom prst="rect">
            <a:avLst/>
          </a:prstGeom>
          <a:noFill/>
        </p:spPr>
        <p:txBody>
          <a:bodyPr wrap="square" rtlCol="0">
            <a:spAutoFit/>
          </a:bodyPr>
          <a:lstStyle/>
          <a:p>
            <a:r>
              <a:rPr lang="nb-NO" sz="1400" dirty="0" smtClean="0">
                <a:latin typeface="Calibri" panose="020F0502020204030204" pitchFamily="34" charset="0"/>
              </a:rPr>
              <a:t>Bruk av utstyrsenhet 3 blir da 637 + 1 121 = </a:t>
            </a:r>
            <a:r>
              <a:rPr lang="nb-NO" sz="1400" b="1" dirty="0" smtClean="0">
                <a:latin typeface="Calibri" panose="020F0502020204030204" pitchFamily="34" charset="0"/>
              </a:rPr>
              <a:t>1 758</a:t>
            </a:r>
            <a:endParaRPr lang="nb-NO" sz="1400" b="1" dirty="0">
              <a:latin typeface="Calibri" panose="020F0502020204030204" pitchFamily="34" charset="0"/>
            </a:endParaRPr>
          </a:p>
        </p:txBody>
      </p:sp>
    </p:spTree>
    <p:extLst>
      <p:ext uri="{BB962C8B-B14F-4D97-AF65-F5344CB8AC3E}">
        <p14:creationId xmlns:p14="http://schemas.microsoft.com/office/powerpoint/2010/main" val="167447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6912768" cy="1143000"/>
          </a:xfrm>
        </p:spPr>
        <p:txBody>
          <a:bodyPr/>
          <a:lstStyle/>
          <a:p>
            <a:r>
              <a:rPr lang="nb-NO" dirty="0" smtClean="0"/>
              <a:t>Avanse på oppdragsprosjekter</a:t>
            </a:r>
            <a:endParaRPr lang="nb-NO" dirty="0"/>
          </a:p>
        </p:txBody>
      </p:sp>
      <p:sp>
        <p:nvSpPr>
          <p:cNvPr id="3" name="Content Placeholder 2"/>
          <p:cNvSpPr>
            <a:spLocks noGrp="1"/>
          </p:cNvSpPr>
          <p:nvPr>
            <p:ph idx="1"/>
          </p:nvPr>
        </p:nvSpPr>
        <p:spPr>
          <a:xfrm>
            <a:off x="251520" y="3140968"/>
            <a:ext cx="8712968" cy="3312368"/>
          </a:xfrm>
        </p:spPr>
        <p:txBody>
          <a:bodyPr/>
          <a:lstStyle/>
          <a:p>
            <a:endParaRPr lang="nb-NO" sz="1800" dirty="0"/>
          </a:p>
          <a:p>
            <a:r>
              <a:rPr lang="nb-NO" sz="1800" dirty="0" smtClean="0"/>
              <a:t>I caset er det lagt inn 30 % avanse som skal dekke både fortjeneste og eventuelle uforutsette hendelser.</a:t>
            </a:r>
          </a:p>
          <a:p>
            <a:endParaRPr lang="nb-NO" sz="1800" dirty="0" smtClean="0"/>
          </a:p>
          <a:p>
            <a:r>
              <a:rPr lang="nb-NO" sz="1800" dirty="0" smtClean="0"/>
              <a:t>Institusjonene </a:t>
            </a:r>
            <a:r>
              <a:rPr lang="nb-NO" sz="1800" dirty="0"/>
              <a:t>kan selv vurdere om fortjenestemargin skal inkluderes i timepriser eller legges på totale prosjektkostnader for hvert prosjekt. </a:t>
            </a:r>
          </a:p>
          <a:p>
            <a:endParaRPr lang="nb-NO" sz="1800" dirty="0" smtClean="0"/>
          </a:p>
          <a:p>
            <a:r>
              <a:rPr lang="nb-NO" sz="1800" dirty="0" smtClean="0"/>
              <a:t>Hvis </a:t>
            </a:r>
            <a:r>
              <a:rPr lang="nb-NO" sz="1800" dirty="0"/>
              <a:t>timepriser for forskere og teknikere inkluderer denne marginen, er det naturlig at timepris for leiested gjør det samme</a:t>
            </a:r>
            <a:r>
              <a:rPr lang="nb-NO" sz="1800" dirty="0" smtClean="0"/>
              <a:t>.</a:t>
            </a:r>
          </a:p>
          <a:p>
            <a:endParaRPr lang="nb-NO" sz="1800" dirty="0"/>
          </a:p>
          <a:p>
            <a:endParaRPr lang="nb-NO" sz="1800" dirty="0"/>
          </a:p>
          <a:p>
            <a:endParaRPr lang="nb-NO" sz="1800" dirty="0"/>
          </a:p>
        </p:txBody>
      </p:sp>
      <p:graphicFrame>
        <p:nvGraphicFramePr>
          <p:cNvPr id="5" name="Table 4"/>
          <p:cNvGraphicFramePr>
            <a:graphicFrameLocks noGrp="1"/>
          </p:cNvGraphicFramePr>
          <p:nvPr>
            <p:extLst>
              <p:ext uri="{D42A27DB-BD31-4B8C-83A1-F6EECF244321}">
                <p14:modId xmlns:p14="http://schemas.microsoft.com/office/powerpoint/2010/main" val="2489361626"/>
              </p:ext>
            </p:extLst>
          </p:nvPr>
        </p:nvGraphicFramePr>
        <p:xfrm>
          <a:off x="251520" y="2204864"/>
          <a:ext cx="8568953" cy="593835"/>
        </p:xfrm>
        <a:graphic>
          <a:graphicData uri="http://schemas.openxmlformats.org/drawingml/2006/table">
            <a:tbl>
              <a:tblPr/>
              <a:tblGrid>
                <a:gridCol w="2016224"/>
                <a:gridCol w="1095521"/>
                <a:gridCol w="1305300"/>
                <a:gridCol w="865345"/>
                <a:gridCol w="1013940"/>
                <a:gridCol w="2272623"/>
              </a:tblGrid>
              <a:tr h="302740">
                <a:tc>
                  <a:txBody>
                    <a:bodyPr/>
                    <a:lstStyle/>
                    <a:p>
                      <a:pPr algn="l" fontAlgn="b"/>
                      <a:r>
                        <a:rPr lang="nb-NO" sz="1400" b="1" i="0" u="none" strike="noStrike" dirty="0">
                          <a:solidFill>
                            <a:srgbClr val="1F497D"/>
                          </a:solidFill>
                          <a:effectLst/>
                          <a:latin typeface="Calibri"/>
                        </a:rPr>
                        <a:t>Avanse på oppdrag</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dirty="0">
                          <a:solidFill>
                            <a:srgbClr val="1F497D"/>
                          </a:solidFill>
                          <a:effectLst/>
                          <a:latin typeface="Calibri"/>
                        </a:rPr>
                        <a:t>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r>
              <a:tr h="291095">
                <a:tc>
                  <a:txBody>
                    <a:bodyPr/>
                    <a:lstStyle/>
                    <a:p>
                      <a:pPr algn="l" fontAlgn="b"/>
                      <a:r>
                        <a:rPr lang="nb-NO" sz="1400" b="0" i="0" u="none" strike="noStrike">
                          <a:solidFill>
                            <a:srgbClr val="000000"/>
                          </a:solidFill>
                          <a:effectLst/>
                          <a:latin typeface="Calibri"/>
                        </a:rPr>
                        <a:t>Prosentpåslag</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endParaRPr lang="nb-NO" sz="1400" b="0" i="0" u="none" strike="noStrike">
                        <a:solidFill>
                          <a:srgbClr val="000000"/>
                        </a:solidFill>
                        <a:effectLst/>
                        <a:latin typeface="Calibri"/>
                      </a:endParaRP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endParaRPr lang="nb-NO" sz="1400" b="0" i="0" u="none" strike="noStrike">
                        <a:solidFill>
                          <a:srgbClr val="000000"/>
                        </a:solidFill>
                        <a:effectLst/>
                        <a:latin typeface="Calibri"/>
                      </a:endParaRP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endParaRPr lang="nb-NO" sz="1400" b="0" i="0" u="none" strike="noStrike">
                        <a:solidFill>
                          <a:srgbClr val="000000"/>
                        </a:solidFill>
                        <a:effectLst/>
                        <a:latin typeface="Calibri"/>
                      </a:endParaRP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r" fontAlgn="b"/>
                      <a:r>
                        <a:rPr lang="nb-NO" sz="1400" b="0" i="0" u="none" strike="noStrike">
                          <a:solidFill>
                            <a:srgbClr val="000000"/>
                          </a:solidFill>
                          <a:effectLst/>
                          <a:latin typeface="Calibri"/>
                        </a:rPr>
                        <a:t>30 %</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dirty="0">
                          <a:solidFill>
                            <a:srgbClr val="000000"/>
                          </a:solidFill>
                          <a:effectLst/>
                          <a:latin typeface="Calibri"/>
                        </a:rPr>
                        <a:t>Inkl. uforutsette hendelser</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bl>
          </a:graphicData>
        </a:graphic>
      </p:graphicFrame>
    </p:spTree>
    <p:extLst>
      <p:ext uri="{BB962C8B-B14F-4D97-AF65-F5344CB8AC3E}">
        <p14:creationId xmlns:p14="http://schemas.microsoft.com/office/powerpoint/2010/main" val="2929635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640960" cy="1143000"/>
          </a:xfrm>
        </p:spPr>
        <p:txBody>
          <a:bodyPr/>
          <a:lstStyle/>
          <a:p>
            <a:r>
              <a:rPr lang="nb-NO" dirty="0" smtClean="0"/>
              <a:t>Timepris for oppdragsprosjekter</a:t>
            </a:r>
            <a:endParaRPr lang="nb-NO" i="1" dirty="0"/>
          </a:p>
        </p:txBody>
      </p:sp>
      <p:graphicFrame>
        <p:nvGraphicFramePr>
          <p:cNvPr id="4" name="Table 3"/>
          <p:cNvGraphicFramePr>
            <a:graphicFrameLocks noGrp="1"/>
          </p:cNvGraphicFramePr>
          <p:nvPr>
            <p:extLst>
              <p:ext uri="{D42A27DB-BD31-4B8C-83A1-F6EECF244321}">
                <p14:modId xmlns:p14="http://schemas.microsoft.com/office/powerpoint/2010/main" val="1728981715"/>
              </p:ext>
            </p:extLst>
          </p:nvPr>
        </p:nvGraphicFramePr>
        <p:xfrm>
          <a:off x="179510" y="4437112"/>
          <a:ext cx="8784978" cy="648072"/>
        </p:xfrm>
        <a:graphic>
          <a:graphicData uri="http://schemas.openxmlformats.org/drawingml/2006/table">
            <a:tbl>
              <a:tblPr/>
              <a:tblGrid>
                <a:gridCol w="1853467"/>
                <a:gridCol w="1033080"/>
                <a:gridCol w="1505942"/>
                <a:gridCol w="878498"/>
                <a:gridCol w="1068023"/>
                <a:gridCol w="2445968"/>
              </a:tblGrid>
              <a:tr h="305754">
                <a:tc>
                  <a:txBody>
                    <a:bodyPr/>
                    <a:lstStyle/>
                    <a:p>
                      <a:pPr algn="l" fontAlgn="b"/>
                      <a:r>
                        <a:rPr lang="nb-NO" sz="1600" b="1" i="0" u="none" strike="noStrike" dirty="0">
                          <a:solidFill>
                            <a:srgbClr val="1F497D"/>
                          </a:solidFill>
                          <a:effectLst/>
                          <a:latin typeface="Calibri"/>
                        </a:rPr>
                        <a:t>Inngangspris</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Årlig kostnad</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dirty="0">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dirty="0">
                          <a:solidFill>
                            <a:srgbClr val="1F497D"/>
                          </a:solidFill>
                          <a:effectLst/>
                          <a:latin typeface="Calibri"/>
                        </a:rPr>
                        <a:t>Kapasitet</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dirty="0">
                          <a:solidFill>
                            <a:srgbClr val="1F497D"/>
                          </a:solidFill>
                          <a:effectLst/>
                          <a:latin typeface="Calibri"/>
                        </a:rPr>
                        <a:t>Timepris</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r>
              <a:tr h="342318">
                <a:tc>
                  <a:txBody>
                    <a:bodyPr/>
                    <a:lstStyle/>
                    <a:p>
                      <a:pPr algn="l" fontAlgn="b"/>
                      <a:r>
                        <a:rPr lang="nb-NO" sz="1400" b="0" i="0" u="none" strike="noStrike" dirty="0" smtClean="0">
                          <a:solidFill>
                            <a:srgbClr val="000000"/>
                          </a:solidFill>
                          <a:effectLst/>
                          <a:latin typeface="Calibri"/>
                        </a:rPr>
                        <a:t>Oppdragsprosjekter</a:t>
                      </a:r>
                      <a:endParaRPr lang="nb-NO" sz="1400" b="0" i="0" u="none" strike="noStrike" dirty="0">
                        <a:solidFill>
                          <a:srgbClr val="000000"/>
                        </a:solidFill>
                        <a:effectLst/>
                        <a:latin typeface="Calibri"/>
                      </a:endParaRP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2 </a:t>
                      </a:r>
                      <a:r>
                        <a:rPr lang="nb-NO" sz="1400" b="0" i="0" u="none" strike="noStrike" dirty="0" smtClean="0">
                          <a:solidFill>
                            <a:srgbClr val="000000"/>
                          </a:solidFill>
                          <a:effectLst/>
                          <a:latin typeface="Calibri"/>
                        </a:rPr>
                        <a:t>467 </a:t>
                      </a:r>
                      <a:r>
                        <a:rPr lang="nb-NO" sz="1400" b="0" i="0" u="none" strike="noStrike" dirty="0">
                          <a:solidFill>
                            <a:srgbClr val="000000"/>
                          </a:solidFill>
                          <a:effectLst/>
                          <a:latin typeface="Calibri"/>
                        </a:rPr>
                        <a:t>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a:t>
                      </a:r>
                    </a:p>
                  </a:txBody>
                  <a:tcPr marL="171450"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ctr" fontAlgn="b"/>
                      <a:r>
                        <a:rPr lang="nb-NO" sz="1400" b="0" i="0" u="none" strike="noStrike" dirty="0" smtClean="0">
                          <a:solidFill>
                            <a:srgbClr val="000000"/>
                          </a:solidFill>
                          <a:effectLst/>
                          <a:latin typeface="Calibri"/>
                        </a:rPr>
                        <a:t>  3 </a:t>
                      </a:r>
                      <a:r>
                        <a:rPr lang="nb-NO" sz="1400" b="0" i="0" u="none" strike="noStrike" dirty="0">
                          <a:solidFill>
                            <a:srgbClr val="000000"/>
                          </a:solidFill>
                          <a:effectLst/>
                          <a:latin typeface="Calibri"/>
                        </a:rPr>
                        <a:t>465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ctr" fontAlgn="b"/>
                      <a:r>
                        <a:rPr lang="nb-NO" sz="1400" b="1" i="0" u="none" strike="noStrike" dirty="0" smtClean="0">
                          <a:solidFill>
                            <a:srgbClr val="000000"/>
                          </a:solidFill>
                          <a:effectLst/>
                          <a:latin typeface="Calibri"/>
                        </a:rPr>
                        <a:t>            926 </a:t>
                      </a:r>
                      <a:endParaRPr lang="nb-NO" sz="1400" b="1" i="0" u="none" strike="noStrike" dirty="0">
                        <a:solidFill>
                          <a:srgbClr val="000000"/>
                        </a:solidFill>
                        <a:effectLst/>
                        <a:latin typeface="Calibri"/>
                      </a:endParaRP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Fratrukket utstyr 3</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bl>
          </a:graphicData>
        </a:graphic>
      </p:graphicFrame>
      <p:sp>
        <p:nvSpPr>
          <p:cNvPr id="7" name="TextBox 6"/>
          <p:cNvSpPr txBox="1"/>
          <p:nvPr/>
        </p:nvSpPr>
        <p:spPr>
          <a:xfrm>
            <a:off x="5580112" y="1591632"/>
            <a:ext cx="3456384" cy="1477328"/>
          </a:xfrm>
          <a:prstGeom prst="rect">
            <a:avLst/>
          </a:prstGeom>
          <a:noFill/>
        </p:spPr>
        <p:txBody>
          <a:bodyPr wrap="square" rtlCol="0">
            <a:spAutoFit/>
          </a:bodyPr>
          <a:lstStyle/>
          <a:p>
            <a:r>
              <a:rPr lang="nb-NO" sz="1800" dirty="0" smtClean="0"/>
              <a:t>Kostnadsgrunnlaget for inngangsprisen er beregnet ut fra totale kostnader for oppdrag minus tilleggskostnadene for bruk av utstyr 3</a:t>
            </a:r>
            <a:endParaRPr lang="nb-NO" sz="1800" dirty="0"/>
          </a:p>
        </p:txBody>
      </p:sp>
      <p:graphicFrame>
        <p:nvGraphicFramePr>
          <p:cNvPr id="8" name="Table 7"/>
          <p:cNvGraphicFramePr>
            <a:graphicFrameLocks noGrp="1"/>
          </p:cNvGraphicFramePr>
          <p:nvPr>
            <p:extLst>
              <p:ext uri="{D42A27DB-BD31-4B8C-83A1-F6EECF244321}">
                <p14:modId xmlns:p14="http://schemas.microsoft.com/office/powerpoint/2010/main" val="690525817"/>
              </p:ext>
            </p:extLst>
          </p:nvPr>
        </p:nvGraphicFramePr>
        <p:xfrm>
          <a:off x="179512" y="5085184"/>
          <a:ext cx="8696470" cy="936104"/>
        </p:xfrm>
        <a:graphic>
          <a:graphicData uri="http://schemas.openxmlformats.org/drawingml/2006/table">
            <a:tbl>
              <a:tblPr/>
              <a:tblGrid>
                <a:gridCol w="2046229"/>
                <a:gridCol w="1111823"/>
                <a:gridCol w="1324725"/>
                <a:gridCol w="878222"/>
                <a:gridCol w="1029028"/>
                <a:gridCol w="2306443"/>
              </a:tblGrid>
              <a:tr h="560471">
                <a:tc>
                  <a:txBody>
                    <a:bodyPr/>
                    <a:lstStyle/>
                    <a:p>
                      <a:pPr algn="l" fontAlgn="b"/>
                      <a:r>
                        <a:rPr lang="nb-NO" sz="1400" b="1" i="0" u="none" strike="noStrike" dirty="0">
                          <a:solidFill>
                            <a:srgbClr val="1F497D"/>
                          </a:solidFill>
                          <a:effectLst/>
                          <a:latin typeface="Calibri"/>
                        </a:rPr>
                        <a:t>Tilleggspris </a:t>
                      </a:r>
                      <a:r>
                        <a:rPr lang="nb-NO" sz="1400" b="1" i="0" u="none" strike="noStrike" dirty="0" smtClean="0">
                          <a:solidFill>
                            <a:srgbClr val="1F497D"/>
                          </a:solidFill>
                          <a:effectLst/>
                          <a:latin typeface="Calibri"/>
                        </a:rPr>
                        <a:t>for særlig</a:t>
                      </a:r>
                      <a:r>
                        <a:rPr lang="nb-NO" sz="1400" b="1" i="0" u="none" strike="noStrike" baseline="0" dirty="0" smtClean="0">
                          <a:solidFill>
                            <a:srgbClr val="1F497D"/>
                          </a:solidFill>
                          <a:effectLst/>
                          <a:latin typeface="Calibri"/>
                        </a:rPr>
                        <a:t> kostbare utstyrsenheter</a:t>
                      </a:r>
                      <a:endParaRPr lang="nb-NO" sz="1400" b="1" i="0" u="none" strike="noStrike" dirty="0">
                        <a:solidFill>
                          <a:srgbClr val="1F497D"/>
                        </a:solidFill>
                        <a:effectLst/>
                        <a:latin typeface="Calibri"/>
                      </a:endParaRP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dirty="0" smtClean="0">
                          <a:solidFill>
                            <a:srgbClr val="1F497D"/>
                          </a:solidFill>
                          <a:effectLst/>
                          <a:latin typeface="Calibri"/>
                        </a:rPr>
                        <a:t>Årlige tilleggs-kostnader</a:t>
                      </a:r>
                      <a:endParaRPr lang="nb-NO" sz="1400" b="1" i="0" u="none" strike="noStrike" dirty="0">
                        <a:solidFill>
                          <a:srgbClr val="1F497D"/>
                        </a:solidFill>
                        <a:effectLst/>
                        <a:latin typeface="Calibri"/>
                      </a:endParaRP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ctr" fontAlgn="b"/>
                      <a:r>
                        <a:rPr lang="nb-NO" sz="1400" b="1" i="0" u="none" strike="noStrike" dirty="0">
                          <a:solidFill>
                            <a:srgbClr val="1F497D"/>
                          </a:solidFill>
                          <a:effectLst/>
                          <a:latin typeface="Calibri"/>
                        </a:rPr>
                        <a:t>Fratrukket snitt øvrig utstyr</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Kapasitet</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Timepris</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r>
              <a:tr h="375633">
                <a:tc>
                  <a:txBody>
                    <a:bodyPr/>
                    <a:lstStyle/>
                    <a:p>
                      <a:pPr algn="l" fontAlgn="b"/>
                      <a:r>
                        <a:rPr lang="nb-NO" sz="1400" b="0" i="0" u="none" strike="noStrike" dirty="0" smtClean="0">
                          <a:solidFill>
                            <a:srgbClr val="000000"/>
                          </a:solidFill>
                          <a:effectLst/>
                          <a:latin typeface="Calibri"/>
                        </a:rPr>
                        <a:t>Oppdragsprosjekter</a:t>
                      </a:r>
                      <a:endParaRPr lang="nb-NO" sz="1400" b="0" i="0" u="none" strike="noStrike" dirty="0">
                        <a:solidFill>
                          <a:srgbClr val="000000"/>
                        </a:solidFill>
                        <a:effectLst/>
                        <a:latin typeface="Calibri"/>
                      </a:endParaRP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1 433 333 </a:t>
                      </a:r>
                    </a:p>
                  </a:txBody>
                  <a:tcPr marL="141359"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 </a:t>
                      </a:r>
                      <a:r>
                        <a:rPr lang="nb-NO" sz="1400" b="0" i="0" u="none" strike="noStrike" dirty="0" smtClean="0">
                          <a:solidFill>
                            <a:srgbClr val="000000"/>
                          </a:solidFill>
                          <a:effectLst/>
                          <a:latin typeface="Calibri"/>
                        </a:rPr>
                        <a:t>235 </a:t>
                      </a:r>
                      <a:r>
                        <a:rPr lang="nb-NO" sz="1400" b="0" i="0" u="none" strike="noStrike" dirty="0">
                          <a:solidFill>
                            <a:srgbClr val="000000"/>
                          </a:solidFill>
                          <a:effectLst/>
                          <a:latin typeface="Calibri"/>
                        </a:rPr>
                        <a:t>000 </a:t>
                      </a:r>
                      <a:r>
                        <a:rPr lang="nb-NO" sz="1400" b="0" i="0" u="none" strike="noStrike" dirty="0" smtClean="0">
                          <a:solidFill>
                            <a:srgbClr val="000000"/>
                          </a:solidFill>
                          <a:effectLst/>
                          <a:latin typeface="Calibri"/>
                        </a:rPr>
                        <a:t>/</a:t>
                      </a:r>
                      <a:endParaRPr lang="nb-NO" sz="1400" b="0" i="0" u="none" strike="noStrike" dirty="0">
                        <a:solidFill>
                          <a:srgbClr val="000000"/>
                        </a:solidFill>
                        <a:effectLst/>
                        <a:latin typeface="Calibri"/>
                      </a:endParaRPr>
                    </a:p>
                  </a:txBody>
                  <a:tcPr marL="141359"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1 155 </a:t>
                      </a:r>
                    </a:p>
                  </a:txBody>
                  <a:tcPr marL="141359"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r>
                        <a:rPr lang="nb-NO" sz="1400" b="1" i="0" u="none" strike="noStrike" dirty="0" smtClean="0">
                          <a:solidFill>
                            <a:srgbClr val="000000"/>
                          </a:solidFill>
                          <a:effectLst/>
                          <a:latin typeface="Calibri"/>
                        </a:rPr>
                        <a:t>  </a:t>
                      </a:r>
                      <a:r>
                        <a:rPr lang="nb-NO" sz="1400" b="1" i="0" u="none" strike="noStrike" dirty="0">
                          <a:solidFill>
                            <a:srgbClr val="000000"/>
                          </a:solidFill>
                          <a:effectLst/>
                          <a:latin typeface="Calibri"/>
                        </a:rPr>
                        <a:t>1 </a:t>
                      </a:r>
                      <a:r>
                        <a:rPr lang="nb-NO" sz="1400" b="1" i="0" u="none" strike="noStrike" dirty="0" smtClean="0">
                          <a:solidFill>
                            <a:srgbClr val="000000"/>
                          </a:solidFill>
                          <a:effectLst/>
                          <a:latin typeface="Calibri"/>
                        </a:rPr>
                        <a:t>390 </a:t>
                      </a:r>
                      <a:endParaRPr lang="nb-NO" sz="1400" b="1" i="0" u="none" strike="noStrike" dirty="0">
                        <a:solidFill>
                          <a:srgbClr val="000000"/>
                        </a:solidFill>
                        <a:effectLst/>
                        <a:latin typeface="Calibri"/>
                      </a:endParaRP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Gjelder for utstyr 3</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76070007"/>
              </p:ext>
            </p:extLst>
          </p:nvPr>
        </p:nvGraphicFramePr>
        <p:xfrm>
          <a:off x="320864" y="1628800"/>
          <a:ext cx="4968552" cy="2181225"/>
        </p:xfrm>
        <a:graphic>
          <a:graphicData uri="http://schemas.openxmlformats.org/drawingml/2006/table">
            <a:tbl>
              <a:tblPr/>
              <a:tblGrid>
                <a:gridCol w="3947785"/>
                <a:gridCol w="1020767"/>
              </a:tblGrid>
              <a:tr h="247650">
                <a:tc>
                  <a:txBody>
                    <a:bodyPr/>
                    <a:lstStyle/>
                    <a:p>
                      <a:pPr algn="l" fontAlgn="b"/>
                      <a:r>
                        <a:rPr lang="nb-NO" sz="1400" b="1" i="0" u="none" strike="noStrike" dirty="0">
                          <a:solidFill>
                            <a:srgbClr val="000000"/>
                          </a:solidFill>
                          <a:effectLst/>
                          <a:latin typeface="Calibri"/>
                        </a:rPr>
                        <a:t>Oppdragsprosjekter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nb-NO" sz="1400" b="1" i="0" u="none" strike="noStrike" dirty="0">
                          <a:solidFill>
                            <a:srgbClr val="000000"/>
                          </a:solidFill>
                          <a:effectLst/>
                          <a:latin typeface="Calibri"/>
                        </a:rPr>
                        <a:t>Kostnad</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38125">
                <a:tc>
                  <a:txBody>
                    <a:bodyPr/>
                    <a:lstStyle/>
                    <a:p>
                      <a:pPr algn="l" fontAlgn="b"/>
                      <a:r>
                        <a:rPr lang="nb-NO" sz="1400" b="1" i="0" u="none" strike="noStrike" dirty="0">
                          <a:solidFill>
                            <a:srgbClr val="000000"/>
                          </a:solidFill>
                          <a:effectLst/>
                          <a:latin typeface="Calibri"/>
                        </a:rPr>
                        <a:t>Oppdragskostnad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3 702 000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47650">
                <a:tc>
                  <a:txBody>
                    <a:bodyPr/>
                    <a:lstStyle/>
                    <a:p>
                      <a:pPr algn="l" fontAlgn="b"/>
                      <a:r>
                        <a:rPr lang="nb-NO" sz="1400" b="1" i="0" u="none" strike="noStrike">
                          <a:solidFill>
                            <a:srgbClr val="000000"/>
                          </a:solidFill>
                          <a:effectLst/>
                          <a:latin typeface="Calibri"/>
                        </a:rPr>
                        <a:t>Fratrekk for særskilt kostbart utstyr</a:t>
                      </a:r>
                    </a:p>
                  </a:txBody>
                  <a:tcPr marL="9525" marR="9525" marT="9525" marB="0" anchor="b">
                    <a:lnL>
                      <a:noFill/>
                    </a:lnL>
                    <a:lnR>
                      <a:noFill/>
                    </a:lnR>
                    <a:lnT>
                      <a:noFill/>
                    </a:lnT>
                    <a:lnB>
                      <a:noFill/>
                    </a:lnB>
                  </a:tcPr>
                </a:tc>
                <a:tc>
                  <a:txBody>
                    <a:bodyPr/>
                    <a:lstStyle/>
                    <a:p>
                      <a:pPr algn="l" fontAlgn="b"/>
                      <a:endParaRPr lang="nb-NO" sz="1400" b="0" i="0" u="none" strike="noStrike">
                        <a:solidFill>
                          <a:srgbClr val="000000"/>
                        </a:solidFill>
                        <a:effectLst/>
                        <a:latin typeface="Calibri"/>
                      </a:endParaRPr>
                    </a:p>
                  </a:txBody>
                  <a:tcPr marL="9525" marR="9525" marT="9525" marB="0" anchor="b">
                    <a:lnL>
                      <a:noFill/>
                    </a:lnL>
                    <a:lnR>
                      <a:noFill/>
                    </a:lnR>
                    <a:lnT>
                      <a:noFill/>
                    </a:lnT>
                    <a:lnB>
                      <a:noFill/>
                    </a:lnB>
                  </a:tcPr>
                </a:tc>
              </a:tr>
              <a:tr h="238125">
                <a:tc>
                  <a:txBody>
                    <a:bodyPr/>
                    <a:lstStyle/>
                    <a:p>
                      <a:pPr algn="l" fontAlgn="b"/>
                      <a:r>
                        <a:rPr lang="nb-NO" sz="1400" b="0" i="0" u="none" strike="noStrike">
                          <a:solidFill>
                            <a:srgbClr val="000000"/>
                          </a:solidFill>
                          <a:effectLst/>
                          <a:latin typeface="Calibri"/>
                        </a:rPr>
                        <a:t>Særskilt kostbart utstyr</a:t>
                      </a:r>
                    </a:p>
                  </a:txBody>
                  <a:tcPr marL="9525" marR="9525" marT="9525" marB="0" anchor="b">
                    <a:lnL>
                      <a:noFill/>
                    </a:lnL>
                    <a:lnR>
                      <a:noFill/>
                    </a:lnR>
                    <a:lnT>
                      <a:noFill/>
                    </a:lnT>
                    <a:lnB>
                      <a:noFill/>
                    </a:lnB>
                  </a:tcPr>
                </a:tc>
                <a:tc>
                  <a:txBody>
                    <a:bodyPr/>
                    <a:lstStyle/>
                    <a:p>
                      <a:pPr algn="l" fontAlgn="b"/>
                      <a:r>
                        <a:rPr lang="nb-NO" sz="1400" b="0" i="0" u="none" strike="noStrike">
                          <a:solidFill>
                            <a:srgbClr val="000000"/>
                          </a:solidFill>
                          <a:effectLst/>
                          <a:latin typeface="Calibri"/>
                        </a:rPr>
                        <a:t>     1 433 333 </a:t>
                      </a:r>
                    </a:p>
                  </a:txBody>
                  <a:tcPr marL="9525" marR="9525" marT="9525" marB="0" anchor="b">
                    <a:lnL>
                      <a:noFill/>
                    </a:lnL>
                    <a:lnR>
                      <a:noFill/>
                    </a:lnR>
                    <a:lnT>
                      <a:noFill/>
                    </a:lnT>
                    <a:lnB>
                      <a:noFill/>
                    </a:lnB>
                  </a:tcPr>
                </a:tc>
              </a:tr>
              <a:tr h="238125">
                <a:tc>
                  <a:txBody>
                    <a:bodyPr/>
                    <a:lstStyle/>
                    <a:p>
                      <a:pPr algn="l" fontAlgn="b"/>
                      <a:r>
                        <a:rPr lang="nb-NO" sz="1400" b="0" i="0" u="none" strike="noStrike" dirty="0">
                          <a:solidFill>
                            <a:srgbClr val="000000"/>
                          </a:solidFill>
                          <a:effectLst/>
                          <a:latin typeface="Calibri"/>
                        </a:rPr>
                        <a:t>Snitt øvrig utstyr </a:t>
                      </a:r>
                    </a:p>
                  </a:txBody>
                  <a:tcPr marL="9525" marR="9525" marT="9525" marB="0" anchor="b">
                    <a:lnL>
                      <a:noFill/>
                    </a:lnL>
                    <a:lnR>
                      <a:noFill/>
                    </a:lnR>
                    <a:lnT>
                      <a:noFill/>
                    </a:lnT>
                    <a:lnB>
                      <a:noFill/>
                    </a:lnB>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140 000 </a:t>
                      </a:r>
                    </a:p>
                  </a:txBody>
                  <a:tcPr marL="9525" marR="9525" marT="9525" marB="0" anchor="b">
                    <a:lnL>
                      <a:noFill/>
                    </a:lnL>
                    <a:lnR>
                      <a:noFill/>
                    </a:lnR>
                    <a:lnT>
                      <a:noFill/>
                    </a:lnT>
                    <a:lnB>
                      <a:noFill/>
                    </a:lnB>
                  </a:tcPr>
                </a:tc>
              </a:tr>
              <a:tr h="238125">
                <a:tc>
                  <a:txBody>
                    <a:bodyPr/>
                    <a:lstStyle/>
                    <a:p>
                      <a:pPr algn="l" fontAlgn="b"/>
                      <a:r>
                        <a:rPr lang="nb-NO" sz="1400" b="0" i="0" u="none" strike="noStrike">
                          <a:solidFill>
                            <a:srgbClr val="000000"/>
                          </a:solidFill>
                          <a:effectLst/>
                          <a:latin typeface="Calibri"/>
                        </a:rPr>
                        <a:t>Snitt øvrig drift</a:t>
                      </a:r>
                    </a:p>
                  </a:txBody>
                  <a:tcPr marL="9525" marR="9525" marT="9525" marB="0" anchor="b">
                    <a:lnL>
                      <a:noFill/>
                    </a:lnL>
                    <a:lnR>
                      <a:noFill/>
                    </a:lnR>
                    <a:lnT>
                      <a:noFill/>
                    </a:lnT>
                    <a:lnB>
                      <a:noFill/>
                    </a:lnB>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58 333 </a:t>
                      </a:r>
                    </a:p>
                  </a:txBody>
                  <a:tcPr marL="9525" marR="9525" marT="9525" marB="0" anchor="b">
                    <a:lnL>
                      <a:noFill/>
                    </a:lnL>
                    <a:lnR>
                      <a:noFill/>
                    </a:lnR>
                    <a:lnT>
                      <a:noFill/>
                    </a:lnT>
                    <a:lnB>
                      <a:noFill/>
                    </a:lnB>
                  </a:tcPr>
                </a:tc>
              </a:tr>
              <a:tr h="247650">
                <a:tc>
                  <a:txBody>
                    <a:bodyPr/>
                    <a:lstStyle/>
                    <a:p>
                      <a:pPr algn="l" fontAlgn="b"/>
                      <a:r>
                        <a:rPr lang="nb-NO" sz="1400" b="1" i="0" u="none" strike="noStrike">
                          <a:solidFill>
                            <a:srgbClr val="000000"/>
                          </a:solidFill>
                          <a:effectLst/>
                          <a:latin typeface="Calibri"/>
                        </a:rPr>
                        <a:t>Særskilt kostbart utstyr minus snitt av øvrig utstyr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1" i="0" u="none" strike="noStrike">
                          <a:solidFill>
                            <a:srgbClr val="000000"/>
                          </a:solidFill>
                          <a:effectLst/>
                          <a:latin typeface="Calibri"/>
                        </a:rPr>
                        <a:t>     1 235 000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38125">
                <a:tc>
                  <a:txBody>
                    <a:bodyPr/>
                    <a:lstStyle/>
                    <a:p>
                      <a:pPr algn="l" fontAlgn="b"/>
                      <a:endParaRPr lang="nb-NO" sz="14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nb-NO" sz="14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47650">
                <a:tc>
                  <a:txBody>
                    <a:bodyPr/>
                    <a:lstStyle/>
                    <a:p>
                      <a:pPr algn="l" fontAlgn="b"/>
                      <a:r>
                        <a:rPr lang="nb-NO" sz="1400" b="1" i="0" u="none" strike="noStrike">
                          <a:solidFill>
                            <a:srgbClr val="000000"/>
                          </a:solidFill>
                          <a:effectLst/>
                          <a:latin typeface="Calibri"/>
                        </a:rPr>
                        <a:t>Inngangskostnad oppdragsprosjekter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1" i="0" u="none" strike="noStrike" dirty="0">
                          <a:solidFill>
                            <a:srgbClr val="000000"/>
                          </a:solidFill>
                          <a:effectLst/>
                          <a:latin typeface="Calibri"/>
                        </a:rPr>
                        <a:t>     2 467 000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2726824" y="6073551"/>
            <a:ext cx="5184576" cy="307777"/>
          </a:xfrm>
          <a:prstGeom prst="rect">
            <a:avLst/>
          </a:prstGeom>
          <a:noFill/>
        </p:spPr>
        <p:txBody>
          <a:bodyPr wrap="square" rtlCol="0">
            <a:spAutoFit/>
          </a:bodyPr>
          <a:lstStyle/>
          <a:p>
            <a:r>
              <a:rPr lang="nb-NO" sz="1400" dirty="0" smtClean="0">
                <a:latin typeface="Calibri" panose="020F0502020204030204" pitchFamily="34" charset="0"/>
              </a:rPr>
              <a:t>Bruk av utstyrsenhet 3 blir da 926 + 1 390 = </a:t>
            </a:r>
            <a:r>
              <a:rPr lang="nb-NO" sz="1400" b="1" dirty="0">
                <a:latin typeface="Calibri" panose="020F0502020204030204" pitchFamily="34" charset="0"/>
              </a:rPr>
              <a:t>2</a:t>
            </a:r>
            <a:r>
              <a:rPr lang="nb-NO" sz="1400" b="1" dirty="0" smtClean="0">
                <a:latin typeface="Calibri" panose="020F0502020204030204" pitchFamily="34" charset="0"/>
              </a:rPr>
              <a:t> 316</a:t>
            </a:r>
            <a:endParaRPr lang="nb-NO" sz="1400" b="1" dirty="0">
              <a:latin typeface="Calibri" panose="020F0502020204030204" pitchFamily="34" charset="0"/>
            </a:endParaRPr>
          </a:p>
        </p:txBody>
      </p:sp>
    </p:spTree>
    <p:extLst>
      <p:ext uri="{BB962C8B-B14F-4D97-AF65-F5344CB8AC3E}">
        <p14:creationId xmlns:p14="http://schemas.microsoft.com/office/powerpoint/2010/main" val="3436935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9776"/>
            <a:ext cx="8640960" cy="1143000"/>
          </a:xfrm>
        </p:spPr>
        <p:txBody>
          <a:bodyPr/>
          <a:lstStyle/>
          <a:p>
            <a:r>
              <a:rPr lang="nb-NO" dirty="0" smtClean="0"/>
              <a:t>Bruk av teknikere</a:t>
            </a:r>
            <a:endParaRPr lang="nb-NO" i="1" dirty="0"/>
          </a:p>
        </p:txBody>
      </p:sp>
      <p:sp>
        <p:nvSpPr>
          <p:cNvPr id="7" name="TextBox 6"/>
          <p:cNvSpPr txBox="1"/>
          <p:nvPr/>
        </p:nvSpPr>
        <p:spPr>
          <a:xfrm>
            <a:off x="251520" y="2996952"/>
            <a:ext cx="8136904" cy="2585323"/>
          </a:xfrm>
          <a:prstGeom prst="rect">
            <a:avLst/>
          </a:prstGeom>
          <a:noFill/>
        </p:spPr>
        <p:txBody>
          <a:bodyPr wrap="square" rtlCol="0">
            <a:spAutoFit/>
          </a:bodyPr>
          <a:lstStyle/>
          <a:p>
            <a:pPr marL="342900" indent="-342900">
              <a:buFont typeface="Arial" panose="020B0604020202020204" pitchFamily="34" charset="0"/>
              <a:buChar char="•"/>
            </a:pPr>
            <a:r>
              <a:rPr lang="nb-NO" sz="1800" dirty="0"/>
              <a:t>Kostnadene til teknisk støttepersonell til gjennomføring av forskningsaktiviteter skal alltid prises separat (per time) med aktuell lønnskostnad, inkl. sosiale kostnader, samt indirekte arbeidsplasskostnader (jf. TDI-modellen</a:t>
            </a:r>
            <a:r>
              <a:rPr lang="nb-NO" sz="1800" dirty="0" smtClean="0"/>
              <a:t>).</a:t>
            </a:r>
          </a:p>
          <a:p>
            <a:pPr lvl="1"/>
            <a:endParaRPr lang="nb-NO" sz="1800" dirty="0"/>
          </a:p>
          <a:p>
            <a:pPr marL="342900" indent="-342900">
              <a:buFont typeface="Arial" panose="020B0604020202020204" pitchFamily="34" charset="0"/>
              <a:buChar char="•"/>
            </a:pPr>
            <a:r>
              <a:rPr lang="nb-NO" sz="1800" dirty="0"/>
              <a:t>Kostnadene skal divideres på timer i et normalårsverk (1628 timer i TDI-modellen</a:t>
            </a:r>
            <a:r>
              <a:rPr lang="nb-NO" sz="1800" dirty="0" smtClean="0"/>
              <a:t>).</a:t>
            </a:r>
          </a:p>
          <a:p>
            <a:pPr marL="342900" indent="-342900">
              <a:buFont typeface="Arial" panose="020B0604020202020204" pitchFamily="34" charset="0"/>
              <a:buChar char="•"/>
            </a:pPr>
            <a:endParaRPr lang="nb-NO" sz="1800" dirty="0">
              <a:effectLst/>
            </a:endParaRPr>
          </a:p>
          <a:p>
            <a:pPr marL="342900" indent="-342900">
              <a:buFont typeface="Arial" panose="020B0604020202020204" pitchFamily="34" charset="0"/>
              <a:buChar char="•"/>
            </a:pPr>
            <a:r>
              <a:rPr lang="nb-NO" sz="1800" dirty="0" smtClean="0"/>
              <a:t>Det er lagt inn 30 % avanse på lønnskostnadene ved oppdrag.</a:t>
            </a:r>
            <a:endParaRPr lang="nb-NO" sz="1800" dirty="0">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1832326219"/>
              </p:ext>
            </p:extLst>
          </p:nvPr>
        </p:nvGraphicFramePr>
        <p:xfrm>
          <a:off x="226790" y="1628800"/>
          <a:ext cx="8809706" cy="720081"/>
        </p:xfrm>
        <a:graphic>
          <a:graphicData uri="http://schemas.openxmlformats.org/drawingml/2006/table">
            <a:tbl>
              <a:tblPr/>
              <a:tblGrid>
                <a:gridCol w="2072872"/>
                <a:gridCol w="1126300"/>
                <a:gridCol w="1341974"/>
                <a:gridCol w="889658"/>
                <a:gridCol w="1042427"/>
                <a:gridCol w="2336475"/>
              </a:tblGrid>
              <a:tr h="243144">
                <a:tc>
                  <a:txBody>
                    <a:bodyPr/>
                    <a:lstStyle/>
                    <a:p>
                      <a:pPr algn="l" fontAlgn="b"/>
                      <a:r>
                        <a:rPr lang="nb-NO" sz="1400" b="1" i="0" u="none" strike="noStrike" dirty="0">
                          <a:solidFill>
                            <a:srgbClr val="1F497D"/>
                          </a:solidFill>
                          <a:effectLst/>
                          <a:latin typeface="Calibri"/>
                        </a:rPr>
                        <a:t>Teknikerbistand</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Årlig kostnad</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dirty="0">
                          <a:solidFill>
                            <a:srgbClr val="1F497D"/>
                          </a:solidFill>
                          <a:effectLst/>
                          <a:latin typeface="Calibri"/>
                        </a:rPr>
                        <a:t>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Kapasitet</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Timepris</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r>
              <a:tr h="233793">
                <a:tc>
                  <a:txBody>
                    <a:bodyPr/>
                    <a:lstStyle/>
                    <a:p>
                      <a:pPr algn="l" fontAlgn="b"/>
                      <a:r>
                        <a:rPr lang="nb-NO" sz="1400" b="0" i="0" u="none" strike="noStrike" dirty="0">
                          <a:solidFill>
                            <a:srgbClr val="000000"/>
                          </a:solidFill>
                          <a:effectLst/>
                          <a:latin typeface="Calibri"/>
                        </a:rPr>
                        <a:t>Bidragsprosjekter</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a:solidFill>
                            <a:srgbClr val="000000"/>
                          </a:solidFill>
                          <a:effectLst/>
                          <a:latin typeface="Calibri"/>
                        </a:rPr>
                        <a:t>            860 000 </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a:solidFill>
                            <a:srgbClr val="000000"/>
                          </a:solidFill>
                          <a:effectLst/>
                          <a:latin typeface="Calibri"/>
                        </a:rPr>
                        <a:t>          /</a:t>
                      </a:r>
                    </a:p>
                  </a:txBody>
                  <a:tcPr marL="141359"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a:solidFill>
                            <a:srgbClr val="000000"/>
                          </a:solidFill>
                          <a:effectLst/>
                          <a:latin typeface="Calibri"/>
                        </a:rPr>
                        <a:t>           1 628 </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528 </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a:solidFill>
                            <a:srgbClr val="000000"/>
                          </a:solidFill>
                          <a:effectLst/>
                          <a:latin typeface="Calibri"/>
                        </a:rPr>
                        <a:t> </a:t>
                      </a:r>
                    </a:p>
                  </a:txBody>
                  <a:tcPr marL="7853" marR="7853" marT="7853"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r h="243144">
                <a:tc>
                  <a:txBody>
                    <a:bodyPr/>
                    <a:lstStyle/>
                    <a:p>
                      <a:pPr algn="l" fontAlgn="b"/>
                      <a:r>
                        <a:rPr lang="nb-NO" sz="1400" b="0" i="0" u="none" strike="noStrike">
                          <a:solidFill>
                            <a:srgbClr val="000000"/>
                          </a:solidFill>
                          <a:effectLst/>
                          <a:latin typeface="Calibri"/>
                        </a:rPr>
                        <a:t>Oppdragsprosjekter</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0" i="0" u="none" strike="noStrike">
                          <a:solidFill>
                            <a:srgbClr val="000000"/>
                          </a:solidFill>
                          <a:effectLst/>
                          <a:latin typeface="Calibri"/>
                        </a:rPr>
                        <a:t>            860 000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solidFill>
                      <a:srgbClr val="FFFFCC"/>
                    </a:solidFill>
                  </a:tcPr>
                </a:tc>
                <a:tc>
                  <a:txBody>
                    <a:bodyPr/>
                    <a:lstStyle/>
                    <a:p>
                      <a:pPr algn="l" fontAlgn="b"/>
                      <a:r>
                        <a:rPr lang="nb-NO" sz="1400" b="0" i="0" u="none" strike="noStrike">
                          <a:solidFill>
                            <a:srgbClr val="000000"/>
                          </a:solidFill>
                          <a:effectLst/>
                          <a:latin typeface="Calibri"/>
                        </a:rPr>
                        <a:t>          /</a:t>
                      </a:r>
                    </a:p>
                  </a:txBody>
                  <a:tcPr marL="141359"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0" i="0" u="none" strike="noStrike">
                          <a:solidFill>
                            <a:srgbClr val="000000"/>
                          </a:solidFill>
                          <a:effectLst/>
                          <a:latin typeface="Calibri"/>
                        </a:rPr>
                        <a:t>           1 628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000000"/>
                          </a:solidFill>
                          <a:effectLst/>
                          <a:latin typeface="Calibri"/>
                        </a:rPr>
                        <a:t>                  687 </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0" i="0" u="none" strike="noStrike" dirty="0">
                          <a:solidFill>
                            <a:srgbClr val="000000"/>
                          </a:solidFill>
                          <a:effectLst/>
                          <a:latin typeface="Calibri"/>
                        </a:rPr>
                        <a:t>Eksklusiv mva</a:t>
                      </a:r>
                    </a:p>
                  </a:txBody>
                  <a:tcPr marL="7853" marR="7853" marT="7853" marB="0" anchor="b">
                    <a:lnL>
                      <a:noFill/>
                    </a:lnL>
                    <a:lnR>
                      <a:noFill/>
                    </a:lnR>
                    <a:lnT>
                      <a:noFill/>
                    </a:lnT>
                    <a:lnB w="12700" cap="flat" cmpd="sng" algn="ctr">
                      <a:solidFill>
                        <a:srgbClr val="95B3D7"/>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2940094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9776"/>
            <a:ext cx="8640960" cy="1143000"/>
          </a:xfrm>
        </p:spPr>
        <p:txBody>
          <a:bodyPr/>
          <a:lstStyle/>
          <a:p>
            <a:r>
              <a:rPr lang="nb-NO" dirty="0" smtClean="0"/>
              <a:t>Oppsummert</a:t>
            </a:r>
            <a:endParaRPr lang="nb-NO" i="1" dirty="0"/>
          </a:p>
        </p:txBody>
      </p:sp>
      <p:graphicFrame>
        <p:nvGraphicFramePr>
          <p:cNvPr id="3" name="Table 2"/>
          <p:cNvGraphicFramePr>
            <a:graphicFrameLocks noGrp="1"/>
          </p:cNvGraphicFramePr>
          <p:nvPr>
            <p:extLst>
              <p:ext uri="{D42A27DB-BD31-4B8C-83A1-F6EECF244321}">
                <p14:modId xmlns:p14="http://schemas.microsoft.com/office/powerpoint/2010/main" val="966530396"/>
              </p:ext>
            </p:extLst>
          </p:nvPr>
        </p:nvGraphicFramePr>
        <p:xfrm>
          <a:off x="251520" y="1892758"/>
          <a:ext cx="3456384" cy="1320217"/>
        </p:xfrm>
        <a:graphic>
          <a:graphicData uri="http://schemas.openxmlformats.org/drawingml/2006/table">
            <a:tbl>
              <a:tblPr>
                <a:effectLst/>
              </a:tblPr>
              <a:tblGrid>
                <a:gridCol w="1577716"/>
                <a:gridCol w="857257"/>
                <a:gridCol w="1021411"/>
              </a:tblGrid>
              <a:tr h="425833">
                <a:tc>
                  <a:txBody>
                    <a:bodyPr/>
                    <a:lstStyle/>
                    <a:p>
                      <a:pPr algn="l" fontAlgn="b"/>
                      <a:r>
                        <a:rPr lang="nb-NO" sz="1200" b="1" i="0" u="none" strike="noStrike" dirty="0">
                          <a:solidFill>
                            <a:srgbClr val="1F497D"/>
                          </a:solidFill>
                          <a:effectLst/>
                          <a:latin typeface="Calibri"/>
                        </a:rPr>
                        <a:t>Timeprisliste</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noFill/>
                  </a:tcPr>
                </a:tc>
                <a:tc>
                  <a:txBody>
                    <a:bodyPr/>
                    <a:lstStyle/>
                    <a:p>
                      <a:pPr algn="l" fontAlgn="b"/>
                      <a:r>
                        <a:rPr lang="nb-NO" sz="1200" b="1" i="0" u="none" strike="noStrike" dirty="0">
                          <a:solidFill>
                            <a:srgbClr val="1F497D"/>
                          </a:solidFill>
                          <a:effectLst/>
                          <a:latin typeface="Calibri"/>
                        </a:rPr>
                        <a:t>Bidrag</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noFill/>
                  </a:tcPr>
                </a:tc>
                <a:tc>
                  <a:txBody>
                    <a:bodyPr/>
                    <a:lstStyle/>
                    <a:p>
                      <a:pPr algn="l" fontAlgn="b"/>
                      <a:r>
                        <a:rPr lang="nb-NO" sz="1200" b="1" i="0" u="none" strike="noStrike" dirty="0" smtClean="0">
                          <a:solidFill>
                            <a:srgbClr val="1F497D"/>
                          </a:solidFill>
                          <a:effectLst/>
                          <a:latin typeface="Calibri"/>
                        </a:rPr>
                        <a:t>Oppdrag</a:t>
                      </a:r>
                    </a:p>
                    <a:p>
                      <a:pPr algn="l" fontAlgn="b"/>
                      <a:r>
                        <a:rPr lang="nb-NO" sz="1200" b="1" i="0" u="none" strike="noStrike" dirty="0" smtClean="0">
                          <a:solidFill>
                            <a:srgbClr val="1F497D"/>
                          </a:solidFill>
                          <a:effectLst/>
                          <a:latin typeface="Calibri"/>
                        </a:rPr>
                        <a:t>(</a:t>
                      </a:r>
                      <a:r>
                        <a:rPr lang="nb-NO" sz="1200" b="1" i="0" u="none" strike="noStrike" dirty="0">
                          <a:solidFill>
                            <a:srgbClr val="1F497D"/>
                          </a:solidFill>
                          <a:effectLst/>
                          <a:latin typeface="Calibri"/>
                        </a:rPr>
                        <a:t>ekskl. mva)</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noFill/>
                  </a:tcPr>
                </a:tc>
              </a:tr>
              <a:tr h="298128">
                <a:tc>
                  <a:txBody>
                    <a:bodyPr/>
                    <a:lstStyle/>
                    <a:p>
                      <a:pPr algn="l" fontAlgn="b"/>
                      <a:r>
                        <a:rPr lang="nb-NO" sz="1200" b="0" i="0" u="none" strike="noStrike" dirty="0">
                          <a:solidFill>
                            <a:srgbClr val="000000"/>
                          </a:solidFill>
                          <a:effectLst/>
                          <a:latin typeface="Calibri"/>
                        </a:rPr>
                        <a:t>Inngangspris</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noFill/>
                  </a:tcPr>
                </a:tc>
                <a:tc>
                  <a:txBody>
                    <a:bodyPr/>
                    <a:lstStyle/>
                    <a:p>
                      <a:pPr algn="l" fontAlgn="b"/>
                      <a:r>
                        <a:rPr lang="nb-NO" sz="1200" b="0" i="0" u="none" strike="noStrike" dirty="0">
                          <a:solidFill>
                            <a:srgbClr val="000000"/>
                          </a:solidFill>
                          <a:effectLst/>
                          <a:latin typeface="Calibri"/>
                        </a:rPr>
                        <a:t>     </a:t>
                      </a: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637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noFill/>
                  </a:tcPr>
                </a:tc>
                <a:tc>
                  <a:txBody>
                    <a:bodyPr/>
                    <a:lstStyle/>
                    <a:p>
                      <a:pPr algn="l" fontAlgn="b"/>
                      <a:r>
                        <a:rPr lang="nb-NO" sz="1200" b="0" i="0" u="none" strike="noStrike" dirty="0">
                          <a:solidFill>
                            <a:srgbClr val="000000"/>
                          </a:solidFill>
                          <a:effectLst/>
                          <a:latin typeface="Calibri"/>
                        </a:rPr>
                        <a:t>  </a:t>
                      </a: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926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noFill/>
                  </a:tcPr>
                </a:tc>
              </a:tr>
              <a:tr h="298128">
                <a:tc>
                  <a:txBody>
                    <a:bodyPr/>
                    <a:lstStyle/>
                    <a:p>
                      <a:pPr algn="l" fontAlgn="b"/>
                      <a:r>
                        <a:rPr lang="nb-NO" sz="1200" b="0" i="0" u="none" strike="noStrike" dirty="0">
                          <a:solidFill>
                            <a:srgbClr val="000000"/>
                          </a:solidFill>
                          <a:effectLst/>
                          <a:latin typeface="Calibri"/>
                        </a:rPr>
                        <a:t>Teknikerbistand</a:t>
                      </a:r>
                    </a:p>
                  </a:txBody>
                  <a:tcPr marL="9525" marR="9525" marT="9525" marB="0" anchor="b">
                    <a:lnL>
                      <a:noFill/>
                    </a:lnL>
                    <a:lnR>
                      <a:noFill/>
                    </a:lnR>
                    <a:lnT>
                      <a:noFill/>
                    </a:lnT>
                    <a:lnB>
                      <a:noFill/>
                    </a:lnB>
                    <a:noFill/>
                  </a:tcPr>
                </a:tc>
                <a:tc>
                  <a:txBody>
                    <a:bodyPr/>
                    <a:lstStyle/>
                    <a:p>
                      <a:pPr algn="l" fontAlgn="b"/>
                      <a:r>
                        <a:rPr lang="nb-NO" sz="1200" b="0" i="0" u="none" strike="noStrike" dirty="0">
                          <a:solidFill>
                            <a:srgbClr val="000000"/>
                          </a:solidFill>
                          <a:effectLst/>
                          <a:latin typeface="Calibri"/>
                        </a:rPr>
                        <a:t>      </a:t>
                      </a: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528 </a:t>
                      </a:r>
                    </a:p>
                  </a:txBody>
                  <a:tcPr marL="9525" marR="9525" marT="9525" marB="0" anchor="b">
                    <a:lnL>
                      <a:noFill/>
                    </a:lnL>
                    <a:lnR>
                      <a:noFill/>
                    </a:lnR>
                    <a:lnT>
                      <a:noFill/>
                    </a:lnT>
                    <a:lnB>
                      <a:noFill/>
                    </a:lnB>
                    <a:noFill/>
                  </a:tcPr>
                </a:tc>
                <a:tc>
                  <a:txBody>
                    <a:bodyPr/>
                    <a:lstStyle/>
                    <a:p>
                      <a:pPr algn="l" fontAlgn="b"/>
                      <a:r>
                        <a:rPr lang="nb-NO" sz="1200" b="0" i="0" u="none" strike="noStrike" dirty="0">
                          <a:solidFill>
                            <a:srgbClr val="000000"/>
                          </a:solidFill>
                          <a:effectLst/>
                          <a:latin typeface="Calibri"/>
                        </a:rPr>
                        <a:t>  </a:t>
                      </a: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687 </a:t>
                      </a:r>
                    </a:p>
                  </a:txBody>
                  <a:tcPr marL="9525" marR="9525" marT="9525" marB="0" anchor="b">
                    <a:lnL>
                      <a:noFill/>
                    </a:lnL>
                    <a:lnR>
                      <a:noFill/>
                    </a:lnR>
                    <a:lnT>
                      <a:noFill/>
                    </a:lnT>
                    <a:lnB>
                      <a:noFill/>
                    </a:lnB>
                    <a:noFill/>
                  </a:tcPr>
                </a:tc>
              </a:tr>
              <a:tr h="298128">
                <a:tc>
                  <a:txBody>
                    <a:bodyPr/>
                    <a:lstStyle/>
                    <a:p>
                      <a:pPr algn="l" fontAlgn="b"/>
                      <a:r>
                        <a:rPr lang="nb-NO" sz="1200" b="0" i="0" u="none" strike="noStrike" dirty="0">
                          <a:solidFill>
                            <a:srgbClr val="000000"/>
                          </a:solidFill>
                          <a:effectLst/>
                          <a:latin typeface="Calibri"/>
                        </a:rPr>
                        <a:t>Bruk av utstyr 3</a:t>
                      </a:r>
                    </a:p>
                  </a:txBody>
                  <a:tcPr marL="9525" marR="9525" marT="9525" marB="0" anchor="b">
                    <a:lnL>
                      <a:noFill/>
                    </a:lnL>
                    <a:lnR>
                      <a:noFill/>
                    </a:lnR>
                    <a:lnT>
                      <a:noFill/>
                    </a:lnT>
                    <a:lnB>
                      <a:noFill/>
                    </a:lnB>
                    <a:noFill/>
                  </a:tcPr>
                </a:tc>
                <a:tc>
                  <a:txBody>
                    <a:bodyPr/>
                    <a:lstStyle/>
                    <a:p>
                      <a:pPr algn="l" fontAlgn="b"/>
                      <a:r>
                        <a:rPr lang="nb-NO" sz="1200" b="0" i="0" u="none" strike="noStrike" dirty="0">
                          <a:solidFill>
                            <a:srgbClr val="000000"/>
                          </a:solidFill>
                          <a:effectLst/>
                          <a:latin typeface="Calibri"/>
                        </a:rPr>
                        <a:t>   </a:t>
                      </a: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1 758 </a:t>
                      </a:r>
                    </a:p>
                  </a:txBody>
                  <a:tcPr marL="9525" marR="9525" marT="9525" marB="0" anchor="b">
                    <a:lnL>
                      <a:noFill/>
                    </a:lnL>
                    <a:lnR>
                      <a:noFill/>
                    </a:lnR>
                    <a:lnT>
                      <a:noFill/>
                    </a:lnT>
                    <a:lnB>
                      <a:noFill/>
                    </a:lnB>
                    <a:noFill/>
                  </a:tcPr>
                </a:tc>
                <a:tc>
                  <a:txBody>
                    <a:bodyPr/>
                    <a:lstStyle/>
                    <a:p>
                      <a:pPr algn="l" fontAlgn="b"/>
                      <a:r>
                        <a:rPr lang="nb-NO" sz="1200" b="0" i="0" u="none" strike="noStrike" dirty="0">
                          <a:solidFill>
                            <a:srgbClr val="000000"/>
                          </a:solidFill>
                          <a:effectLst/>
                          <a:latin typeface="Calibri"/>
                        </a:rPr>
                        <a:t>  </a:t>
                      </a: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2 316 </a:t>
                      </a:r>
                    </a:p>
                  </a:txBody>
                  <a:tcPr marL="9525" marR="9525" marT="9525" marB="0" anchor="b">
                    <a:lnL>
                      <a:noFill/>
                    </a:lnL>
                    <a:lnR>
                      <a:noFill/>
                    </a:lnR>
                    <a:lnT>
                      <a:noFill/>
                    </a:lnT>
                    <a:lnB>
                      <a:noFill/>
                    </a:lnB>
                    <a:no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801135239"/>
              </p:ext>
            </p:extLst>
          </p:nvPr>
        </p:nvGraphicFramePr>
        <p:xfrm>
          <a:off x="3995936" y="476672"/>
          <a:ext cx="4896544" cy="6144427"/>
        </p:xfrm>
        <a:graphic>
          <a:graphicData uri="http://schemas.openxmlformats.org/drawingml/2006/table">
            <a:tbl>
              <a:tblPr/>
              <a:tblGrid>
                <a:gridCol w="3168352"/>
                <a:gridCol w="1728192"/>
              </a:tblGrid>
              <a:tr h="195697">
                <a:tc>
                  <a:txBody>
                    <a:bodyPr/>
                    <a:lstStyle/>
                    <a:p>
                      <a:pPr algn="l" fontAlgn="b"/>
                      <a:r>
                        <a:rPr lang="nb-NO" sz="1200" b="1" i="0" u="none" strike="noStrike" dirty="0">
                          <a:solidFill>
                            <a:srgbClr val="1F497D"/>
                          </a:solidFill>
                          <a:effectLst/>
                          <a:latin typeface="Calibri"/>
                        </a:rPr>
                        <a:t>Andre nøkkeltall</a:t>
                      </a:r>
                    </a:p>
                  </a:txBody>
                  <a:tcPr marL="6899" marR="6899" marT="6899"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200" b="1" i="0" u="none" strike="noStrike" dirty="0">
                          <a:solidFill>
                            <a:srgbClr val="1F497D"/>
                          </a:solidFill>
                          <a:effectLst/>
                          <a:latin typeface="Calibri"/>
                        </a:rPr>
                        <a:t> </a:t>
                      </a:r>
                    </a:p>
                  </a:txBody>
                  <a:tcPr marL="6899" marR="6899" marT="6899" marB="0" anchor="b">
                    <a:lnL>
                      <a:noFill/>
                    </a:lnL>
                    <a:lnR>
                      <a:noFill/>
                    </a:lnR>
                    <a:lnT>
                      <a:noFill/>
                    </a:lnT>
                    <a:lnB w="12700" cap="flat" cmpd="sng" algn="ctr">
                      <a:solidFill>
                        <a:srgbClr val="95B3D7"/>
                      </a:solidFill>
                      <a:prstDash val="solid"/>
                      <a:round/>
                      <a:headEnd type="none" w="med" len="med"/>
                      <a:tailEnd type="none" w="med" len="med"/>
                    </a:lnB>
                  </a:tcPr>
                </a:tc>
              </a:tr>
              <a:tr h="303365">
                <a:tc>
                  <a:txBody>
                    <a:bodyPr/>
                    <a:lstStyle/>
                    <a:p>
                      <a:pPr algn="l" fontAlgn="b">
                        <a:lnSpc>
                          <a:spcPct val="150000"/>
                        </a:lnSpc>
                      </a:pPr>
                      <a:r>
                        <a:rPr lang="nb-NO" sz="1200" b="0" i="0" u="none" strike="noStrike" dirty="0">
                          <a:solidFill>
                            <a:srgbClr val="000000"/>
                          </a:solidFill>
                          <a:effectLst/>
                          <a:latin typeface="Calibri"/>
                        </a:rPr>
                        <a:t>Total kapasitet (timer)</a:t>
                      </a:r>
                    </a:p>
                  </a:txBody>
                  <a:tcPr marL="6899" marR="6899" marT="6899"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3 465 </a:t>
                      </a:r>
                    </a:p>
                  </a:txBody>
                  <a:tcPr marL="6899" marR="6899" marT="6899" marB="0" anchor="b">
                    <a:lnL>
                      <a:noFill/>
                    </a:lnL>
                    <a:lnR>
                      <a:noFill/>
                    </a:lnR>
                    <a:lnT w="12700" cap="flat" cmpd="sng" algn="ctr">
                      <a:solidFill>
                        <a:srgbClr val="95B3D7"/>
                      </a:solidFill>
                      <a:prstDash val="solid"/>
                      <a:round/>
                      <a:headEnd type="none" w="med" len="med"/>
                      <a:tailEnd type="none" w="med" len="med"/>
                    </a:lnT>
                    <a:lnB>
                      <a:noFill/>
                    </a:lnB>
                  </a:tcPr>
                </a:tc>
              </a:tr>
              <a:tr h="262309">
                <a:tc>
                  <a:txBody>
                    <a:bodyPr/>
                    <a:lstStyle/>
                    <a:p>
                      <a:pPr algn="l" fontAlgn="b">
                        <a:lnSpc>
                          <a:spcPct val="150000"/>
                        </a:lnSpc>
                      </a:pPr>
                      <a:r>
                        <a:rPr lang="nb-NO" sz="1200" b="0" i="0" u="none" strike="noStrike" dirty="0">
                          <a:solidFill>
                            <a:srgbClr val="000000"/>
                          </a:solidFill>
                          <a:effectLst/>
                          <a:latin typeface="Calibri"/>
                        </a:rPr>
                        <a:t>Teknikerårsverk</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a:solidFill>
                            <a:srgbClr val="000000"/>
                          </a:solidFill>
                          <a:effectLst/>
                          <a:latin typeface="Calibri"/>
                        </a:rPr>
                        <a:t>1,2</a:t>
                      </a:r>
                    </a:p>
                  </a:txBody>
                  <a:tcPr marL="6899" marR="6899" marT="6899" marB="0" anchor="b">
                    <a:lnL>
                      <a:noFill/>
                    </a:lnL>
                    <a:lnR>
                      <a:noFill/>
                    </a:lnR>
                    <a:lnT>
                      <a:noFill/>
                    </a:lnT>
                    <a:lnB>
                      <a:noFill/>
                    </a:lnB>
                  </a:tcPr>
                </a:tc>
              </a:tr>
              <a:tr h="262309">
                <a:tc>
                  <a:txBody>
                    <a:bodyPr/>
                    <a:lstStyle/>
                    <a:p>
                      <a:pPr algn="l" fontAlgn="b">
                        <a:lnSpc>
                          <a:spcPct val="150000"/>
                        </a:lnSpc>
                      </a:pPr>
                      <a:r>
                        <a:rPr lang="nb-NO" sz="1200" b="0" i="0" u="none" strike="noStrike" dirty="0">
                          <a:solidFill>
                            <a:srgbClr val="000000"/>
                          </a:solidFill>
                          <a:effectLst/>
                          <a:latin typeface="Calibri"/>
                        </a:rPr>
                        <a:t>Areal (kvm)</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a:solidFill>
                            <a:srgbClr val="000000"/>
                          </a:solidFill>
                          <a:effectLst/>
                          <a:latin typeface="Calibri"/>
                        </a:rPr>
                        <a:t>300</a:t>
                      </a:r>
                    </a:p>
                  </a:txBody>
                  <a:tcPr marL="6899" marR="6899" marT="6899" marB="0" anchor="b">
                    <a:lnL>
                      <a:noFill/>
                    </a:lnL>
                    <a:lnR>
                      <a:noFill/>
                    </a:lnR>
                    <a:lnT>
                      <a:noFill/>
                    </a:lnT>
                    <a:lnB>
                      <a:noFill/>
                    </a:lnB>
                  </a:tcPr>
                </a:tc>
              </a:tr>
              <a:tr h="304558">
                <a:tc>
                  <a:txBody>
                    <a:bodyPr/>
                    <a:lstStyle/>
                    <a:p>
                      <a:pPr algn="l" fontAlgn="b">
                        <a:lnSpc>
                          <a:spcPct val="150000"/>
                        </a:lnSpc>
                      </a:pPr>
                      <a:r>
                        <a:rPr lang="nb-NO" sz="1200" b="0" i="0" u="none" strike="noStrike" dirty="0">
                          <a:solidFill>
                            <a:srgbClr val="000000"/>
                          </a:solidFill>
                          <a:effectLst/>
                          <a:latin typeface="Calibri"/>
                        </a:rPr>
                        <a:t>Indirekte kostnader arbeidsplass</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160 000 </a:t>
                      </a:r>
                    </a:p>
                  </a:txBody>
                  <a:tcPr marL="6899" marR="6899" marT="6899" marB="0" anchor="b">
                    <a:lnL>
                      <a:noFill/>
                    </a:lnL>
                    <a:lnR>
                      <a:noFill/>
                    </a:lnR>
                    <a:lnT>
                      <a:noFill/>
                    </a:lnT>
                    <a:lnB>
                      <a:noFill/>
                    </a:lnB>
                  </a:tcPr>
                </a:tc>
              </a:tr>
              <a:tr h="262309">
                <a:tc>
                  <a:txBody>
                    <a:bodyPr/>
                    <a:lstStyle/>
                    <a:p>
                      <a:pPr algn="l" fontAlgn="b">
                        <a:lnSpc>
                          <a:spcPct val="150000"/>
                        </a:lnSpc>
                      </a:pPr>
                      <a:r>
                        <a:rPr lang="nb-NO" sz="1200" b="0" i="0" u="none" strike="noStrike" dirty="0">
                          <a:solidFill>
                            <a:srgbClr val="000000"/>
                          </a:solidFill>
                          <a:effectLst/>
                          <a:latin typeface="Calibri"/>
                        </a:rPr>
                        <a:t>Ubrukt tid</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smtClean="0">
                          <a:solidFill>
                            <a:srgbClr val="000000"/>
                          </a:solidFill>
                          <a:effectLst/>
                          <a:latin typeface="Calibri"/>
                        </a:rPr>
                        <a:t>10 </a:t>
                      </a:r>
                      <a:r>
                        <a:rPr lang="nb-NO" sz="1200" b="0" i="0" u="none" strike="noStrike" dirty="0">
                          <a:solidFill>
                            <a:srgbClr val="000000"/>
                          </a:solidFill>
                          <a:effectLst/>
                          <a:latin typeface="Calibri"/>
                        </a:rPr>
                        <a:t>%</a:t>
                      </a:r>
                    </a:p>
                  </a:txBody>
                  <a:tcPr marL="6899" marR="6899" marT="6899" marB="0" anchor="b">
                    <a:lnL>
                      <a:noFill/>
                    </a:lnL>
                    <a:lnR>
                      <a:noFill/>
                    </a:lnR>
                    <a:lnT>
                      <a:noFill/>
                    </a:lnT>
                    <a:lnB>
                      <a:noFill/>
                    </a:lnB>
                  </a:tcPr>
                </a:tc>
              </a:tr>
              <a:tr h="262309">
                <a:tc>
                  <a:txBody>
                    <a:bodyPr/>
                    <a:lstStyle/>
                    <a:p>
                      <a:pPr algn="l" fontAlgn="b">
                        <a:lnSpc>
                          <a:spcPct val="150000"/>
                        </a:lnSpc>
                      </a:pPr>
                      <a:r>
                        <a:rPr lang="nb-NO" sz="1200" b="0" i="0" u="none" strike="noStrike" dirty="0">
                          <a:solidFill>
                            <a:srgbClr val="000000"/>
                          </a:solidFill>
                          <a:effectLst/>
                          <a:latin typeface="Calibri"/>
                        </a:rPr>
                        <a:t>Vedlikeholdstid</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a:solidFill>
                            <a:srgbClr val="000000"/>
                          </a:solidFill>
                          <a:effectLst/>
                          <a:latin typeface="Calibri"/>
                        </a:rPr>
                        <a:t>20 %</a:t>
                      </a:r>
                    </a:p>
                  </a:txBody>
                  <a:tcPr marL="6899" marR="6899" marT="6899" marB="0" anchor="b">
                    <a:lnL>
                      <a:noFill/>
                    </a:lnL>
                    <a:lnR>
                      <a:noFill/>
                    </a:lnR>
                    <a:lnT>
                      <a:noFill/>
                    </a:lnT>
                    <a:lnB>
                      <a:noFill/>
                    </a:lnB>
                  </a:tcPr>
                </a:tc>
              </a:tr>
              <a:tr h="262309">
                <a:tc>
                  <a:txBody>
                    <a:bodyPr/>
                    <a:lstStyle/>
                    <a:p>
                      <a:pPr algn="l" fontAlgn="b">
                        <a:lnSpc>
                          <a:spcPct val="150000"/>
                        </a:lnSpc>
                      </a:pPr>
                      <a:r>
                        <a:rPr lang="nb-NO" sz="1200" b="0" i="0" u="none" strike="noStrike" dirty="0">
                          <a:solidFill>
                            <a:srgbClr val="000000"/>
                          </a:solidFill>
                          <a:effectLst/>
                          <a:latin typeface="Calibri"/>
                        </a:rPr>
                        <a:t>Åpningstid</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a:solidFill>
                            <a:srgbClr val="000000"/>
                          </a:solidFill>
                          <a:effectLst/>
                          <a:latin typeface="Calibri"/>
                        </a:rPr>
                        <a:t>37,5 timer pr uke</a:t>
                      </a:r>
                    </a:p>
                  </a:txBody>
                  <a:tcPr marL="6899" marR="6899" marT="6899" marB="0" anchor="b">
                    <a:lnL>
                      <a:noFill/>
                    </a:lnL>
                    <a:lnR>
                      <a:noFill/>
                    </a:lnR>
                    <a:lnT>
                      <a:noFill/>
                    </a:lnT>
                    <a:lnB>
                      <a:noFill/>
                    </a:lnB>
                  </a:tcPr>
                </a:tc>
              </a:tr>
              <a:tr h="262309">
                <a:tc>
                  <a:txBody>
                    <a:bodyPr/>
                    <a:lstStyle/>
                    <a:p>
                      <a:pPr algn="l" fontAlgn="b">
                        <a:lnSpc>
                          <a:spcPct val="150000"/>
                        </a:lnSpc>
                      </a:pPr>
                      <a:r>
                        <a:rPr lang="nb-NO" sz="1200" b="0" i="0" u="none" strike="noStrike" dirty="0" smtClean="0">
                          <a:solidFill>
                            <a:srgbClr val="000000"/>
                          </a:solidFill>
                          <a:effectLst/>
                          <a:latin typeface="Calibri"/>
                        </a:rPr>
                        <a:t>Avanse på</a:t>
                      </a:r>
                      <a:r>
                        <a:rPr lang="nb-NO" sz="1200" b="0" i="0" u="none" strike="noStrike" baseline="0" dirty="0" smtClean="0">
                          <a:solidFill>
                            <a:srgbClr val="000000"/>
                          </a:solidFill>
                          <a:effectLst/>
                          <a:latin typeface="Calibri"/>
                        </a:rPr>
                        <a:t> oppdrag</a:t>
                      </a:r>
                      <a:endParaRPr lang="nb-NO" sz="1200" b="0" i="0" u="none" strike="noStrike" dirty="0">
                        <a:solidFill>
                          <a:srgbClr val="000000"/>
                        </a:solidFill>
                        <a:effectLst/>
                        <a:latin typeface="Calibri"/>
                      </a:endParaRP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smtClean="0">
                          <a:solidFill>
                            <a:srgbClr val="000000"/>
                          </a:solidFill>
                          <a:effectLst/>
                          <a:latin typeface="Calibri"/>
                        </a:rPr>
                        <a:t>30 %</a:t>
                      </a:r>
                      <a:endParaRPr lang="nb-NO" sz="1200" b="0" i="0" u="none" strike="noStrike" dirty="0">
                        <a:solidFill>
                          <a:srgbClr val="000000"/>
                        </a:solidFill>
                        <a:effectLst/>
                        <a:latin typeface="Calibri"/>
                      </a:endParaRPr>
                    </a:p>
                  </a:txBody>
                  <a:tcPr marL="6899" marR="6899" marT="6899" marB="0" anchor="b">
                    <a:lnL>
                      <a:noFill/>
                    </a:lnL>
                    <a:lnR>
                      <a:noFill/>
                    </a:lnR>
                    <a:lnT>
                      <a:noFill/>
                    </a:lnT>
                    <a:lnB>
                      <a:noFill/>
                    </a:lnB>
                  </a:tcPr>
                </a:tc>
              </a:tr>
              <a:tr h="262309">
                <a:tc>
                  <a:txBody>
                    <a:bodyPr/>
                    <a:lstStyle/>
                    <a:p>
                      <a:pPr algn="l" fontAlgn="b">
                        <a:lnSpc>
                          <a:spcPct val="150000"/>
                        </a:lnSpc>
                      </a:pPr>
                      <a:endParaRPr lang="nb-NO" sz="1200" b="0" i="0" u="none" strike="noStrike" dirty="0">
                        <a:solidFill>
                          <a:srgbClr val="000000"/>
                        </a:solidFill>
                        <a:effectLst/>
                        <a:latin typeface="Calibri"/>
                      </a:endParaRPr>
                    </a:p>
                  </a:txBody>
                  <a:tcPr marL="6899" marR="6899" marT="6899" marB="0" anchor="b">
                    <a:lnL>
                      <a:noFill/>
                    </a:lnL>
                    <a:lnR>
                      <a:noFill/>
                    </a:lnR>
                    <a:lnT>
                      <a:noFill/>
                    </a:lnT>
                    <a:lnB>
                      <a:noFill/>
                    </a:lnB>
                  </a:tcPr>
                </a:tc>
                <a:tc>
                  <a:txBody>
                    <a:bodyPr/>
                    <a:lstStyle/>
                    <a:p>
                      <a:pPr algn="r" fontAlgn="b">
                        <a:lnSpc>
                          <a:spcPct val="150000"/>
                        </a:lnSpc>
                      </a:pPr>
                      <a:endParaRPr lang="nb-NO" sz="1200" b="0" i="0" u="none" strike="noStrike" dirty="0">
                        <a:solidFill>
                          <a:srgbClr val="000000"/>
                        </a:solidFill>
                        <a:effectLst/>
                        <a:latin typeface="Calibri"/>
                      </a:endParaRPr>
                    </a:p>
                  </a:txBody>
                  <a:tcPr marL="6899" marR="6899" marT="6899" marB="0" anchor="b">
                    <a:lnL>
                      <a:noFill/>
                    </a:lnL>
                    <a:lnR>
                      <a:noFill/>
                    </a:lnR>
                    <a:lnT>
                      <a:noFill/>
                    </a:lnT>
                    <a:lnB>
                      <a:noFill/>
                    </a:lnB>
                  </a:tcPr>
                </a:tc>
              </a:tr>
              <a:tr h="262309">
                <a:tc>
                  <a:txBody>
                    <a:bodyPr/>
                    <a:lstStyle/>
                    <a:p>
                      <a:pPr algn="l" fontAlgn="b">
                        <a:lnSpc>
                          <a:spcPct val="150000"/>
                        </a:lnSpc>
                      </a:pPr>
                      <a:r>
                        <a:rPr lang="nb-NO" sz="1200" b="1" i="0" u="none" strike="noStrike" dirty="0" smtClean="0">
                          <a:solidFill>
                            <a:srgbClr val="1F497D"/>
                          </a:solidFill>
                          <a:effectLst/>
                          <a:latin typeface="Calibri"/>
                        </a:rPr>
                        <a:t>Årlige</a:t>
                      </a:r>
                      <a:r>
                        <a:rPr lang="nb-NO" sz="1200" b="1" i="0" u="none" strike="noStrike" baseline="0" dirty="0" smtClean="0">
                          <a:solidFill>
                            <a:srgbClr val="1F497D"/>
                          </a:solidFill>
                          <a:effectLst/>
                          <a:latin typeface="Calibri"/>
                        </a:rPr>
                        <a:t> k</a:t>
                      </a:r>
                      <a:r>
                        <a:rPr lang="nb-NO" sz="1200" b="1" i="0" u="none" strike="noStrike" dirty="0" smtClean="0">
                          <a:solidFill>
                            <a:srgbClr val="1F497D"/>
                          </a:solidFill>
                          <a:effectLst/>
                          <a:latin typeface="Calibri"/>
                        </a:rPr>
                        <a:t>ostnader</a:t>
                      </a:r>
                      <a:endParaRPr lang="nb-NO" sz="1200" b="1" i="0" u="none" strike="noStrike" dirty="0">
                        <a:solidFill>
                          <a:srgbClr val="1F497D"/>
                        </a:solidFill>
                        <a:effectLst/>
                        <a:latin typeface="Calibri"/>
                      </a:endParaRPr>
                    </a:p>
                  </a:txBody>
                  <a:tcPr marL="6899" marR="6899" marT="6899"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lnSpc>
                          <a:spcPct val="150000"/>
                        </a:lnSpc>
                      </a:pPr>
                      <a:r>
                        <a:rPr lang="nb-NO" sz="1200" b="1" i="0" u="none" strike="noStrike" dirty="0">
                          <a:solidFill>
                            <a:srgbClr val="1F497D"/>
                          </a:solidFill>
                          <a:effectLst/>
                          <a:latin typeface="Calibri"/>
                        </a:rPr>
                        <a:t> </a:t>
                      </a:r>
                    </a:p>
                  </a:txBody>
                  <a:tcPr marL="6899" marR="6899" marT="6899" marB="0" anchor="b">
                    <a:lnL>
                      <a:noFill/>
                    </a:lnL>
                    <a:lnR>
                      <a:noFill/>
                    </a:lnR>
                    <a:lnT>
                      <a:noFill/>
                    </a:lnT>
                    <a:lnB w="12700" cap="flat" cmpd="sng" algn="ctr">
                      <a:solidFill>
                        <a:srgbClr val="95B3D7"/>
                      </a:solidFill>
                      <a:prstDash val="solid"/>
                      <a:round/>
                      <a:headEnd type="none" w="med" len="med"/>
                      <a:tailEnd type="none" w="med" len="med"/>
                    </a:lnB>
                  </a:tcPr>
                </a:tc>
              </a:tr>
              <a:tr h="304558">
                <a:tc>
                  <a:txBody>
                    <a:bodyPr/>
                    <a:lstStyle/>
                    <a:p>
                      <a:pPr algn="l" fontAlgn="b">
                        <a:lnSpc>
                          <a:spcPct val="150000"/>
                        </a:lnSpc>
                      </a:pPr>
                      <a:r>
                        <a:rPr lang="nb-NO" sz="1200" b="0" i="0" u="none" strike="noStrike" dirty="0">
                          <a:solidFill>
                            <a:srgbClr val="000000"/>
                          </a:solidFill>
                          <a:effectLst/>
                          <a:latin typeface="Calibri"/>
                        </a:rPr>
                        <a:t>Arealkostnad</a:t>
                      </a:r>
                    </a:p>
                  </a:txBody>
                  <a:tcPr marL="6899" marR="6899" marT="6899"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840 000 </a:t>
                      </a:r>
                    </a:p>
                  </a:txBody>
                  <a:tcPr marL="6899" marR="6899" marT="6899" marB="0" anchor="b">
                    <a:lnL>
                      <a:noFill/>
                    </a:lnL>
                    <a:lnR>
                      <a:noFill/>
                    </a:lnR>
                    <a:lnT w="12700" cap="flat" cmpd="sng" algn="ctr">
                      <a:solidFill>
                        <a:srgbClr val="95B3D7"/>
                      </a:solidFill>
                      <a:prstDash val="solid"/>
                      <a:round/>
                      <a:headEnd type="none" w="med" len="med"/>
                      <a:tailEnd type="none" w="med" len="med"/>
                    </a:lnT>
                    <a:lnB>
                      <a:noFill/>
                    </a:lnB>
                  </a:tcPr>
                </a:tc>
              </a:tr>
              <a:tr h="304558">
                <a:tc>
                  <a:txBody>
                    <a:bodyPr/>
                    <a:lstStyle/>
                    <a:p>
                      <a:pPr algn="l" fontAlgn="b">
                        <a:lnSpc>
                          <a:spcPct val="150000"/>
                        </a:lnSpc>
                      </a:pPr>
                      <a:r>
                        <a:rPr lang="nb-NO" sz="1200" b="0" i="0" u="none" strike="noStrike" dirty="0">
                          <a:solidFill>
                            <a:srgbClr val="000000"/>
                          </a:solidFill>
                          <a:effectLst/>
                          <a:latin typeface="Calibri"/>
                        </a:rPr>
                        <a:t>Avskrivningskostnad utstyr 1</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200 000 </a:t>
                      </a:r>
                    </a:p>
                  </a:txBody>
                  <a:tcPr marL="6899" marR="6899" marT="6899" marB="0" anchor="b">
                    <a:lnL>
                      <a:noFill/>
                    </a:lnL>
                    <a:lnR>
                      <a:noFill/>
                    </a:lnR>
                    <a:lnT>
                      <a:noFill/>
                    </a:lnT>
                    <a:lnB>
                      <a:noFill/>
                    </a:lnB>
                  </a:tcPr>
                </a:tc>
              </a:tr>
              <a:tr h="304558">
                <a:tc>
                  <a:txBody>
                    <a:bodyPr/>
                    <a:lstStyle/>
                    <a:p>
                      <a:pPr algn="l" fontAlgn="b">
                        <a:lnSpc>
                          <a:spcPct val="150000"/>
                        </a:lnSpc>
                      </a:pPr>
                      <a:r>
                        <a:rPr lang="nb-NO" sz="1200" b="0" i="0" u="none" strike="noStrike" dirty="0">
                          <a:solidFill>
                            <a:srgbClr val="000000"/>
                          </a:solidFill>
                          <a:effectLst/>
                          <a:latin typeface="Calibri"/>
                        </a:rPr>
                        <a:t>Avskrivningskostnad utstyr 2</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80 000 </a:t>
                      </a:r>
                    </a:p>
                  </a:txBody>
                  <a:tcPr marL="6899" marR="6899" marT="6899" marB="0" anchor="b">
                    <a:lnL>
                      <a:noFill/>
                    </a:lnL>
                    <a:lnR>
                      <a:noFill/>
                    </a:lnR>
                    <a:lnT>
                      <a:noFill/>
                    </a:lnT>
                    <a:lnB>
                      <a:noFill/>
                    </a:lnB>
                  </a:tcPr>
                </a:tc>
              </a:tr>
              <a:tr h="303365">
                <a:tc>
                  <a:txBody>
                    <a:bodyPr/>
                    <a:lstStyle/>
                    <a:p>
                      <a:pPr algn="l" fontAlgn="b">
                        <a:lnSpc>
                          <a:spcPct val="150000"/>
                        </a:lnSpc>
                      </a:pPr>
                      <a:r>
                        <a:rPr lang="nb-NO" sz="1200" b="0" i="0" u="none" strike="noStrike" dirty="0">
                          <a:solidFill>
                            <a:srgbClr val="000000"/>
                          </a:solidFill>
                          <a:effectLst/>
                          <a:latin typeface="Calibri"/>
                        </a:rPr>
                        <a:t>Avskrivningskostnad utstyr 3</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1 000 000 </a:t>
                      </a:r>
                    </a:p>
                  </a:txBody>
                  <a:tcPr marL="6899" marR="6899" marT="6899" marB="0" anchor="b">
                    <a:lnL>
                      <a:noFill/>
                    </a:lnL>
                    <a:lnR>
                      <a:noFill/>
                    </a:lnR>
                    <a:lnT>
                      <a:noFill/>
                    </a:lnT>
                    <a:lnB>
                      <a:noFill/>
                    </a:lnB>
                  </a:tcPr>
                </a:tc>
              </a:tr>
              <a:tr h="304558">
                <a:tc>
                  <a:txBody>
                    <a:bodyPr/>
                    <a:lstStyle/>
                    <a:p>
                      <a:pPr algn="l" fontAlgn="b">
                        <a:lnSpc>
                          <a:spcPct val="150000"/>
                        </a:lnSpc>
                      </a:pPr>
                      <a:r>
                        <a:rPr lang="nb-NO" sz="1200" b="0" i="0" u="none" strike="noStrike" dirty="0">
                          <a:solidFill>
                            <a:srgbClr val="000000"/>
                          </a:solidFill>
                          <a:effectLst/>
                          <a:latin typeface="Calibri"/>
                        </a:rPr>
                        <a:t>Serviceavtaler</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150 000 </a:t>
                      </a:r>
                    </a:p>
                  </a:txBody>
                  <a:tcPr marL="6899" marR="6899" marT="6899" marB="0" anchor="b">
                    <a:lnL>
                      <a:noFill/>
                    </a:lnL>
                    <a:lnR>
                      <a:noFill/>
                    </a:lnR>
                    <a:lnT>
                      <a:noFill/>
                    </a:lnT>
                    <a:lnB>
                      <a:noFill/>
                    </a:lnB>
                  </a:tcPr>
                </a:tc>
              </a:tr>
              <a:tr h="304558">
                <a:tc>
                  <a:txBody>
                    <a:bodyPr/>
                    <a:lstStyle/>
                    <a:p>
                      <a:pPr algn="l" fontAlgn="b">
                        <a:lnSpc>
                          <a:spcPct val="150000"/>
                        </a:lnSpc>
                      </a:pPr>
                      <a:r>
                        <a:rPr lang="nb-NO" sz="1200" b="0" i="0" u="none" strike="noStrike" dirty="0">
                          <a:solidFill>
                            <a:srgbClr val="000000"/>
                          </a:solidFill>
                          <a:effectLst/>
                          <a:latin typeface="Calibri"/>
                        </a:rPr>
                        <a:t>Gass</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300 000 </a:t>
                      </a:r>
                    </a:p>
                  </a:txBody>
                  <a:tcPr marL="6899" marR="6899" marT="6899" marB="0" anchor="b">
                    <a:lnL>
                      <a:noFill/>
                    </a:lnL>
                    <a:lnR>
                      <a:noFill/>
                    </a:lnR>
                    <a:lnT>
                      <a:noFill/>
                    </a:lnT>
                    <a:lnB>
                      <a:noFill/>
                    </a:lnB>
                  </a:tcPr>
                </a:tc>
              </a:tr>
              <a:tr h="304558">
                <a:tc>
                  <a:txBody>
                    <a:bodyPr/>
                    <a:lstStyle/>
                    <a:p>
                      <a:pPr algn="l" fontAlgn="b">
                        <a:lnSpc>
                          <a:spcPct val="150000"/>
                        </a:lnSpc>
                      </a:pPr>
                      <a:r>
                        <a:rPr lang="nb-NO" sz="1200" b="0" i="0" u="none" strike="noStrike" dirty="0">
                          <a:solidFill>
                            <a:srgbClr val="000000"/>
                          </a:solidFill>
                          <a:effectLst/>
                          <a:latin typeface="Calibri"/>
                        </a:rPr>
                        <a:t>Kjemikalier</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75 000 </a:t>
                      </a:r>
                    </a:p>
                  </a:txBody>
                  <a:tcPr marL="6899" marR="6899" marT="6899" marB="0" anchor="b">
                    <a:lnL>
                      <a:noFill/>
                    </a:lnL>
                    <a:lnR>
                      <a:noFill/>
                    </a:lnR>
                    <a:lnT>
                      <a:noFill/>
                    </a:lnT>
                    <a:lnB>
                      <a:noFill/>
                    </a:lnB>
                  </a:tcPr>
                </a:tc>
              </a:tr>
              <a:tr h="304558">
                <a:tc>
                  <a:txBody>
                    <a:bodyPr/>
                    <a:lstStyle/>
                    <a:p>
                      <a:pPr algn="l" fontAlgn="b">
                        <a:lnSpc>
                          <a:spcPct val="150000"/>
                        </a:lnSpc>
                      </a:pPr>
                      <a:r>
                        <a:rPr lang="nb-NO" sz="1200" b="0" i="0" u="none" strike="noStrike" dirty="0">
                          <a:solidFill>
                            <a:srgbClr val="000000"/>
                          </a:solidFill>
                          <a:effectLst/>
                          <a:latin typeface="Calibri"/>
                        </a:rPr>
                        <a:t>Driftsmateriell</a:t>
                      </a:r>
                    </a:p>
                  </a:txBody>
                  <a:tcPr marL="6899" marR="6899" marT="6899" marB="0" anchor="b">
                    <a:lnL>
                      <a:noFill/>
                    </a:lnL>
                    <a:lnR>
                      <a:noFill/>
                    </a:lnR>
                    <a:lnT>
                      <a:noFill/>
                    </a:lnT>
                    <a:lnB>
                      <a:noFill/>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25 000 </a:t>
                      </a:r>
                    </a:p>
                  </a:txBody>
                  <a:tcPr marL="6899" marR="6899" marT="6899" marB="0" anchor="b">
                    <a:lnL>
                      <a:noFill/>
                    </a:lnL>
                    <a:lnR>
                      <a:noFill/>
                    </a:lnR>
                    <a:lnT>
                      <a:noFill/>
                    </a:lnT>
                    <a:lnB>
                      <a:noFill/>
                    </a:lnB>
                  </a:tcPr>
                </a:tc>
              </a:tr>
              <a:tr h="352419">
                <a:tc>
                  <a:txBody>
                    <a:bodyPr/>
                    <a:lstStyle/>
                    <a:p>
                      <a:pPr algn="l" fontAlgn="b">
                        <a:lnSpc>
                          <a:spcPct val="150000"/>
                        </a:lnSpc>
                      </a:pPr>
                      <a:r>
                        <a:rPr lang="nb-NO" sz="1200" b="0" i="0" u="none" strike="noStrike">
                          <a:solidFill>
                            <a:srgbClr val="000000"/>
                          </a:solidFill>
                          <a:effectLst/>
                          <a:latin typeface="Calibri"/>
                        </a:rPr>
                        <a:t>Teknisk støtte</a:t>
                      </a:r>
                    </a:p>
                  </a:txBody>
                  <a:tcPr marL="6899" marR="6899" marT="689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lnSpc>
                          <a:spcPct val="150000"/>
                        </a:lnSpc>
                      </a:pPr>
                      <a:r>
                        <a:rPr lang="nb-NO" sz="1200" b="0" i="0" u="none" strike="noStrike" dirty="0" smtClean="0">
                          <a:solidFill>
                            <a:srgbClr val="000000"/>
                          </a:solidFill>
                          <a:effectLst/>
                          <a:latin typeface="Calibri"/>
                        </a:rPr>
                        <a:t>                  </a:t>
                      </a:r>
                      <a:r>
                        <a:rPr lang="nb-NO" sz="1200" b="0" i="0" u="none" strike="noStrike" dirty="0">
                          <a:solidFill>
                            <a:srgbClr val="000000"/>
                          </a:solidFill>
                          <a:effectLst/>
                          <a:latin typeface="Calibri"/>
                        </a:rPr>
                        <a:t>1 032 000 </a:t>
                      </a:r>
                    </a:p>
                  </a:txBody>
                  <a:tcPr marL="6899" marR="6899" marT="6899" marB="0" anchor="b">
                    <a:lnL>
                      <a:noFill/>
                    </a:lnL>
                    <a:lnR>
                      <a:noFill/>
                    </a:lnR>
                    <a:lnT>
                      <a:noFill/>
                    </a:lnT>
                    <a:lnB w="6350" cap="flat" cmpd="sng" algn="ctr">
                      <a:solidFill>
                        <a:srgbClr val="000000"/>
                      </a:solidFill>
                      <a:prstDash val="solid"/>
                      <a:round/>
                      <a:headEnd type="none" w="med" len="med"/>
                      <a:tailEnd type="none" w="med" len="med"/>
                    </a:lnB>
                  </a:tcPr>
                </a:tc>
              </a:tr>
              <a:tr h="303365">
                <a:tc>
                  <a:txBody>
                    <a:bodyPr/>
                    <a:lstStyle/>
                    <a:p>
                      <a:pPr algn="l" fontAlgn="b"/>
                      <a:r>
                        <a:rPr lang="nb-NO" sz="1200" b="1" i="0" u="none" strike="noStrike" dirty="0">
                          <a:solidFill>
                            <a:srgbClr val="000000"/>
                          </a:solidFill>
                          <a:effectLst/>
                          <a:latin typeface="Calibri"/>
                        </a:rPr>
                        <a:t>Totale </a:t>
                      </a:r>
                      <a:r>
                        <a:rPr lang="nb-NO" sz="1200" b="1" i="0" u="none" strike="noStrike" dirty="0" smtClean="0">
                          <a:solidFill>
                            <a:srgbClr val="000000"/>
                          </a:solidFill>
                          <a:effectLst/>
                          <a:latin typeface="Calibri"/>
                        </a:rPr>
                        <a:t>årlige kostnader</a:t>
                      </a:r>
                      <a:endParaRPr lang="nb-NO" sz="1200" b="1" i="0" u="none" strike="noStrike" dirty="0">
                        <a:solidFill>
                          <a:srgbClr val="000000"/>
                        </a:solidFill>
                        <a:effectLst/>
                        <a:latin typeface="Calibri"/>
                      </a:endParaRPr>
                    </a:p>
                  </a:txBody>
                  <a:tcPr marL="6899" marR="6899" marT="689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nb-NO" sz="1200" b="1" i="0" u="none" strike="noStrike" dirty="0">
                          <a:solidFill>
                            <a:srgbClr val="000000"/>
                          </a:solidFill>
                          <a:effectLst/>
                          <a:latin typeface="Calibri"/>
                        </a:rPr>
                        <a:t>     </a:t>
                      </a:r>
                      <a:r>
                        <a:rPr lang="nb-NO" sz="1200" b="1" i="0" u="none" strike="noStrike" dirty="0" smtClean="0">
                          <a:solidFill>
                            <a:srgbClr val="000000"/>
                          </a:solidFill>
                          <a:effectLst/>
                          <a:latin typeface="Calibri"/>
                        </a:rPr>
                        <a:t>              </a:t>
                      </a:r>
                      <a:r>
                        <a:rPr lang="nb-NO" sz="1200" b="1" i="0" u="none" strike="noStrike" dirty="0">
                          <a:solidFill>
                            <a:srgbClr val="000000"/>
                          </a:solidFill>
                          <a:effectLst/>
                          <a:latin typeface="Calibri"/>
                        </a:rPr>
                        <a:t>3 702 000 </a:t>
                      </a:r>
                    </a:p>
                  </a:txBody>
                  <a:tcPr marL="6899" marR="6899" marT="6899"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5" name="TextBox 4"/>
          <p:cNvSpPr txBox="1"/>
          <p:nvPr/>
        </p:nvSpPr>
        <p:spPr>
          <a:xfrm>
            <a:off x="251520" y="3933056"/>
            <a:ext cx="3240360" cy="2308324"/>
          </a:xfrm>
          <a:prstGeom prst="rect">
            <a:avLst/>
          </a:prstGeom>
          <a:solidFill>
            <a:schemeClr val="bg1">
              <a:lumMod val="85000"/>
            </a:schemeClr>
          </a:solidFill>
        </p:spPr>
        <p:txBody>
          <a:bodyPr wrap="square" rtlCol="0">
            <a:spAutoFit/>
          </a:bodyPr>
          <a:lstStyle/>
          <a:p>
            <a:r>
              <a:rPr lang="nb-NO" sz="1800" dirty="0" smtClean="0"/>
              <a:t>Leiestedskalkylen skal sammen med grunnlagsdokumentasjonen  </a:t>
            </a:r>
            <a:r>
              <a:rPr lang="nb-NO" sz="1800" b="1" dirty="0" smtClean="0"/>
              <a:t>godkjennes</a:t>
            </a:r>
            <a:r>
              <a:rPr lang="nb-NO" sz="1800" dirty="0" smtClean="0"/>
              <a:t> av instituttleder og arkiveres. </a:t>
            </a:r>
          </a:p>
          <a:p>
            <a:endParaRPr lang="nb-NO" sz="1800" dirty="0"/>
          </a:p>
          <a:p>
            <a:r>
              <a:rPr lang="nb-NO" sz="1800" dirty="0" smtClean="0"/>
              <a:t>Leiestedskalkylen må kunne fremvises ved en revisjon.</a:t>
            </a:r>
            <a:endParaRPr lang="nb-NO" sz="1800" dirty="0"/>
          </a:p>
        </p:txBody>
      </p:sp>
    </p:spTree>
    <p:extLst>
      <p:ext uri="{BB962C8B-B14F-4D97-AF65-F5344CB8AC3E}">
        <p14:creationId xmlns:p14="http://schemas.microsoft.com/office/powerpoint/2010/main" val="2521461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1443840"/>
            <a:ext cx="7776864" cy="3785652"/>
          </a:xfrm>
          <a:prstGeom prst="rect">
            <a:avLst/>
          </a:prstGeom>
        </p:spPr>
        <p:txBody>
          <a:bodyPr wrap="square">
            <a:spAutoFit/>
          </a:bodyPr>
          <a:lstStyle/>
          <a:p>
            <a:pPr lvl="0"/>
            <a:r>
              <a:rPr lang="nb-NO" dirty="0" smtClean="0"/>
              <a:t>Gjennomgang av case fra rapporten, kapittel 6.1 og 6.2</a:t>
            </a:r>
          </a:p>
          <a:p>
            <a:pPr lvl="0"/>
            <a:endParaRPr lang="nb-NO" dirty="0"/>
          </a:p>
          <a:p>
            <a:pPr lvl="0"/>
            <a:r>
              <a:rPr lang="nb-NO" dirty="0" smtClean="0"/>
              <a:t>Viser en relativt enkel variant av et leiested:</a:t>
            </a:r>
          </a:p>
          <a:p>
            <a:pPr marL="800100" lvl="1" indent="-342900">
              <a:buFont typeface="Arial" panose="020B0604020202020204" pitchFamily="34" charset="0"/>
              <a:buChar char="•"/>
            </a:pPr>
            <a:endParaRPr lang="nb-NO" dirty="0" smtClean="0"/>
          </a:p>
          <a:p>
            <a:pPr marL="800100" lvl="1" indent="-342900">
              <a:buFont typeface="Arial" panose="020B0604020202020204" pitchFamily="34" charset="0"/>
              <a:buChar char="•"/>
            </a:pPr>
            <a:r>
              <a:rPr lang="nb-NO" dirty="0" smtClean="0"/>
              <a:t>3 utstyrsenheter</a:t>
            </a:r>
          </a:p>
          <a:p>
            <a:pPr marL="800100" lvl="1" indent="-342900">
              <a:buFont typeface="Arial" panose="020B0604020202020204" pitchFamily="34" charset="0"/>
              <a:buChar char="•"/>
            </a:pPr>
            <a:r>
              <a:rPr lang="nb-NO" dirty="0" smtClean="0"/>
              <a:t>Et utstyr prises særskilt</a:t>
            </a:r>
          </a:p>
          <a:p>
            <a:pPr marL="800100" lvl="1" indent="-342900">
              <a:buFont typeface="Arial" panose="020B0604020202020204" pitchFamily="34" charset="0"/>
              <a:buChar char="•"/>
            </a:pPr>
            <a:r>
              <a:rPr lang="nb-NO" dirty="0" smtClean="0"/>
              <a:t>Et utstyr er anskaffet med BOA midler</a:t>
            </a:r>
          </a:p>
          <a:p>
            <a:pPr marL="800100" lvl="1" indent="-342900">
              <a:buFont typeface="Arial" panose="020B0604020202020204" pitchFamily="34" charset="0"/>
              <a:buChar char="•"/>
            </a:pPr>
            <a:r>
              <a:rPr lang="nb-NO" dirty="0" smtClean="0"/>
              <a:t>2 teknikere</a:t>
            </a:r>
          </a:p>
          <a:p>
            <a:pPr marL="342900" indent="-342900">
              <a:buFont typeface="Arial" panose="020B0604020202020204" pitchFamily="34" charset="0"/>
              <a:buChar char="•"/>
            </a:pPr>
            <a:endParaRPr lang="nb-NO" dirty="0" smtClean="0"/>
          </a:p>
          <a:p>
            <a:r>
              <a:rPr lang="nb-NO" dirty="0" smtClean="0"/>
              <a:t>At et utstyr prises særskilt er med på å komplisere caset, men viser hvordan modellen håndterer skillet mellom inngangspris og tilleggspris.</a:t>
            </a:r>
          </a:p>
        </p:txBody>
      </p:sp>
    </p:spTree>
    <p:extLst>
      <p:ext uri="{BB962C8B-B14F-4D97-AF65-F5344CB8AC3E}">
        <p14:creationId xmlns:p14="http://schemas.microsoft.com/office/powerpoint/2010/main" val="182909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696200" cy="792088"/>
          </a:xfrm>
        </p:spPr>
        <p:txBody>
          <a:bodyPr/>
          <a:lstStyle/>
          <a:p>
            <a:r>
              <a:rPr lang="nb-NO" sz="2400" dirty="0" smtClean="0"/>
              <a:t>Fremgangsmåte for å beregne pris for leiested</a:t>
            </a:r>
            <a:endParaRPr lang="nb-NO" sz="2400" dirty="0"/>
          </a:p>
        </p:txBody>
      </p:sp>
      <p:sp>
        <p:nvSpPr>
          <p:cNvPr id="3" name="Rectangle 2"/>
          <p:cNvSpPr/>
          <p:nvPr/>
        </p:nvSpPr>
        <p:spPr>
          <a:xfrm>
            <a:off x="611560" y="1196752"/>
            <a:ext cx="7776864" cy="5016758"/>
          </a:xfrm>
          <a:prstGeom prst="rect">
            <a:avLst/>
          </a:prstGeom>
        </p:spPr>
        <p:txBody>
          <a:bodyPr wrap="square">
            <a:spAutoFit/>
          </a:bodyPr>
          <a:lstStyle/>
          <a:p>
            <a:pPr marL="342900" indent="-342900">
              <a:buFont typeface="Arial" panose="020B0604020202020204" pitchFamily="34" charset="0"/>
              <a:buChar char="•"/>
            </a:pPr>
            <a:r>
              <a:rPr lang="nb-NO" dirty="0"/>
              <a:t>Bestem </a:t>
            </a:r>
            <a:r>
              <a:rPr lang="nb-NO" dirty="0" smtClean="0"/>
              <a:t>leiesteder</a:t>
            </a:r>
            <a:endParaRPr lang="nb-NO" dirty="0"/>
          </a:p>
          <a:p>
            <a:pPr marL="342900" lvl="0" indent="-342900">
              <a:buFont typeface="Arial" panose="020B0604020202020204" pitchFamily="34" charset="0"/>
              <a:buChar char="•"/>
            </a:pPr>
            <a:endParaRPr lang="nb-NO" dirty="0"/>
          </a:p>
          <a:p>
            <a:pPr marL="342900" lvl="0" indent="-342900">
              <a:buFont typeface="Arial" panose="020B0604020202020204" pitchFamily="34" charset="0"/>
              <a:buChar char="•"/>
            </a:pPr>
            <a:r>
              <a:rPr lang="nb-NO" dirty="0"/>
              <a:t>Finn kostnadene ved hvert enkelt leiested</a:t>
            </a:r>
          </a:p>
          <a:p>
            <a:pPr marL="342900" lvl="0" indent="-342900">
              <a:buFont typeface="Arial" panose="020B0604020202020204" pitchFamily="34" charset="0"/>
              <a:buChar char="•"/>
            </a:pPr>
            <a:endParaRPr lang="nb-NO" dirty="0" smtClean="0"/>
          </a:p>
          <a:p>
            <a:pPr marL="342900" lvl="0" indent="-342900">
              <a:buFont typeface="Arial" panose="020B0604020202020204" pitchFamily="34" charset="0"/>
              <a:buChar char="•"/>
            </a:pPr>
            <a:r>
              <a:rPr lang="nb-NO" dirty="0" smtClean="0"/>
              <a:t>Finn </a:t>
            </a:r>
            <a:r>
              <a:rPr lang="nb-NO" dirty="0"/>
              <a:t>kapasiteten ved leiestedet</a:t>
            </a:r>
          </a:p>
          <a:p>
            <a:pPr marL="342900" lvl="0" indent="-342900">
              <a:buFont typeface="Arial" panose="020B0604020202020204" pitchFamily="34" charset="0"/>
              <a:buChar char="•"/>
            </a:pPr>
            <a:endParaRPr lang="nb-NO" dirty="0" smtClean="0"/>
          </a:p>
          <a:p>
            <a:pPr marL="342900" lvl="0" indent="-342900">
              <a:buFont typeface="Arial" panose="020B0604020202020204" pitchFamily="34" charset="0"/>
              <a:buChar char="•"/>
            </a:pPr>
            <a:r>
              <a:rPr lang="nb-NO" dirty="0" smtClean="0"/>
              <a:t>Beregn </a:t>
            </a:r>
            <a:r>
              <a:rPr lang="nb-NO" dirty="0"/>
              <a:t>leiestedsprisen</a:t>
            </a:r>
          </a:p>
          <a:p>
            <a:pPr marL="342900" lvl="0" indent="-342900">
              <a:buFont typeface="Arial" panose="020B0604020202020204" pitchFamily="34" charset="0"/>
              <a:buChar char="•"/>
            </a:pPr>
            <a:endParaRPr lang="nb-NO" dirty="0" smtClean="0"/>
          </a:p>
          <a:p>
            <a:pPr marL="342900" lvl="0" indent="-342900">
              <a:buFont typeface="Arial" panose="020B0604020202020204" pitchFamily="34" charset="0"/>
              <a:buChar char="•"/>
            </a:pPr>
            <a:r>
              <a:rPr lang="nb-NO" dirty="0" smtClean="0"/>
              <a:t>Beregn </a:t>
            </a:r>
            <a:r>
              <a:rPr lang="nb-NO" dirty="0"/>
              <a:t>eventuelle tilleggspriser for særlig kostbare («røde») utstyrsenheter</a:t>
            </a:r>
          </a:p>
          <a:p>
            <a:pPr marL="342900" lvl="0" indent="-342900">
              <a:buFont typeface="Arial" panose="020B0604020202020204" pitchFamily="34" charset="0"/>
              <a:buChar char="•"/>
            </a:pPr>
            <a:endParaRPr lang="nb-NO" dirty="0" smtClean="0"/>
          </a:p>
          <a:p>
            <a:pPr marL="342900" lvl="0" indent="-342900">
              <a:buFont typeface="Arial" panose="020B0604020202020204" pitchFamily="34" charset="0"/>
              <a:buChar char="•"/>
            </a:pPr>
            <a:r>
              <a:rPr lang="nb-NO" dirty="0" smtClean="0"/>
              <a:t>Beregn eventuelt pristillegg for teknisk bistand</a:t>
            </a:r>
          </a:p>
          <a:p>
            <a:pPr marL="342900" lvl="0" indent="-342900">
              <a:buFont typeface="Arial" panose="020B0604020202020204" pitchFamily="34" charset="0"/>
              <a:buChar char="•"/>
            </a:pPr>
            <a:endParaRPr lang="nb-NO" dirty="0" smtClean="0"/>
          </a:p>
          <a:p>
            <a:pPr marL="342900" lvl="0" indent="-342900">
              <a:buFont typeface="Arial" panose="020B0604020202020204" pitchFamily="34" charset="0"/>
              <a:buChar char="•"/>
            </a:pPr>
            <a:r>
              <a:rPr lang="nb-NO" dirty="0" smtClean="0"/>
              <a:t>Beregn eventuelle priser for oppdrag</a:t>
            </a:r>
          </a:p>
          <a:p>
            <a:pPr marL="342900" lvl="0" indent="-342900">
              <a:buFont typeface="Arial" panose="020B0604020202020204" pitchFamily="34" charset="0"/>
              <a:buChar char="•"/>
            </a:pPr>
            <a:endParaRPr lang="nb-NO" dirty="0" smtClean="0"/>
          </a:p>
          <a:p>
            <a:pPr marL="342900" lvl="0" indent="-342900">
              <a:buFont typeface="Arial" panose="020B0604020202020204" pitchFamily="34" charset="0"/>
              <a:buChar char="•"/>
            </a:pPr>
            <a:r>
              <a:rPr lang="nb-NO" dirty="0" smtClean="0"/>
              <a:t>Dokumentasjon</a:t>
            </a:r>
            <a:endParaRPr lang="nb-NO" dirty="0"/>
          </a:p>
        </p:txBody>
      </p:sp>
    </p:spTree>
    <p:extLst>
      <p:ext uri="{BB962C8B-B14F-4D97-AF65-F5344CB8AC3E}">
        <p14:creationId xmlns:p14="http://schemas.microsoft.com/office/powerpoint/2010/main" val="476722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1520" y="260648"/>
            <a:ext cx="8784976" cy="782960"/>
          </a:xfrm>
        </p:spPr>
        <p:txBody>
          <a:bodyPr/>
          <a:lstStyle/>
          <a:p>
            <a:r>
              <a:rPr lang="nb-NO" sz="2800" dirty="0" smtClean="0"/>
              <a:t>Avgrense leiesteder</a:t>
            </a:r>
            <a:endParaRPr lang="nb-NO" sz="2800" dirty="0"/>
          </a:p>
        </p:txBody>
      </p:sp>
      <p:sp>
        <p:nvSpPr>
          <p:cNvPr id="4" name="TextBox 3"/>
          <p:cNvSpPr txBox="1"/>
          <p:nvPr/>
        </p:nvSpPr>
        <p:spPr>
          <a:xfrm>
            <a:off x="251520" y="908720"/>
            <a:ext cx="8892480" cy="5909310"/>
          </a:xfrm>
          <a:prstGeom prst="rect">
            <a:avLst/>
          </a:prstGeom>
          <a:noFill/>
        </p:spPr>
        <p:txBody>
          <a:bodyPr wrap="square" rtlCol="0">
            <a:spAutoFit/>
          </a:bodyPr>
          <a:lstStyle/>
          <a:p>
            <a:r>
              <a:rPr lang="nb-NO" sz="1800" dirty="0" smtClean="0"/>
              <a:t>Et leiested kan avgrenses på flere måter. </a:t>
            </a:r>
          </a:p>
          <a:p>
            <a:endParaRPr lang="nb-NO" sz="1800" dirty="0"/>
          </a:p>
          <a:p>
            <a:endParaRPr lang="nb-NO" sz="1800" dirty="0"/>
          </a:p>
          <a:p>
            <a:endParaRPr lang="nb-NO" sz="1800" dirty="0" smtClean="0"/>
          </a:p>
          <a:p>
            <a:endParaRPr lang="nb-NO" sz="1800" dirty="0"/>
          </a:p>
          <a:p>
            <a:endParaRPr lang="nb-NO" sz="1800" dirty="0" smtClean="0"/>
          </a:p>
          <a:p>
            <a:endParaRPr lang="nb-NO" sz="1800" dirty="0"/>
          </a:p>
          <a:p>
            <a:endParaRPr lang="nb-NO" sz="1800" dirty="0" smtClean="0"/>
          </a:p>
          <a:p>
            <a:endParaRPr lang="nb-NO" sz="1800" dirty="0"/>
          </a:p>
          <a:p>
            <a:endParaRPr lang="nb-NO" sz="1800" dirty="0" smtClean="0"/>
          </a:p>
          <a:p>
            <a:endParaRPr lang="nb-NO" sz="1800" dirty="0" smtClean="0"/>
          </a:p>
          <a:p>
            <a:endParaRPr lang="nb-NO" sz="1800" dirty="0"/>
          </a:p>
          <a:p>
            <a:endParaRPr lang="nb-NO" sz="1800" dirty="0" smtClean="0"/>
          </a:p>
          <a:p>
            <a:r>
              <a:rPr lang="nb-NO" sz="1800" dirty="0" smtClean="0"/>
              <a:t>Et utgangspunkt er å knytte leiesteder opp mot faggrupper.</a:t>
            </a:r>
          </a:p>
          <a:p>
            <a:endParaRPr lang="nb-NO" sz="1800" dirty="0" smtClean="0"/>
          </a:p>
          <a:p>
            <a:r>
              <a:rPr lang="nb-NO" sz="1800" dirty="0" smtClean="0"/>
              <a:t>Instituttleder </a:t>
            </a:r>
            <a:r>
              <a:rPr lang="nb-NO" sz="1800" dirty="0"/>
              <a:t>er ansvarlig for avgrensning av leiesteder</a:t>
            </a:r>
            <a:r>
              <a:rPr lang="nb-NO" sz="1800" dirty="0" smtClean="0"/>
              <a:t>. Leiestedsansvarlig er ansvarlig for drift av leiestedene.</a:t>
            </a:r>
            <a:endParaRPr lang="nb-NO" sz="1800" dirty="0"/>
          </a:p>
          <a:p>
            <a:endParaRPr lang="nb-NO" sz="1800" dirty="0" smtClean="0"/>
          </a:p>
          <a:p>
            <a:r>
              <a:rPr lang="nb-NO" sz="1800" dirty="0" smtClean="0"/>
              <a:t>Avgrensning av leiestedene kan endres over tid dersom det av ulike årsaker viser seg hensiktsmessig (endring i faggrupper, nytt utstyr, nytt bygg, prisstruktur, krav til oppfølging, etc).</a:t>
            </a:r>
            <a:endParaRPr lang="nb-NO"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1988840"/>
            <a:ext cx="3035300" cy="195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bwMode="auto">
          <a:xfrm>
            <a:off x="2540122" y="1700808"/>
            <a:ext cx="3672408" cy="2448272"/>
          </a:xfrm>
          <a:prstGeom prst="ellipse">
            <a:avLst/>
          </a:prstGeom>
          <a:solidFill>
            <a:schemeClr val="accent1">
              <a:alpha val="0"/>
            </a:schemeClr>
          </a:solidFill>
          <a:ln w="9525" cap="flat" cmpd="sng" algn="ctr">
            <a:solidFill>
              <a:schemeClr val="accent6">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888506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1520" y="413792"/>
            <a:ext cx="8784976" cy="782960"/>
          </a:xfrm>
        </p:spPr>
        <p:txBody>
          <a:bodyPr/>
          <a:lstStyle/>
          <a:p>
            <a:r>
              <a:rPr lang="nb-NO" sz="2800" dirty="0" smtClean="0"/>
              <a:t>Identifisere arealkostnader</a:t>
            </a:r>
            <a:endParaRPr lang="nb-NO" sz="2800" dirty="0"/>
          </a:p>
        </p:txBody>
      </p:sp>
      <p:sp>
        <p:nvSpPr>
          <p:cNvPr id="4" name="TextBox 3"/>
          <p:cNvSpPr txBox="1"/>
          <p:nvPr/>
        </p:nvSpPr>
        <p:spPr>
          <a:xfrm>
            <a:off x="473528" y="1268760"/>
            <a:ext cx="4314496" cy="2031325"/>
          </a:xfrm>
          <a:prstGeom prst="rect">
            <a:avLst/>
          </a:prstGeom>
          <a:noFill/>
        </p:spPr>
        <p:txBody>
          <a:bodyPr wrap="square" rtlCol="0">
            <a:spAutoFit/>
          </a:bodyPr>
          <a:lstStyle/>
          <a:p>
            <a:r>
              <a:rPr lang="nb-NO" sz="1800" dirty="0" smtClean="0"/>
              <a:t>Leiestedet har 300 kvm fordelt på 4 rom.</a:t>
            </a:r>
          </a:p>
          <a:p>
            <a:endParaRPr lang="nb-NO" sz="1800" dirty="0" smtClean="0"/>
          </a:p>
          <a:p>
            <a:r>
              <a:rPr lang="nb-NO" sz="1800" dirty="0" smtClean="0"/>
              <a:t>Totalareal inkluderer rommenes andel av fellesareal.</a:t>
            </a:r>
            <a:endParaRPr lang="nb-NO" sz="1800" dirty="0"/>
          </a:p>
          <a:p>
            <a:endParaRPr lang="nb-NO" sz="1800" dirty="0" smtClean="0"/>
          </a:p>
          <a:p>
            <a:r>
              <a:rPr lang="nb-NO" sz="1800" dirty="0" smtClean="0"/>
              <a:t>Kvadratmeterprisen er hentet fra internhusleieprisen for laboratorierom.</a:t>
            </a:r>
            <a:endParaRPr lang="nb-NO" sz="1800" dirty="0"/>
          </a:p>
        </p:txBody>
      </p:sp>
      <p:graphicFrame>
        <p:nvGraphicFramePr>
          <p:cNvPr id="6" name="Table 5"/>
          <p:cNvGraphicFramePr>
            <a:graphicFrameLocks noGrp="1"/>
          </p:cNvGraphicFramePr>
          <p:nvPr>
            <p:extLst>
              <p:ext uri="{D42A27DB-BD31-4B8C-83A1-F6EECF244321}">
                <p14:modId xmlns:p14="http://schemas.microsoft.com/office/powerpoint/2010/main" val="467788510"/>
              </p:ext>
            </p:extLst>
          </p:nvPr>
        </p:nvGraphicFramePr>
        <p:xfrm>
          <a:off x="5220072" y="1412776"/>
          <a:ext cx="3096344" cy="2470566"/>
        </p:xfrm>
        <a:graphic>
          <a:graphicData uri="http://schemas.openxmlformats.org/drawingml/2006/table">
            <a:tbl>
              <a:tblPr/>
              <a:tblGrid>
                <a:gridCol w="2232248"/>
                <a:gridCol w="864096"/>
              </a:tblGrid>
              <a:tr h="330710">
                <a:tc>
                  <a:txBody>
                    <a:bodyPr/>
                    <a:lstStyle/>
                    <a:p>
                      <a:pPr algn="l" fontAlgn="b"/>
                      <a:r>
                        <a:rPr lang="nb-NO" sz="1400" b="1" i="0" u="none" strike="noStrike" dirty="0" smtClean="0">
                          <a:solidFill>
                            <a:srgbClr val="000000"/>
                          </a:solidFill>
                          <a:effectLst/>
                          <a:latin typeface="Calibri"/>
                        </a:rPr>
                        <a:t>Leiestedsrom</a:t>
                      </a:r>
                      <a:endParaRPr lang="nb-NO" sz="1400" b="1"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nb-NO" sz="1400" b="1" i="0" u="none" strike="noStrike" dirty="0" smtClean="0">
                          <a:solidFill>
                            <a:srgbClr val="000000"/>
                          </a:solidFill>
                          <a:effectLst/>
                          <a:latin typeface="Calibri"/>
                        </a:rPr>
                        <a:t>Totalareal</a:t>
                      </a:r>
                      <a:endParaRPr lang="nb-NO" sz="1400" b="1"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r>
              <a:tr h="267482">
                <a:tc>
                  <a:txBody>
                    <a:bodyPr/>
                    <a:lstStyle/>
                    <a:p>
                      <a:pPr algn="l" fontAlgn="b"/>
                      <a:r>
                        <a:rPr lang="nb-NO" sz="1400" b="1" i="0" u="none" strike="noStrike" dirty="0">
                          <a:solidFill>
                            <a:srgbClr val="000000"/>
                          </a:solidFill>
                          <a:effectLst/>
                          <a:latin typeface="Calibri"/>
                        </a:rPr>
                        <a:t>Instrumentrom</a:t>
                      </a:r>
                    </a:p>
                  </a:txBody>
                  <a:tcPr marL="857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r" fontAlgn="b"/>
                      <a:r>
                        <a:rPr lang="nb-NO" sz="1400" b="1" i="0" u="none" strike="noStrike" dirty="0">
                          <a:solidFill>
                            <a:srgbClr val="000000"/>
                          </a:solidFill>
                          <a:effectLst/>
                          <a:latin typeface="Calibri"/>
                        </a:rPr>
                        <a:t>185</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r>
              <a:tr h="267482">
                <a:tc>
                  <a:txBody>
                    <a:bodyPr/>
                    <a:lstStyle/>
                    <a:p>
                      <a:pPr algn="l" fontAlgn="b"/>
                      <a:r>
                        <a:rPr lang="nb-NO" sz="1400" b="0" i="0" u="none" strike="noStrike">
                          <a:solidFill>
                            <a:srgbClr val="000000"/>
                          </a:solidFill>
                          <a:effectLst/>
                          <a:latin typeface="Calibri"/>
                        </a:rPr>
                        <a:t>Ø334</a:t>
                      </a:r>
                    </a:p>
                  </a:txBody>
                  <a:tcPr marL="171450" marR="9525" marT="9525" marB="0" anchor="b">
                    <a:lnL>
                      <a:noFill/>
                    </a:lnL>
                    <a:lnR>
                      <a:noFill/>
                    </a:lnR>
                    <a:lnT>
                      <a:noFill/>
                    </a:lnT>
                    <a:lnB>
                      <a:noFill/>
                    </a:lnB>
                  </a:tcPr>
                </a:tc>
                <a:tc>
                  <a:txBody>
                    <a:bodyPr/>
                    <a:lstStyle/>
                    <a:p>
                      <a:pPr algn="r" fontAlgn="b"/>
                      <a:r>
                        <a:rPr lang="nb-NO" sz="1400" b="0" i="0" u="none" strike="noStrike" dirty="0">
                          <a:solidFill>
                            <a:srgbClr val="000000"/>
                          </a:solidFill>
                          <a:effectLst/>
                          <a:latin typeface="Calibri"/>
                        </a:rPr>
                        <a:t>78</a:t>
                      </a:r>
                    </a:p>
                  </a:txBody>
                  <a:tcPr marL="9525" marR="9525" marT="9525" marB="0" anchor="b">
                    <a:lnL>
                      <a:noFill/>
                    </a:lnL>
                    <a:lnR>
                      <a:noFill/>
                    </a:lnR>
                    <a:lnT>
                      <a:noFill/>
                    </a:lnT>
                    <a:lnB>
                      <a:noFill/>
                    </a:lnB>
                  </a:tcPr>
                </a:tc>
              </a:tr>
              <a:tr h="267482">
                <a:tc>
                  <a:txBody>
                    <a:bodyPr/>
                    <a:lstStyle/>
                    <a:p>
                      <a:pPr algn="l" fontAlgn="b"/>
                      <a:r>
                        <a:rPr lang="nb-NO" sz="1400" b="0" i="0" u="none" strike="noStrike">
                          <a:solidFill>
                            <a:srgbClr val="000000"/>
                          </a:solidFill>
                          <a:effectLst/>
                          <a:latin typeface="Calibri"/>
                        </a:rPr>
                        <a:t>Ø338</a:t>
                      </a:r>
                    </a:p>
                  </a:txBody>
                  <a:tcPr marL="171450" marR="9525" marT="9525" marB="0" anchor="b">
                    <a:lnL>
                      <a:noFill/>
                    </a:lnL>
                    <a:lnR>
                      <a:noFill/>
                    </a:lnR>
                    <a:lnT>
                      <a:noFill/>
                    </a:lnT>
                    <a:lnB>
                      <a:noFill/>
                    </a:lnB>
                  </a:tcPr>
                </a:tc>
                <a:tc>
                  <a:txBody>
                    <a:bodyPr/>
                    <a:lstStyle/>
                    <a:p>
                      <a:pPr algn="r" fontAlgn="b"/>
                      <a:r>
                        <a:rPr lang="nb-NO" sz="1400" b="0" i="0" u="none" strike="noStrike" dirty="0">
                          <a:solidFill>
                            <a:srgbClr val="000000"/>
                          </a:solidFill>
                          <a:effectLst/>
                          <a:latin typeface="Calibri"/>
                        </a:rPr>
                        <a:t>106</a:t>
                      </a:r>
                    </a:p>
                  </a:txBody>
                  <a:tcPr marL="9525" marR="9525" marT="9525" marB="0" anchor="b">
                    <a:lnL>
                      <a:noFill/>
                    </a:lnL>
                    <a:lnR>
                      <a:noFill/>
                    </a:lnR>
                    <a:lnT>
                      <a:noFill/>
                    </a:lnT>
                    <a:lnB>
                      <a:noFill/>
                    </a:lnB>
                  </a:tcPr>
                </a:tc>
              </a:tr>
              <a:tr h="267482">
                <a:tc>
                  <a:txBody>
                    <a:bodyPr/>
                    <a:lstStyle/>
                    <a:p>
                      <a:pPr algn="l" fontAlgn="b"/>
                      <a:r>
                        <a:rPr lang="nb-NO" sz="1400" b="1" i="0" u="none" strike="noStrike" dirty="0">
                          <a:solidFill>
                            <a:srgbClr val="000000"/>
                          </a:solidFill>
                          <a:effectLst/>
                          <a:latin typeface="Calibri"/>
                        </a:rPr>
                        <a:t>Laboratorium</a:t>
                      </a:r>
                    </a:p>
                  </a:txBody>
                  <a:tcPr marL="85725" marR="9525" marT="9525" marB="0" anchor="b">
                    <a:lnL>
                      <a:noFill/>
                    </a:lnL>
                    <a:lnR>
                      <a:noFill/>
                    </a:lnR>
                    <a:lnT>
                      <a:noFill/>
                    </a:lnT>
                    <a:lnB>
                      <a:noFill/>
                    </a:lnB>
                  </a:tcPr>
                </a:tc>
                <a:tc>
                  <a:txBody>
                    <a:bodyPr/>
                    <a:lstStyle/>
                    <a:p>
                      <a:pPr algn="r" fontAlgn="b"/>
                      <a:r>
                        <a:rPr lang="nb-NO" sz="1400" b="1" i="0" u="none" strike="noStrike" dirty="0">
                          <a:solidFill>
                            <a:srgbClr val="000000"/>
                          </a:solidFill>
                          <a:effectLst/>
                          <a:latin typeface="Calibri"/>
                        </a:rPr>
                        <a:t>35</a:t>
                      </a:r>
                    </a:p>
                  </a:txBody>
                  <a:tcPr marL="9525" marR="9525" marT="9525" marB="0" anchor="b">
                    <a:lnL>
                      <a:noFill/>
                    </a:lnL>
                    <a:lnR>
                      <a:noFill/>
                    </a:lnR>
                    <a:lnT>
                      <a:noFill/>
                    </a:lnT>
                    <a:lnB>
                      <a:noFill/>
                    </a:lnB>
                  </a:tcPr>
                </a:tc>
              </a:tr>
              <a:tr h="267482">
                <a:tc>
                  <a:txBody>
                    <a:bodyPr/>
                    <a:lstStyle/>
                    <a:p>
                      <a:pPr algn="l" fontAlgn="b"/>
                      <a:r>
                        <a:rPr lang="nb-NO" sz="1400" b="0" i="0" u="none" strike="noStrike" dirty="0">
                          <a:solidFill>
                            <a:srgbClr val="000000"/>
                          </a:solidFill>
                          <a:effectLst/>
                          <a:latin typeface="Calibri"/>
                        </a:rPr>
                        <a:t>Ø332</a:t>
                      </a:r>
                    </a:p>
                  </a:txBody>
                  <a:tcPr marL="171450" marR="9525" marT="9525" marB="0" anchor="b">
                    <a:lnL>
                      <a:noFill/>
                    </a:lnL>
                    <a:lnR>
                      <a:noFill/>
                    </a:lnR>
                    <a:lnT>
                      <a:noFill/>
                    </a:lnT>
                    <a:lnB>
                      <a:noFill/>
                    </a:lnB>
                  </a:tcPr>
                </a:tc>
                <a:tc>
                  <a:txBody>
                    <a:bodyPr/>
                    <a:lstStyle/>
                    <a:p>
                      <a:pPr algn="r" fontAlgn="b"/>
                      <a:r>
                        <a:rPr lang="nb-NO" sz="1400" b="0" i="0" u="none" strike="noStrike" dirty="0">
                          <a:solidFill>
                            <a:srgbClr val="000000"/>
                          </a:solidFill>
                          <a:effectLst/>
                          <a:latin typeface="Calibri"/>
                        </a:rPr>
                        <a:t>35</a:t>
                      </a:r>
                    </a:p>
                  </a:txBody>
                  <a:tcPr marL="9525" marR="9525" marT="9525" marB="0" anchor="b">
                    <a:lnL>
                      <a:noFill/>
                    </a:lnL>
                    <a:lnR>
                      <a:noFill/>
                    </a:lnR>
                    <a:lnT>
                      <a:noFill/>
                    </a:lnT>
                    <a:lnB>
                      <a:noFill/>
                    </a:lnB>
                  </a:tcPr>
                </a:tc>
              </a:tr>
              <a:tr h="267482">
                <a:tc>
                  <a:txBody>
                    <a:bodyPr/>
                    <a:lstStyle/>
                    <a:p>
                      <a:pPr algn="l" fontAlgn="b"/>
                      <a:r>
                        <a:rPr lang="nb-NO" sz="1400" b="1" i="0" u="none" strike="noStrike">
                          <a:solidFill>
                            <a:srgbClr val="000000"/>
                          </a:solidFill>
                          <a:effectLst/>
                          <a:latin typeface="Calibri"/>
                        </a:rPr>
                        <a:t>Magnetrom</a:t>
                      </a:r>
                    </a:p>
                  </a:txBody>
                  <a:tcPr marL="85725" marR="9525" marT="9525" marB="0" anchor="b">
                    <a:lnL>
                      <a:noFill/>
                    </a:lnL>
                    <a:lnR>
                      <a:noFill/>
                    </a:lnR>
                    <a:lnT>
                      <a:noFill/>
                    </a:lnT>
                    <a:lnB>
                      <a:noFill/>
                    </a:lnB>
                  </a:tcPr>
                </a:tc>
                <a:tc>
                  <a:txBody>
                    <a:bodyPr/>
                    <a:lstStyle/>
                    <a:p>
                      <a:pPr algn="r" fontAlgn="b"/>
                      <a:r>
                        <a:rPr lang="nb-NO" sz="1400" b="1" i="0" u="none" strike="noStrike" dirty="0" smtClean="0">
                          <a:solidFill>
                            <a:srgbClr val="000000"/>
                          </a:solidFill>
                          <a:effectLst/>
                          <a:latin typeface="Calibri"/>
                        </a:rPr>
                        <a:t>80</a:t>
                      </a:r>
                      <a:endParaRPr lang="nb-NO" sz="1400" b="1" i="0" u="none" strike="noStrike" dirty="0">
                        <a:solidFill>
                          <a:srgbClr val="000000"/>
                        </a:solidFill>
                        <a:effectLst/>
                        <a:latin typeface="Calibri"/>
                      </a:endParaRPr>
                    </a:p>
                  </a:txBody>
                  <a:tcPr marL="9525" marR="9525" marT="9525" marB="0" anchor="b">
                    <a:lnL>
                      <a:noFill/>
                    </a:lnL>
                    <a:lnR>
                      <a:noFill/>
                    </a:lnR>
                    <a:lnT>
                      <a:noFill/>
                    </a:lnT>
                    <a:lnB>
                      <a:noFill/>
                    </a:lnB>
                  </a:tcPr>
                </a:tc>
              </a:tr>
              <a:tr h="267482">
                <a:tc>
                  <a:txBody>
                    <a:bodyPr/>
                    <a:lstStyle/>
                    <a:p>
                      <a:pPr algn="l" fontAlgn="b"/>
                      <a:r>
                        <a:rPr lang="nb-NO" sz="1400" b="0" i="0" u="none" strike="noStrike">
                          <a:solidFill>
                            <a:srgbClr val="000000"/>
                          </a:solidFill>
                          <a:effectLst/>
                          <a:latin typeface="Calibri"/>
                        </a:rPr>
                        <a:t>Ø340</a:t>
                      </a:r>
                    </a:p>
                  </a:txBody>
                  <a:tcPr marL="171450"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r" fontAlgn="b"/>
                      <a:r>
                        <a:rPr lang="nb-NO" sz="1400" b="0" i="0" u="none" strike="noStrike" dirty="0" smtClean="0">
                          <a:solidFill>
                            <a:srgbClr val="000000"/>
                          </a:solidFill>
                          <a:effectLst/>
                          <a:latin typeface="Calibri"/>
                        </a:rPr>
                        <a:t>80</a:t>
                      </a:r>
                      <a:endParaRPr lang="nb-NO" sz="14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r>
              <a:tr h="267482">
                <a:tc>
                  <a:txBody>
                    <a:bodyPr/>
                    <a:lstStyle/>
                    <a:p>
                      <a:pPr algn="l" fontAlgn="b"/>
                      <a:r>
                        <a:rPr lang="nb-NO" sz="1400" b="1" i="0" u="none" strike="noStrike" dirty="0">
                          <a:solidFill>
                            <a:srgbClr val="000000"/>
                          </a:solidFill>
                          <a:effectLst/>
                          <a:latin typeface="Calibri"/>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r" fontAlgn="b"/>
                      <a:r>
                        <a:rPr lang="nb-NO" sz="1400" b="1" i="0" u="none" strike="noStrike" dirty="0" smtClean="0">
                          <a:solidFill>
                            <a:srgbClr val="000000"/>
                          </a:solidFill>
                          <a:effectLst/>
                          <a:latin typeface="Calibri"/>
                        </a:rPr>
                        <a:t>300</a:t>
                      </a:r>
                      <a:endParaRPr lang="nb-NO" sz="1400" b="1" i="0" u="none" strike="noStrike" dirty="0">
                        <a:solidFill>
                          <a:srgbClr val="000000"/>
                        </a:solidFill>
                        <a:effectLst/>
                        <a:latin typeface="Calibri"/>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74118265"/>
              </p:ext>
            </p:extLst>
          </p:nvPr>
        </p:nvGraphicFramePr>
        <p:xfrm>
          <a:off x="506635" y="4485433"/>
          <a:ext cx="8241829" cy="1031799"/>
        </p:xfrm>
        <a:graphic>
          <a:graphicData uri="http://schemas.openxmlformats.org/drawingml/2006/table">
            <a:tbl>
              <a:tblPr/>
              <a:tblGrid>
                <a:gridCol w="1738873"/>
                <a:gridCol w="969208"/>
                <a:gridCol w="1429293"/>
                <a:gridCol w="583950"/>
                <a:gridCol w="2008338"/>
                <a:gridCol w="1512167"/>
              </a:tblGrid>
              <a:tr h="199199">
                <a:tc>
                  <a:txBody>
                    <a:bodyPr/>
                    <a:lstStyle/>
                    <a:p>
                      <a:pPr algn="l" fontAlgn="b"/>
                      <a:r>
                        <a:rPr lang="nb-NO" sz="1400" b="1" i="0" u="none" strike="noStrike" dirty="0">
                          <a:solidFill>
                            <a:srgbClr val="1F497D"/>
                          </a:solidFill>
                          <a:effectLst/>
                          <a:latin typeface="Calibri"/>
                        </a:rPr>
                        <a:t>Areal</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ctr" fontAlgn="b"/>
                      <a:r>
                        <a:rPr lang="nb-NO" sz="1400" b="1" i="0" u="none" strike="noStrike">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ctr" fontAlgn="b"/>
                      <a:r>
                        <a:rPr lang="nb-NO" sz="1400" b="1" i="0" u="none" strike="noStrike" dirty="0">
                          <a:solidFill>
                            <a:srgbClr val="1F497D"/>
                          </a:solidFill>
                          <a:effectLst/>
                          <a:latin typeface="Calibri"/>
                        </a:rPr>
                        <a:t>Pris per kvm</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Areal</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Årlig kostnad</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Kommentarer</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r>
              <a:tr h="269638">
                <a:tc>
                  <a:txBody>
                    <a:bodyPr/>
                    <a:lstStyle/>
                    <a:p>
                      <a:pPr algn="l" fontAlgn="b"/>
                      <a:r>
                        <a:rPr lang="nb-NO" sz="1400" b="0" i="0" u="none" strike="noStrike" dirty="0">
                          <a:solidFill>
                            <a:srgbClr val="000000"/>
                          </a:solidFill>
                          <a:effectLst/>
                          <a:latin typeface="Calibri"/>
                        </a:rPr>
                        <a:t>Bygningsavskrivninger</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endParaRPr lang="nb-NO" sz="1400" b="0" i="0" u="none" strike="noStrike">
                        <a:solidFill>
                          <a:srgbClr val="000000"/>
                        </a:solidFill>
                        <a:effectLst/>
                        <a:latin typeface="Calibri"/>
                      </a:endParaRP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                        1 000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r" fontAlgn="b"/>
                      <a:r>
                        <a:rPr lang="nb-NO" sz="1400" b="0" i="0" u="none" strike="noStrike">
                          <a:solidFill>
                            <a:srgbClr val="000000"/>
                          </a:solidFill>
                          <a:effectLst/>
                          <a:latin typeface="Calibri"/>
                        </a:rPr>
                        <a:t>300</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r" fontAlgn="b"/>
                      <a:r>
                        <a:rPr lang="nb-NO" sz="1400" b="0" i="0" u="none" strike="noStrike" dirty="0">
                          <a:solidFill>
                            <a:srgbClr val="000000"/>
                          </a:solidFill>
                          <a:effectLst/>
                          <a:latin typeface="Calibri"/>
                        </a:rPr>
                        <a:t>                    300 000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a:solidFill>
                            <a:srgbClr val="000000"/>
                          </a:solidFill>
                          <a:effectLst/>
                          <a:latin typeface="Calibri"/>
                        </a:rPr>
                        <a:t>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r h="269638">
                <a:tc>
                  <a:txBody>
                    <a:bodyPr/>
                    <a:lstStyle/>
                    <a:p>
                      <a:pPr algn="l" fontAlgn="b"/>
                      <a:r>
                        <a:rPr lang="nb-NO" sz="1400" b="0" i="0" u="none" strike="noStrike">
                          <a:solidFill>
                            <a:srgbClr val="000000"/>
                          </a:solidFill>
                          <a:effectLst/>
                          <a:latin typeface="Calibri"/>
                        </a:rPr>
                        <a:t>Internhusleie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endParaRPr lang="nb-NO" sz="14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0" i="0" u="none" strike="noStrike">
                          <a:solidFill>
                            <a:srgbClr val="000000"/>
                          </a:solidFill>
                          <a:effectLst/>
                          <a:latin typeface="Calibri"/>
                        </a:rPr>
                        <a:t>                        1 800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nb-NO" sz="1400" b="0" i="0" u="none" strike="noStrike">
                          <a:solidFill>
                            <a:srgbClr val="000000"/>
                          </a:solidFill>
                          <a:effectLst/>
                          <a:latin typeface="Calibri"/>
                        </a:rPr>
                        <a:t>300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nb-NO" sz="1400" b="0" i="0" u="none" strike="noStrike" dirty="0">
                          <a:solidFill>
                            <a:srgbClr val="000000"/>
                          </a:solidFill>
                          <a:effectLst/>
                          <a:latin typeface="Calibri"/>
                        </a:rPr>
                        <a:t>                    540 000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r>
              <a:tr h="269638">
                <a:tc>
                  <a:txBody>
                    <a:bodyPr/>
                    <a:lstStyle/>
                    <a:p>
                      <a:pPr algn="l" fontAlgn="b"/>
                      <a:r>
                        <a:rPr lang="nb-NO" sz="1400" b="1" i="0" u="none" strike="noStrike">
                          <a:solidFill>
                            <a:srgbClr val="000000"/>
                          </a:solidFill>
                          <a:effectLst/>
                          <a:latin typeface="Calibri"/>
                        </a:rPr>
                        <a:t>Sum arealkostnader</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nb-NO" sz="1400" b="1" i="0" u="none" strike="noStrike" dirty="0">
                          <a:solidFill>
                            <a:srgbClr val="000000"/>
                          </a:solidFill>
                          <a:effectLst/>
                          <a:latin typeface="Calibri"/>
                        </a:rPr>
                        <a:t>                    840 000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3" name="TextBox 12"/>
          <p:cNvSpPr txBox="1"/>
          <p:nvPr/>
        </p:nvSpPr>
        <p:spPr>
          <a:xfrm>
            <a:off x="467544" y="5733256"/>
            <a:ext cx="8064896" cy="646331"/>
          </a:xfrm>
          <a:prstGeom prst="rect">
            <a:avLst/>
          </a:prstGeom>
          <a:noFill/>
        </p:spPr>
        <p:txBody>
          <a:bodyPr wrap="square" rtlCol="0">
            <a:spAutoFit/>
          </a:bodyPr>
          <a:lstStyle/>
          <a:p>
            <a:r>
              <a:rPr lang="nb-NO" sz="1800" dirty="0" smtClean="0"/>
              <a:t>For de leiesteder som leier bygg av Statsbygg eller av andre utleiere vil bygningsavskrivninger være inkludert som en del av husleien.</a:t>
            </a:r>
          </a:p>
        </p:txBody>
      </p:sp>
      <p:sp>
        <p:nvSpPr>
          <p:cNvPr id="3" name="Oval 2"/>
          <p:cNvSpPr/>
          <p:nvPr/>
        </p:nvSpPr>
        <p:spPr bwMode="auto">
          <a:xfrm>
            <a:off x="6797302" y="698712"/>
            <a:ext cx="288032" cy="216024"/>
          </a:xfrm>
          <a:prstGeom prst="ellips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8" name="Oval 7"/>
          <p:cNvSpPr/>
          <p:nvPr/>
        </p:nvSpPr>
        <p:spPr bwMode="auto">
          <a:xfrm>
            <a:off x="6799262" y="368660"/>
            <a:ext cx="288032" cy="216024"/>
          </a:xfrm>
          <a:prstGeom prst="ellipse">
            <a:avLst/>
          </a:prstGeom>
          <a:solidFill>
            <a:srgbClr val="99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9" name="Oval 8"/>
          <p:cNvSpPr/>
          <p:nvPr/>
        </p:nvSpPr>
        <p:spPr bwMode="auto">
          <a:xfrm>
            <a:off x="7170340" y="368660"/>
            <a:ext cx="288032" cy="216024"/>
          </a:xfrm>
          <a:prstGeom prst="ellipse">
            <a:avLst/>
          </a:prstGeom>
          <a:solidFill>
            <a:srgbClr val="FF7C8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17" name="Oval 16"/>
          <p:cNvSpPr/>
          <p:nvPr/>
        </p:nvSpPr>
        <p:spPr bwMode="auto">
          <a:xfrm>
            <a:off x="6401258" y="188640"/>
            <a:ext cx="1368152" cy="864096"/>
          </a:xfrm>
          <a:prstGeom prst="ellipse">
            <a:avLst/>
          </a:prstGeom>
          <a:solidFill>
            <a:schemeClr val="accent1">
              <a:alpha val="0"/>
            </a:schemeClr>
          </a:solidFill>
          <a:ln w="9525" cap="flat" cmpd="sng" algn="ctr">
            <a:solidFill>
              <a:schemeClr val="accent6">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270933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488832" cy="1143000"/>
          </a:xfrm>
        </p:spPr>
        <p:txBody>
          <a:bodyPr/>
          <a:lstStyle/>
          <a:p>
            <a:r>
              <a:rPr lang="nb-NO" sz="2800" dirty="0" smtClean="0"/>
              <a:t>Identifisere utstyrsavskrivninger</a:t>
            </a:r>
            <a:endParaRPr lang="nb-NO" sz="2800" dirty="0"/>
          </a:p>
        </p:txBody>
      </p:sp>
      <p:sp>
        <p:nvSpPr>
          <p:cNvPr id="3" name="Content Placeholder 2"/>
          <p:cNvSpPr>
            <a:spLocks noGrp="1"/>
          </p:cNvSpPr>
          <p:nvPr>
            <p:ph idx="1"/>
          </p:nvPr>
        </p:nvSpPr>
        <p:spPr>
          <a:xfrm>
            <a:off x="179512" y="1268760"/>
            <a:ext cx="3600400" cy="3456384"/>
          </a:xfrm>
        </p:spPr>
        <p:txBody>
          <a:bodyPr/>
          <a:lstStyle/>
          <a:p>
            <a:r>
              <a:rPr lang="nb-NO" sz="1800" dirty="0" smtClean="0"/>
              <a:t>Utstyr 1  - anskaffet med boa midler – årlig avskrivning    200 000 kroner</a:t>
            </a:r>
          </a:p>
          <a:p>
            <a:endParaRPr lang="nb-NO" sz="1800" dirty="0" smtClean="0"/>
          </a:p>
          <a:p>
            <a:r>
              <a:rPr lang="nb-NO" sz="1800" dirty="0" smtClean="0"/>
              <a:t>Utstyr 2 – anskaffet med bev.midler – årlig avskrivning 80 000 kroner</a:t>
            </a:r>
          </a:p>
          <a:p>
            <a:endParaRPr lang="nb-NO" sz="1800" dirty="0" smtClean="0"/>
          </a:p>
          <a:p>
            <a:r>
              <a:rPr lang="nb-NO" sz="1800" dirty="0" smtClean="0"/>
              <a:t>Utstyr 3 – anskaffet med bev.midler – årlig avskrivning 1 000 000 kroner</a:t>
            </a:r>
            <a:endParaRPr lang="nb-NO" sz="1800" dirty="0"/>
          </a:p>
        </p:txBody>
      </p:sp>
      <p:graphicFrame>
        <p:nvGraphicFramePr>
          <p:cNvPr id="5" name="Table 4"/>
          <p:cNvGraphicFramePr>
            <a:graphicFrameLocks noGrp="1"/>
          </p:cNvGraphicFramePr>
          <p:nvPr>
            <p:extLst>
              <p:ext uri="{D42A27DB-BD31-4B8C-83A1-F6EECF244321}">
                <p14:modId xmlns:p14="http://schemas.microsoft.com/office/powerpoint/2010/main" val="1273104756"/>
              </p:ext>
            </p:extLst>
          </p:nvPr>
        </p:nvGraphicFramePr>
        <p:xfrm>
          <a:off x="251520" y="5158952"/>
          <a:ext cx="8640960" cy="1277506"/>
        </p:xfrm>
        <a:graphic>
          <a:graphicData uri="http://schemas.openxmlformats.org/drawingml/2006/table">
            <a:tbl>
              <a:tblPr/>
              <a:tblGrid>
                <a:gridCol w="1728193"/>
                <a:gridCol w="1080120"/>
                <a:gridCol w="1440160"/>
                <a:gridCol w="936104"/>
                <a:gridCol w="1440160"/>
                <a:gridCol w="2016223"/>
              </a:tblGrid>
              <a:tr h="199130">
                <a:tc>
                  <a:txBody>
                    <a:bodyPr/>
                    <a:lstStyle/>
                    <a:p>
                      <a:pPr algn="l" fontAlgn="b"/>
                      <a:r>
                        <a:rPr lang="nb-NO" sz="1400" b="1" i="0" u="none" strike="noStrike" dirty="0">
                          <a:solidFill>
                            <a:srgbClr val="1F497D"/>
                          </a:solidFill>
                          <a:effectLst/>
                          <a:latin typeface="Calibri"/>
                        </a:rPr>
                        <a:t>Avskrivninger</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Utstyr 1</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dirty="0">
                          <a:solidFill>
                            <a:srgbClr val="1F497D"/>
                          </a:solidFill>
                          <a:effectLst/>
                          <a:latin typeface="Calibri"/>
                        </a:rPr>
                        <a:t>Utstyr 2</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Utstyr 3</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Totalt</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r>
              <a:tr h="389751">
                <a:tc>
                  <a:txBody>
                    <a:bodyPr/>
                    <a:lstStyle/>
                    <a:p>
                      <a:pPr algn="l" fontAlgn="b"/>
                      <a:r>
                        <a:rPr lang="nb-NO" sz="1400" b="0" i="0" u="none" strike="noStrike" dirty="0">
                          <a:solidFill>
                            <a:srgbClr val="000000"/>
                          </a:solidFill>
                          <a:effectLst/>
                          <a:latin typeface="Calibri"/>
                        </a:rPr>
                        <a:t>Bevilgningsfinansiert</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dirty="0">
                          <a:solidFill>
                            <a:srgbClr val="000000"/>
                          </a:solidFill>
                          <a:effectLst/>
                          <a:latin typeface="Calibri"/>
                        </a:rPr>
                        <a:t>                      80 000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a:solidFill>
                            <a:srgbClr val="000000"/>
                          </a:solidFill>
                          <a:effectLst/>
                          <a:latin typeface="Calibri"/>
                        </a:rPr>
                        <a:t>    1 000 000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dirty="0">
                          <a:solidFill>
                            <a:srgbClr val="000000"/>
                          </a:solidFill>
                          <a:effectLst/>
                          <a:latin typeface="Calibri"/>
                        </a:rPr>
                        <a:t>                 1 080 000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dirty="0">
                          <a:solidFill>
                            <a:srgbClr val="000000"/>
                          </a:solidFill>
                          <a:effectLst/>
                          <a:latin typeface="Calibri"/>
                        </a:rPr>
                        <a:t>Utstyr 1 er anskaffet med </a:t>
                      </a:r>
                      <a:r>
                        <a:rPr lang="nb-NO" sz="1400" b="0" i="0" u="none" strike="noStrike" dirty="0" smtClean="0">
                          <a:solidFill>
                            <a:srgbClr val="000000"/>
                          </a:solidFill>
                          <a:effectLst/>
                          <a:latin typeface="Calibri"/>
                        </a:rPr>
                        <a:t>BOA- midler</a:t>
                      </a:r>
                      <a:endParaRPr lang="nb-NO" sz="1400" b="0" i="0" u="none" strike="noStrike" dirty="0">
                        <a:solidFill>
                          <a:srgbClr val="000000"/>
                        </a:solidFill>
                        <a:effectLst/>
                        <a:latin typeface="Calibri"/>
                      </a:endParaRP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r h="309188">
                <a:tc>
                  <a:txBody>
                    <a:bodyPr/>
                    <a:lstStyle/>
                    <a:p>
                      <a:pPr algn="l" fontAlgn="b"/>
                      <a:r>
                        <a:rPr lang="nb-NO" sz="1400" b="0" i="0" u="none" strike="noStrike">
                          <a:solidFill>
                            <a:srgbClr val="000000"/>
                          </a:solidFill>
                          <a:effectLst/>
                          <a:latin typeface="Calibri"/>
                        </a:rPr>
                        <a:t>BOA finansiert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0" i="0" u="none" strike="noStrike" dirty="0">
                          <a:solidFill>
                            <a:srgbClr val="000000"/>
                          </a:solidFill>
                          <a:effectLst/>
                          <a:latin typeface="Calibri"/>
                        </a:rPr>
                        <a:t>            200 000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dirty="0">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dirty="0">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dirty="0">
                          <a:solidFill>
                            <a:srgbClr val="000000"/>
                          </a:solidFill>
                          <a:effectLst/>
                          <a:latin typeface="Calibri"/>
                        </a:rPr>
                        <a:t>                    200 000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0" i="0" u="none" strike="noStrike" dirty="0" smtClean="0">
                          <a:solidFill>
                            <a:srgbClr val="000000"/>
                          </a:solidFill>
                          <a:effectLst/>
                          <a:latin typeface="Calibri"/>
                        </a:rPr>
                        <a:t>Utstyr </a:t>
                      </a:r>
                      <a:r>
                        <a:rPr lang="nb-NO" sz="1400" b="0" i="0" u="none" strike="noStrike" dirty="0">
                          <a:solidFill>
                            <a:srgbClr val="000000"/>
                          </a:solidFill>
                          <a:effectLst/>
                          <a:latin typeface="Calibri"/>
                        </a:rPr>
                        <a:t>3 prises særskilt.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r>
              <a:tr h="309188">
                <a:tc>
                  <a:txBody>
                    <a:bodyPr/>
                    <a:lstStyle/>
                    <a:p>
                      <a:pPr algn="l" fontAlgn="b"/>
                      <a:r>
                        <a:rPr lang="nb-NO" sz="1400" b="1" i="0" u="none" strike="noStrike">
                          <a:solidFill>
                            <a:srgbClr val="000000"/>
                          </a:solidFill>
                          <a:effectLst/>
                          <a:latin typeface="Calibri"/>
                        </a:rPr>
                        <a:t>Sum avskrivninger</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200 000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80 000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1 000 000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1 280 000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7" name="TextBox 6"/>
          <p:cNvSpPr txBox="1"/>
          <p:nvPr/>
        </p:nvSpPr>
        <p:spPr>
          <a:xfrm>
            <a:off x="3995936" y="3681511"/>
            <a:ext cx="4968552" cy="923330"/>
          </a:xfrm>
          <a:prstGeom prst="rect">
            <a:avLst/>
          </a:prstGeom>
          <a:solidFill>
            <a:schemeClr val="bg1">
              <a:lumMod val="95000"/>
            </a:schemeClr>
          </a:solidFill>
        </p:spPr>
        <p:txBody>
          <a:bodyPr wrap="square" rtlCol="0">
            <a:spAutoFit/>
          </a:bodyPr>
          <a:lstStyle/>
          <a:p>
            <a:pPr marL="285750" indent="-285750">
              <a:buFont typeface="Arial" panose="020B0604020202020204" pitchFamily="34" charset="0"/>
              <a:buChar char="•"/>
            </a:pPr>
            <a:r>
              <a:rPr lang="nb-NO" sz="1800" dirty="0" smtClean="0"/>
              <a:t>Utstyr 3 har høye avskrivningskostnader og leiestedsansvarlig velger derfor å ha egen tilleggspris for bruk av denne utstyrsenheten</a:t>
            </a:r>
            <a:endParaRPr lang="nb-NO" sz="1800" dirty="0"/>
          </a:p>
        </p:txBody>
      </p:sp>
    </p:spTree>
    <p:extLst>
      <p:ext uri="{BB962C8B-B14F-4D97-AF65-F5344CB8AC3E}">
        <p14:creationId xmlns:p14="http://schemas.microsoft.com/office/powerpoint/2010/main" val="1393750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6264696" cy="1143000"/>
          </a:xfrm>
        </p:spPr>
        <p:txBody>
          <a:bodyPr/>
          <a:lstStyle/>
          <a:p>
            <a:r>
              <a:rPr lang="nb-NO" sz="2800" dirty="0" smtClean="0"/>
              <a:t>Identifisere felles driftsmidler</a:t>
            </a:r>
            <a:endParaRPr lang="nb-NO" sz="2800" dirty="0"/>
          </a:p>
        </p:txBody>
      </p:sp>
      <p:sp>
        <p:nvSpPr>
          <p:cNvPr id="3" name="Content Placeholder 2"/>
          <p:cNvSpPr>
            <a:spLocks noGrp="1"/>
          </p:cNvSpPr>
          <p:nvPr>
            <p:ph idx="1"/>
          </p:nvPr>
        </p:nvSpPr>
        <p:spPr>
          <a:xfrm>
            <a:off x="179512" y="1484784"/>
            <a:ext cx="8712968" cy="2448272"/>
          </a:xfrm>
        </p:spPr>
        <p:txBody>
          <a:bodyPr/>
          <a:lstStyle/>
          <a:p>
            <a:r>
              <a:rPr lang="nb-NO" sz="1800" dirty="0" smtClean="0"/>
              <a:t>Felles driftsmilder er knyttet til de driftsmidlene som er tilgjengelig </a:t>
            </a:r>
            <a:r>
              <a:rPr lang="nb-NO" sz="1800" dirty="0"/>
              <a:t>for alle brukere på </a:t>
            </a:r>
            <a:r>
              <a:rPr lang="nb-NO" sz="1800" dirty="0" smtClean="0"/>
              <a:t>leiestedet, med utgangspunkt i artsklasse 64 og 65.</a:t>
            </a:r>
          </a:p>
          <a:p>
            <a:endParaRPr lang="nb-NO" sz="1800" dirty="0" smtClean="0"/>
          </a:p>
          <a:p>
            <a:r>
              <a:rPr lang="nb-NO" sz="1800" dirty="0" smtClean="0"/>
              <a:t>Leiestedsansvarlig har fordelt driftskostnadene mellom utstyrsenhetene på grunn av at utstyr 3 står for en høyere andel av kostnadene og at den skal prises særskilt. Der er kostnader til gass og serviceavtaler særskilt kostbart for utstyr 3. De øvrige felles driftskostnader er fordelt jevnt mellom utstyrsenhetene.</a:t>
            </a:r>
          </a:p>
        </p:txBody>
      </p:sp>
      <p:graphicFrame>
        <p:nvGraphicFramePr>
          <p:cNvPr id="4" name="Table 3"/>
          <p:cNvGraphicFramePr>
            <a:graphicFrameLocks noGrp="1"/>
          </p:cNvGraphicFramePr>
          <p:nvPr>
            <p:extLst>
              <p:ext uri="{D42A27DB-BD31-4B8C-83A1-F6EECF244321}">
                <p14:modId xmlns:p14="http://schemas.microsoft.com/office/powerpoint/2010/main" val="1798751017"/>
              </p:ext>
            </p:extLst>
          </p:nvPr>
        </p:nvGraphicFramePr>
        <p:xfrm>
          <a:off x="431540" y="4941168"/>
          <a:ext cx="8280920" cy="1337310"/>
        </p:xfrm>
        <a:graphic>
          <a:graphicData uri="http://schemas.openxmlformats.org/drawingml/2006/table">
            <a:tbl>
              <a:tblPr/>
              <a:tblGrid>
                <a:gridCol w="1747120"/>
                <a:gridCol w="973805"/>
                <a:gridCol w="956207"/>
                <a:gridCol w="1066585"/>
                <a:gridCol w="1231577"/>
                <a:gridCol w="2305626"/>
              </a:tblGrid>
              <a:tr h="200025">
                <a:tc>
                  <a:txBody>
                    <a:bodyPr/>
                    <a:lstStyle/>
                    <a:p>
                      <a:pPr algn="l" fontAlgn="b"/>
                      <a:r>
                        <a:rPr lang="nb-NO" sz="1400" b="1" i="0" u="none" strike="noStrike" dirty="0">
                          <a:solidFill>
                            <a:srgbClr val="1F497D"/>
                          </a:solidFill>
                          <a:effectLst/>
                          <a:latin typeface="Calibri"/>
                        </a:rPr>
                        <a:t>Felles driftsmidler</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Utstyr 1</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Utstyr 2</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a:solidFill>
                            <a:srgbClr val="1F497D"/>
                          </a:solidFill>
                          <a:effectLst/>
                          <a:latin typeface="Calibri"/>
                        </a:rPr>
                        <a:t>Utstyr 3</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dirty="0">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dirty="0">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r>
              <a:tr h="190500">
                <a:tc>
                  <a:txBody>
                    <a:bodyPr/>
                    <a:lstStyle/>
                    <a:p>
                      <a:pPr algn="l" fontAlgn="b"/>
                      <a:r>
                        <a:rPr lang="nb-NO" sz="1400" b="0" i="0" u="none" strike="noStrike">
                          <a:solidFill>
                            <a:srgbClr val="000000"/>
                          </a:solidFill>
                          <a:effectLst/>
                          <a:latin typeface="Calibri"/>
                        </a:rPr>
                        <a:t>Serviceavtaler</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25 000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25 000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a:solidFill>
                            <a:srgbClr val="000000"/>
                          </a:solidFill>
                          <a:effectLst/>
                          <a:latin typeface="Calibri"/>
                        </a:rPr>
                        <a:t>       100 000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150 000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a:solidFill>
                            <a:srgbClr val="000000"/>
                          </a:solidFill>
                          <a:effectLst/>
                          <a:latin typeface="Calibri"/>
                        </a:rPr>
                        <a:t>Kostnadene er med bakgrunn i</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r h="190500">
                <a:tc>
                  <a:txBody>
                    <a:bodyPr/>
                    <a:lstStyle/>
                    <a:p>
                      <a:pPr algn="l" fontAlgn="b"/>
                      <a:r>
                        <a:rPr lang="nb-NO" sz="1400" b="0" i="0" u="none" strike="noStrike">
                          <a:solidFill>
                            <a:srgbClr val="000000"/>
                          </a:solidFill>
                          <a:effectLst/>
                          <a:latin typeface="Calibri"/>
                        </a:rPr>
                        <a:t>Gass</a:t>
                      </a:r>
                    </a:p>
                  </a:txBody>
                  <a:tcPr marL="9525" marR="9525" marT="9525" marB="0" anchor="b">
                    <a:lnL>
                      <a:noFill/>
                    </a:lnL>
                    <a:lnR>
                      <a:noFill/>
                    </a:lnR>
                    <a:lnT>
                      <a:noFill/>
                    </a:lnT>
                    <a:lnB>
                      <a:noFill/>
                    </a:lnB>
                    <a:solidFill>
                      <a:srgbClr val="FFFFCC"/>
                    </a:solidFill>
                  </a:tcPr>
                </a:tc>
                <a:tc>
                  <a:txBody>
                    <a:bodyPr/>
                    <a:lstStyle/>
                    <a:p>
                      <a:pPr algn="l" fontAlgn="b"/>
                      <a:r>
                        <a:rPr lang="nb-NO" sz="1400" b="0" i="0" u="none" strike="noStrike" dirty="0">
                          <a:solidFill>
                            <a:srgbClr val="000000"/>
                          </a:solidFill>
                          <a:effectLst/>
                          <a:latin typeface="Calibri"/>
                        </a:rPr>
                        <a:t> </a:t>
                      </a:r>
                    </a:p>
                  </a:txBody>
                  <a:tcPr marL="9525" marR="9525" marT="9525" marB="0" anchor="b">
                    <a:lnL>
                      <a:noFill/>
                    </a:lnL>
                    <a:lnR>
                      <a:noFill/>
                    </a:lnR>
                    <a:lnT>
                      <a:noFill/>
                    </a:lnT>
                    <a:lnB>
                      <a:noFill/>
                    </a:lnB>
                    <a:solidFill>
                      <a:srgbClr val="FFFFCC"/>
                    </a:solidFill>
                  </a:tcPr>
                </a:tc>
                <a:tc>
                  <a:txBody>
                    <a:bodyPr/>
                    <a:lstStyle/>
                    <a:p>
                      <a:pPr algn="l" fontAlgn="b"/>
                      <a:r>
                        <a:rPr lang="nb-NO" sz="1400" b="0" i="0" u="none" strike="noStrike" dirty="0">
                          <a:solidFill>
                            <a:srgbClr val="000000"/>
                          </a:solidFill>
                          <a:effectLst/>
                          <a:latin typeface="Calibri"/>
                        </a:rPr>
                        <a:t> </a:t>
                      </a:r>
                    </a:p>
                  </a:txBody>
                  <a:tcPr marL="9525" marR="9525" marT="9525" marB="0" anchor="b">
                    <a:lnL>
                      <a:noFill/>
                    </a:lnL>
                    <a:lnR>
                      <a:noFill/>
                    </a:lnR>
                    <a:lnT>
                      <a:noFill/>
                    </a:lnT>
                    <a:lnB>
                      <a:noFill/>
                    </a:lnB>
                    <a:solidFill>
                      <a:srgbClr val="FFFFCC"/>
                    </a:solidFill>
                  </a:tcPr>
                </a:tc>
                <a:tc>
                  <a:txBody>
                    <a:bodyPr/>
                    <a:lstStyle/>
                    <a:p>
                      <a:pPr algn="l" fontAlgn="b"/>
                      <a:r>
                        <a:rPr lang="nb-NO" sz="1400" b="0" i="0" u="none" strike="noStrike">
                          <a:solidFill>
                            <a:srgbClr val="000000"/>
                          </a:solidFill>
                          <a:effectLst/>
                          <a:latin typeface="Calibri"/>
                        </a:rPr>
                        <a:t>       300 000 </a:t>
                      </a:r>
                    </a:p>
                  </a:txBody>
                  <a:tcPr marL="9525" marR="9525" marT="9525" marB="0" anchor="b">
                    <a:lnL>
                      <a:noFill/>
                    </a:lnL>
                    <a:lnR>
                      <a:noFill/>
                    </a:lnR>
                    <a:lnT>
                      <a:noFill/>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300 000 </a:t>
                      </a:r>
                    </a:p>
                  </a:txBody>
                  <a:tcPr marL="9525" marR="9525" marT="9525" marB="0" anchor="b">
                    <a:lnL>
                      <a:noFill/>
                    </a:lnL>
                    <a:lnR>
                      <a:noFill/>
                    </a:lnR>
                    <a:lnT>
                      <a:noFill/>
                    </a:lnT>
                    <a:lnB>
                      <a:noFill/>
                    </a:lnB>
                  </a:tcPr>
                </a:tc>
                <a:tc>
                  <a:txBody>
                    <a:bodyPr/>
                    <a:lstStyle/>
                    <a:p>
                      <a:pPr algn="l" fontAlgn="b"/>
                      <a:r>
                        <a:rPr lang="nb-NO" sz="1400" b="0" i="0" u="none" strike="noStrike">
                          <a:solidFill>
                            <a:srgbClr val="000000"/>
                          </a:solidFill>
                          <a:effectLst/>
                          <a:latin typeface="Calibri"/>
                        </a:rPr>
                        <a:t>artsgruppe 64 og 65, og viser</a:t>
                      </a:r>
                    </a:p>
                  </a:txBody>
                  <a:tcPr marL="9525" marR="9525" marT="9525" marB="0" anchor="b">
                    <a:lnL>
                      <a:noFill/>
                    </a:lnL>
                    <a:lnR>
                      <a:noFill/>
                    </a:lnR>
                    <a:lnT>
                      <a:noFill/>
                    </a:lnT>
                    <a:lnB>
                      <a:noFill/>
                    </a:lnB>
                    <a:solidFill>
                      <a:srgbClr val="FFFFCC"/>
                    </a:solidFill>
                  </a:tcPr>
                </a:tc>
              </a:tr>
              <a:tr h="190500">
                <a:tc>
                  <a:txBody>
                    <a:bodyPr/>
                    <a:lstStyle/>
                    <a:p>
                      <a:pPr algn="l" fontAlgn="b"/>
                      <a:r>
                        <a:rPr lang="nb-NO" sz="1400" b="0" i="0" u="none" strike="noStrike">
                          <a:solidFill>
                            <a:srgbClr val="000000"/>
                          </a:solidFill>
                          <a:effectLst/>
                          <a:latin typeface="Calibri"/>
                        </a:rPr>
                        <a:t>Kjemikalier</a:t>
                      </a:r>
                    </a:p>
                  </a:txBody>
                  <a:tcPr marL="9525" marR="9525" marT="9525" marB="0" anchor="b">
                    <a:lnL>
                      <a:noFill/>
                    </a:lnL>
                    <a:lnR>
                      <a:noFill/>
                    </a:lnR>
                    <a:lnT>
                      <a:noFill/>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25 000 </a:t>
                      </a:r>
                    </a:p>
                  </a:txBody>
                  <a:tcPr marL="9525" marR="9525" marT="9525" marB="0" anchor="b">
                    <a:lnL>
                      <a:noFill/>
                    </a:lnL>
                    <a:lnR>
                      <a:noFill/>
                    </a:lnR>
                    <a:lnT>
                      <a:noFill/>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25 000 </a:t>
                      </a:r>
                    </a:p>
                  </a:txBody>
                  <a:tcPr marL="9525" marR="9525" marT="9525" marB="0" anchor="b">
                    <a:lnL>
                      <a:noFill/>
                    </a:lnL>
                    <a:lnR>
                      <a:noFill/>
                    </a:lnR>
                    <a:lnT>
                      <a:noFill/>
                    </a:lnT>
                    <a:lnB>
                      <a:noFill/>
                    </a:lnB>
                    <a:solidFill>
                      <a:srgbClr val="FFFFCC"/>
                    </a:solidFill>
                  </a:tcPr>
                </a:tc>
                <a:tc>
                  <a:txBody>
                    <a:bodyPr/>
                    <a:lstStyle/>
                    <a:p>
                      <a:pPr algn="l" fontAlgn="b"/>
                      <a:r>
                        <a:rPr lang="nb-NO" sz="1400" b="0" i="0" u="none" strike="noStrike">
                          <a:solidFill>
                            <a:srgbClr val="000000"/>
                          </a:solidFill>
                          <a:effectLst/>
                          <a:latin typeface="Calibri"/>
                        </a:rPr>
                        <a:t>         25 000 </a:t>
                      </a:r>
                    </a:p>
                  </a:txBody>
                  <a:tcPr marL="9525" marR="9525" marT="9525" marB="0" anchor="b">
                    <a:lnL>
                      <a:noFill/>
                    </a:lnL>
                    <a:lnR>
                      <a:noFill/>
                    </a:lnR>
                    <a:lnT>
                      <a:noFill/>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75 000 </a:t>
                      </a:r>
                    </a:p>
                  </a:txBody>
                  <a:tcPr marL="9525" marR="9525" marT="9525" marB="0" anchor="b">
                    <a:lnL>
                      <a:noFill/>
                    </a:lnL>
                    <a:lnR>
                      <a:noFill/>
                    </a:lnR>
                    <a:lnT>
                      <a:noFill/>
                    </a:lnT>
                    <a:lnB>
                      <a:noFill/>
                    </a:lnB>
                  </a:tcPr>
                </a:tc>
                <a:tc>
                  <a:txBody>
                    <a:bodyPr/>
                    <a:lstStyle/>
                    <a:p>
                      <a:pPr algn="l" fontAlgn="b"/>
                      <a:r>
                        <a:rPr lang="nb-NO" sz="1400" b="0" i="0" u="none" strike="noStrike">
                          <a:solidFill>
                            <a:srgbClr val="000000"/>
                          </a:solidFill>
                          <a:effectLst/>
                          <a:latin typeface="Calibri"/>
                        </a:rPr>
                        <a:t>et gjennomsnittlig årlig nivå.</a:t>
                      </a:r>
                    </a:p>
                  </a:txBody>
                  <a:tcPr marL="9525" marR="9525" marT="9525" marB="0" anchor="b">
                    <a:lnL>
                      <a:noFill/>
                    </a:lnL>
                    <a:lnR>
                      <a:noFill/>
                    </a:lnR>
                    <a:lnT>
                      <a:noFill/>
                    </a:lnT>
                    <a:lnB>
                      <a:noFill/>
                    </a:lnB>
                    <a:solidFill>
                      <a:srgbClr val="FFFFCC"/>
                    </a:solidFill>
                  </a:tcPr>
                </a:tc>
              </a:tr>
              <a:tr h="190500">
                <a:tc>
                  <a:txBody>
                    <a:bodyPr/>
                    <a:lstStyle/>
                    <a:p>
                      <a:pPr algn="l" fontAlgn="b"/>
                      <a:r>
                        <a:rPr lang="nb-NO" sz="1400" b="0" i="0" u="none" strike="noStrike">
                          <a:solidFill>
                            <a:srgbClr val="000000"/>
                          </a:solidFill>
                          <a:effectLst/>
                          <a:latin typeface="Calibri"/>
                        </a:rPr>
                        <a:t>Driftsmateriell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8 333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8 333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a:solidFill>
                            <a:srgbClr val="000000"/>
                          </a:solidFill>
                          <a:effectLst/>
                          <a:latin typeface="Calibri"/>
                        </a:rPr>
                        <a:t>            8 333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25 000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0" i="0" u="none" strike="noStrike">
                          <a:solidFill>
                            <a:srgbClr val="000000"/>
                          </a:solidFill>
                          <a:effectLst/>
                          <a:latin typeface="Calibri"/>
                        </a:rPr>
                        <a:t>Kun kostnader på bevilgning.</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r>
              <a:tr h="190500">
                <a:tc>
                  <a:txBody>
                    <a:bodyPr/>
                    <a:lstStyle/>
                    <a:p>
                      <a:pPr algn="l" fontAlgn="b"/>
                      <a:r>
                        <a:rPr lang="nb-NO" sz="1400" b="1" i="0" u="none" strike="noStrike">
                          <a:solidFill>
                            <a:srgbClr val="000000"/>
                          </a:solidFill>
                          <a:effectLst/>
                          <a:latin typeface="Calibri"/>
                        </a:rPr>
                        <a:t>Sum felles driftsmidler</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r>
                        <a:rPr lang="nb-NO" sz="1400" b="1" i="0" u="none" strike="noStrike" dirty="0" smtClean="0">
                          <a:solidFill>
                            <a:srgbClr val="000000"/>
                          </a:solidFill>
                          <a:effectLst/>
                          <a:latin typeface="Calibri"/>
                        </a:rPr>
                        <a:t>    58 </a:t>
                      </a:r>
                      <a:r>
                        <a:rPr lang="nb-NO" sz="1400" b="1" i="0" u="none" strike="noStrike" dirty="0">
                          <a:solidFill>
                            <a:srgbClr val="000000"/>
                          </a:solidFill>
                          <a:effectLst/>
                          <a:latin typeface="Calibri"/>
                        </a:rPr>
                        <a:t>333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nb-NO" sz="1400" b="1" i="0" u="none" strike="noStrike" dirty="0" smtClean="0">
                          <a:solidFill>
                            <a:srgbClr val="000000"/>
                          </a:solidFill>
                          <a:effectLst/>
                          <a:latin typeface="Calibri"/>
                        </a:rPr>
                        <a:t>     58 333     </a:t>
                      </a:r>
                      <a:endParaRPr lang="nb-NO" sz="1400" b="1"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433 333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smtClean="0">
                          <a:solidFill>
                            <a:srgbClr val="000000"/>
                          </a:solidFill>
                          <a:effectLst/>
                          <a:latin typeface="Calibri"/>
                        </a:rPr>
                        <a:t>           </a:t>
                      </a:r>
                      <a:r>
                        <a:rPr lang="nb-NO" sz="1400" b="1" i="0" u="none" strike="noStrike" dirty="0">
                          <a:solidFill>
                            <a:srgbClr val="000000"/>
                          </a:solidFill>
                          <a:effectLst/>
                          <a:latin typeface="Calibri"/>
                        </a:rPr>
                        <a:t>550 000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733507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776864" cy="1143000"/>
          </a:xfrm>
        </p:spPr>
        <p:txBody>
          <a:bodyPr/>
          <a:lstStyle/>
          <a:p>
            <a:r>
              <a:rPr lang="nb-NO" sz="2800" dirty="0" smtClean="0"/>
              <a:t>Identifisere teknisk støttepersonell</a:t>
            </a:r>
            <a:endParaRPr lang="nb-NO" sz="2800" dirty="0"/>
          </a:p>
        </p:txBody>
      </p:sp>
      <p:sp>
        <p:nvSpPr>
          <p:cNvPr id="3" name="Content Placeholder 2"/>
          <p:cNvSpPr>
            <a:spLocks noGrp="1"/>
          </p:cNvSpPr>
          <p:nvPr>
            <p:ph idx="1"/>
          </p:nvPr>
        </p:nvSpPr>
        <p:spPr>
          <a:xfrm>
            <a:off x="179512" y="1268760"/>
            <a:ext cx="8712968" cy="3168352"/>
          </a:xfrm>
        </p:spPr>
        <p:txBody>
          <a:bodyPr/>
          <a:lstStyle/>
          <a:p>
            <a:r>
              <a:rPr lang="nb-NO" sz="1800" dirty="0" smtClean="0"/>
              <a:t>For at leiestedet skal være klargjort for bruk trengs det to teknikere med totalt 1,2 årsverk.</a:t>
            </a:r>
          </a:p>
          <a:p>
            <a:endParaRPr lang="nb-NO" sz="1800" dirty="0" smtClean="0"/>
          </a:p>
          <a:p>
            <a:r>
              <a:rPr lang="nb-NO" sz="1800" dirty="0" smtClean="0"/>
              <a:t>I tillegg til lønnskostnadene inkluderes også indirekte kostnader for arbeidsplass-sats i TDI modellen, som grunnlag for de totale kostnadene for teknisk støtte.</a:t>
            </a:r>
          </a:p>
          <a:p>
            <a:endParaRPr lang="nb-NO" sz="1800" dirty="0" smtClean="0"/>
          </a:p>
          <a:p>
            <a:r>
              <a:rPr lang="nb-NO" sz="1800" dirty="0" smtClean="0"/>
              <a:t>Det er ikke foretatt noen fordeling av den tekniske støtten knyttet til de ulike utstyrsenhetene. Kostnadene fordeles likt mellom alle utstyrsenhetene.</a:t>
            </a:r>
          </a:p>
        </p:txBody>
      </p:sp>
      <p:graphicFrame>
        <p:nvGraphicFramePr>
          <p:cNvPr id="5" name="Table 4"/>
          <p:cNvGraphicFramePr>
            <a:graphicFrameLocks noGrp="1"/>
          </p:cNvGraphicFramePr>
          <p:nvPr>
            <p:extLst>
              <p:ext uri="{D42A27DB-BD31-4B8C-83A1-F6EECF244321}">
                <p14:modId xmlns:p14="http://schemas.microsoft.com/office/powerpoint/2010/main" val="3993855279"/>
              </p:ext>
            </p:extLst>
          </p:nvPr>
        </p:nvGraphicFramePr>
        <p:xfrm>
          <a:off x="251520" y="4797152"/>
          <a:ext cx="8640960" cy="1386732"/>
        </p:xfrm>
        <a:graphic>
          <a:graphicData uri="http://schemas.openxmlformats.org/drawingml/2006/table">
            <a:tbl>
              <a:tblPr/>
              <a:tblGrid>
                <a:gridCol w="1823082"/>
                <a:gridCol w="1016144"/>
                <a:gridCol w="1270180"/>
                <a:gridCol w="840560"/>
                <a:gridCol w="1285124"/>
                <a:gridCol w="2405870"/>
              </a:tblGrid>
              <a:tr h="402446">
                <a:tc>
                  <a:txBody>
                    <a:bodyPr/>
                    <a:lstStyle/>
                    <a:p>
                      <a:pPr algn="l" fontAlgn="b"/>
                      <a:r>
                        <a:rPr lang="nb-NO" sz="1400" b="1" i="0" u="none" strike="noStrike">
                          <a:solidFill>
                            <a:srgbClr val="1F497D"/>
                          </a:solidFill>
                          <a:effectLst/>
                          <a:latin typeface="Calibri"/>
                        </a:rPr>
                        <a:t>Teknisk støtte</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ctr" fontAlgn="b"/>
                      <a:r>
                        <a:rPr lang="nb-NO" sz="1400" b="1" i="0" u="none" strike="noStrike">
                          <a:solidFill>
                            <a:srgbClr val="1F497D"/>
                          </a:solidFill>
                          <a:effectLst/>
                          <a:latin typeface="Calibri"/>
                        </a:rPr>
                        <a:t>Klargjøring til bruk</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ctr" fontAlgn="b"/>
                      <a:r>
                        <a:rPr lang="nb-NO" sz="1400" b="1" i="0" u="none" strike="noStrike" dirty="0" smtClean="0">
                          <a:solidFill>
                            <a:srgbClr val="1F497D"/>
                          </a:solidFill>
                          <a:effectLst/>
                          <a:latin typeface="Calibri"/>
                        </a:rPr>
                        <a:t>Lønnskostnad</a:t>
                      </a:r>
                      <a:endParaRPr lang="nb-NO" sz="1400" b="1" i="0" u="none" strike="noStrike" dirty="0">
                        <a:solidFill>
                          <a:srgbClr val="1F497D"/>
                        </a:solidFill>
                        <a:effectLst/>
                        <a:latin typeface="Calibri"/>
                      </a:endParaRP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ctr" fontAlgn="b"/>
                      <a:r>
                        <a:rPr lang="nb-NO" sz="1400" b="1" i="0" u="none" strike="noStrike" dirty="0">
                          <a:solidFill>
                            <a:srgbClr val="1F497D"/>
                          </a:solidFill>
                          <a:effectLst/>
                          <a:latin typeface="Calibri"/>
                        </a:rPr>
                        <a:t>Indirekte kostnader</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r>
              <a:tr h="316829">
                <a:tc>
                  <a:txBody>
                    <a:bodyPr/>
                    <a:lstStyle/>
                    <a:p>
                      <a:pPr algn="l" fontAlgn="b"/>
                      <a:r>
                        <a:rPr lang="nb-NO" sz="1400" b="0" i="0" u="none" strike="noStrike">
                          <a:solidFill>
                            <a:srgbClr val="000000"/>
                          </a:solidFill>
                          <a:effectLst/>
                          <a:latin typeface="Calibri"/>
                        </a:rPr>
                        <a:t>Tekniker 1</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r" fontAlgn="b"/>
                      <a:r>
                        <a:rPr lang="nb-NO" sz="1400" b="0" i="0" u="none" strike="noStrike">
                          <a:solidFill>
                            <a:srgbClr val="000000"/>
                          </a:solidFill>
                          <a:effectLst/>
                          <a:latin typeface="Calibri"/>
                        </a:rPr>
                        <a:t>1,0</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700 </a:t>
                      </a:r>
                      <a:r>
                        <a:rPr lang="nb-NO" sz="1400" b="0" i="0" u="none" strike="noStrike" dirty="0" smtClean="0">
                          <a:solidFill>
                            <a:srgbClr val="000000"/>
                          </a:solidFill>
                          <a:effectLst/>
                          <a:latin typeface="Calibri"/>
                        </a:rPr>
                        <a:t>000 </a:t>
                      </a:r>
                      <a:endParaRPr lang="nb-NO" sz="1400" b="0" i="0" u="none" strike="noStrike" dirty="0">
                        <a:solidFill>
                          <a:srgbClr val="000000"/>
                        </a:solidFill>
                        <a:effectLst/>
                        <a:latin typeface="Calibri"/>
                      </a:endParaRP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160 000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c>
                  <a:txBody>
                    <a:bodyPr/>
                    <a:lstStyle/>
                    <a:p>
                      <a:pPr algn="l" fontAlgn="b"/>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860 000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0" i="0" u="none" strike="noStrike">
                          <a:solidFill>
                            <a:srgbClr val="000000"/>
                          </a:solidFill>
                          <a:effectLst/>
                          <a:latin typeface="Calibri"/>
                        </a:rPr>
                        <a:t>Tekniker 2 bruker i tillegg 10%</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solidFill>
                      <a:srgbClr val="FFFFCC"/>
                    </a:solidFill>
                  </a:tcPr>
                </a:tc>
              </a:tr>
              <a:tr h="316829">
                <a:tc>
                  <a:txBody>
                    <a:bodyPr/>
                    <a:lstStyle/>
                    <a:p>
                      <a:pPr algn="l" fontAlgn="b"/>
                      <a:r>
                        <a:rPr lang="nb-NO" sz="1400" b="0" i="0" u="none" strike="noStrike">
                          <a:solidFill>
                            <a:srgbClr val="000000"/>
                          </a:solidFill>
                          <a:effectLst/>
                          <a:latin typeface="Calibri"/>
                        </a:rPr>
                        <a:t>Tekniker 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nb-NO" sz="1400" b="0" i="0" u="none" strike="noStrike">
                          <a:solidFill>
                            <a:srgbClr val="000000"/>
                          </a:solidFill>
                          <a:effectLst/>
                          <a:latin typeface="Calibri"/>
                        </a:rPr>
                        <a:t>0,2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700 000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dirty="0">
                          <a:solidFill>
                            <a:srgbClr val="000000"/>
                          </a:solidFill>
                          <a:effectLst/>
                          <a:latin typeface="Calibri"/>
                        </a:rPr>
                        <a:t>    </a:t>
                      </a:r>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160 000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nb-NO" sz="1400" b="0" i="0" u="none" strike="noStrike" dirty="0" smtClean="0">
                          <a:solidFill>
                            <a:srgbClr val="000000"/>
                          </a:solidFill>
                          <a:effectLst/>
                          <a:latin typeface="Calibri"/>
                        </a:rPr>
                        <a:t>                </a:t>
                      </a:r>
                      <a:r>
                        <a:rPr lang="nb-NO" sz="1400" b="0" i="0" u="none" strike="noStrike" dirty="0">
                          <a:solidFill>
                            <a:srgbClr val="000000"/>
                          </a:solidFill>
                          <a:effectLst/>
                          <a:latin typeface="Calibri"/>
                        </a:rPr>
                        <a:t>172 000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nb-NO" sz="1400" b="0" i="0" u="none" strike="noStrike">
                          <a:solidFill>
                            <a:srgbClr val="000000"/>
                          </a:solidFill>
                          <a:effectLst/>
                          <a:latin typeface="Calibri"/>
                        </a:rPr>
                        <a:t>av tiden til utførelse av forsøk.</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r>
              <a:tr h="316829">
                <a:tc>
                  <a:txBody>
                    <a:bodyPr/>
                    <a:lstStyle/>
                    <a:p>
                      <a:pPr algn="l" fontAlgn="b"/>
                      <a:r>
                        <a:rPr lang="nb-NO" sz="1400" b="1" i="0" u="none" strike="noStrike">
                          <a:solidFill>
                            <a:srgbClr val="000000"/>
                          </a:solidFill>
                          <a:effectLst/>
                          <a:latin typeface="Calibri"/>
                        </a:rPr>
                        <a:t>Sum teknisk støtte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nb-NO" sz="1400" b="1" i="0" u="none" strike="noStrike">
                          <a:solidFill>
                            <a:srgbClr val="000000"/>
                          </a:solidFill>
                          <a:effectLst/>
                          <a:latin typeface="Calibri"/>
                        </a:rPr>
                        <a:t>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smtClean="0">
                          <a:solidFill>
                            <a:srgbClr val="000000"/>
                          </a:solidFill>
                          <a:effectLst/>
                          <a:latin typeface="Calibri"/>
                        </a:rPr>
                        <a:t>             </a:t>
                      </a:r>
                      <a:r>
                        <a:rPr lang="nb-NO" sz="1400" b="1" i="0" u="none" strike="noStrike" dirty="0">
                          <a:solidFill>
                            <a:srgbClr val="000000"/>
                          </a:solidFill>
                          <a:effectLst/>
                          <a:latin typeface="Calibri"/>
                        </a:rPr>
                        <a:t>1 032 000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540028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5976664" cy="1143000"/>
          </a:xfrm>
        </p:spPr>
        <p:txBody>
          <a:bodyPr/>
          <a:lstStyle/>
          <a:p>
            <a:r>
              <a:rPr lang="nb-NO" sz="2800" dirty="0" smtClean="0"/>
              <a:t>Årlige leiestedskostnader</a:t>
            </a:r>
            <a:endParaRPr lang="nb-NO" sz="2800" dirty="0"/>
          </a:p>
        </p:txBody>
      </p:sp>
      <p:sp>
        <p:nvSpPr>
          <p:cNvPr id="3" name="Content Placeholder 2"/>
          <p:cNvSpPr>
            <a:spLocks noGrp="1"/>
          </p:cNvSpPr>
          <p:nvPr>
            <p:ph idx="1"/>
          </p:nvPr>
        </p:nvSpPr>
        <p:spPr>
          <a:xfrm>
            <a:off x="251520" y="3573016"/>
            <a:ext cx="8712968" cy="2592288"/>
          </a:xfrm>
        </p:spPr>
        <p:txBody>
          <a:bodyPr/>
          <a:lstStyle/>
          <a:p>
            <a:r>
              <a:rPr lang="nb-NO" sz="1800" dirty="0" smtClean="0"/>
              <a:t>Forskjellen mellom kostnadsgrunnlaget for bidrag og for oppdrag skyldes at totale kostnader for oppdragsprosjekter inkluderer utstyr anskaffet gjennom BOA-prosjekter. </a:t>
            </a:r>
          </a:p>
          <a:p>
            <a:endParaRPr lang="nb-NO" sz="1800" dirty="0"/>
          </a:p>
          <a:p>
            <a:r>
              <a:rPr lang="nb-NO" sz="1800" dirty="0" smtClean="0"/>
              <a:t>I caset er utstyr 1 anskaffet gjennom BOA midler, og årlige avskrivningskostnader på 200 000 kroner legges til i kostnadsnivået for beregning av oppdragsprosjekter.</a:t>
            </a:r>
          </a:p>
          <a:p>
            <a:pPr marL="0" indent="0">
              <a:buNone/>
            </a:pPr>
            <a:endParaRPr lang="nb-NO" sz="1800" dirty="0"/>
          </a:p>
        </p:txBody>
      </p:sp>
      <p:graphicFrame>
        <p:nvGraphicFramePr>
          <p:cNvPr id="4" name="Table 3"/>
          <p:cNvGraphicFramePr>
            <a:graphicFrameLocks noGrp="1"/>
          </p:cNvGraphicFramePr>
          <p:nvPr>
            <p:extLst>
              <p:ext uri="{D42A27DB-BD31-4B8C-83A1-F6EECF244321}">
                <p14:modId xmlns:p14="http://schemas.microsoft.com/office/powerpoint/2010/main" val="3087670047"/>
              </p:ext>
            </p:extLst>
          </p:nvPr>
        </p:nvGraphicFramePr>
        <p:xfrm>
          <a:off x="251520" y="2348880"/>
          <a:ext cx="8712968" cy="689396"/>
        </p:xfrm>
        <a:graphic>
          <a:graphicData uri="http://schemas.openxmlformats.org/drawingml/2006/table">
            <a:tbl>
              <a:tblPr/>
              <a:tblGrid>
                <a:gridCol w="2520280"/>
                <a:gridCol w="72008"/>
                <a:gridCol w="1728192"/>
                <a:gridCol w="1080120"/>
                <a:gridCol w="1368152"/>
                <a:gridCol w="1944216"/>
              </a:tblGrid>
              <a:tr h="425030">
                <a:tc>
                  <a:txBody>
                    <a:bodyPr/>
                    <a:lstStyle/>
                    <a:p>
                      <a:pPr algn="l" fontAlgn="b"/>
                      <a:r>
                        <a:rPr lang="nb-NO" sz="1600" b="1" i="0" u="none" strike="noStrike" dirty="0">
                          <a:solidFill>
                            <a:srgbClr val="1F497D"/>
                          </a:solidFill>
                          <a:effectLst/>
                          <a:latin typeface="Calibri"/>
                        </a:rPr>
                        <a:t>Totale kostnader</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dirty="0">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l" fontAlgn="b"/>
                      <a:r>
                        <a:rPr lang="nb-NO" sz="1400" b="1" i="0" u="none" strike="noStrike" dirty="0">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ctr" fontAlgn="b"/>
                      <a:r>
                        <a:rPr lang="nb-NO" sz="1400" b="1" i="0" u="none" strike="noStrike" dirty="0">
                          <a:solidFill>
                            <a:srgbClr val="1F497D"/>
                          </a:solidFill>
                          <a:effectLst/>
                          <a:latin typeface="Calibri"/>
                        </a:rPr>
                        <a:t>Bidrag</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Oppdrag</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c>
                  <a:txBody>
                    <a:bodyPr/>
                    <a:lstStyle/>
                    <a:p>
                      <a:pPr algn="r" fontAlgn="b"/>
                      <a:r>
                        <a:rPr lang="nb-NO" sz="1400" b="1" i="0" u="none" strike="noStrike">
                          <a:solidFill>
                            <a:srgbClr val="1F497D"/>
                          </a:solidFill>
                          <a:effectLst/>
                          <a:latin typeface="Calibri"/>
                        </a:rPr>
                        <a:t> </a:t>
                      </a:r>
                    </a:p>
                  </a:txBody>
                  <a:tcPr marL="9525" marR="9525" marT="9525" marB="0" anchor="b">
                    <a:lnL>
                      <a:noFill/>
                    </a:lnL>
                    <a:lnR>
                      <a:noFill/>
                    </a:lnR>
                    <a:lnT>
                      <a:noFill/>
                    </a:lnT>
                    <a:lnB w="12700" cap="flat" cmpd="sng" algn="ctr">
                      <a:solidFill>
                        <a:srgbClr val="95B3D7"/>
                      </a:solidFill>
                      <a:prstDash val="solid"/>
                      <a:round/>
                      <a:headEnd type="none" w="med" len="med"/>
                      <a:tailEnd type="none" w="med" len="med"/>
                    </a:lnB>
                  </a:tcPr>
                </a:tc>
              </a:tr>
              <a:tr h="264366">
                <a:tc>
                  <a:txBody>
                    <a:bodyPr/>
                    <a:lstStyle/>
                    <a:p>
                      <a:pPr algn="l" fontAlgn="b"/>
                      <a:r>
                        <a:rPr lang="nb-NO" sz="1400" b="1" i="0" u="none" strike="noStrike" dirty="0">
                          <a:solidFill>
                            <a:srgbClr val="000000"/>
                          </a:solidFill>
                          <a:effectLst/>
                          <a:latin typeface="Calibri"/>
                        </a:rPr>
                        <a:t>Sum leiestedskostnader</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endParaRPr lang="nb-NO" sz="1400" b="0" i="0" u="none" strike="noStrike" dirty="0">
                        <a:solidFill>
                          <a:srgbClr val="000000"/>
                        </a:solidFill>
                        <a:effectLst/>
                        <a:latin typeface="Calibri"/>
                      </a:endParaRP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endParaRPr lang="nb-NO" sz="1400" b="0" i="0" u="none" strike="noStrike" dirty="0">
                        <a:solidFill>
                          <a:srgbClr val="000000"/>
                        </a:solidFill>
                        <a:effectLst/>
                        <a:latin typeface="Calibri"/>
                      </a:endParaRP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r>
                        <a:rPr lang="nb-NO" sz="1400" b="1" i="0" u="none" strike="noStrike" dirty="0" smtClean="0">
                          <a:solidFill>
                            <a:srgbClr val="000000"/>
                          </a:solidFill>
                          <a:effectLst/>
                          <a:latin typeface="Calibri"/>
                        </a:rPr>
                        <a:t>3 </a:t>
                      </a:r>
                      <a:r>
                        <a:rPr lang="nb-NO" sz="1400" b="1" i="0" u="none" strike="noStrike" dirty="0">
                          <a:solidFill>
                            <a:srgbClr val="000000"/>
                          </a:solidFill>
                          <a:effectLst/>
                          <a:latin typeface="Calibri"/>
                        </a:rPr>
                        <a:t>502 000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r>
                        <a:rPr lang="nb-NO" sz="1400" b="1" i="0" u="none" strike="noStrike" dirty="0">
                          <a:solidFill>
                            <a:srgbClr val="000000"/>
                          </a:solidFill>
                          <a:effectLst/>
                          <a:latin typeface="Calibri"/>
                        </a:rPr>
                        <a:t>      </a:t>
                      </a:r>
                      <a:r>
                        <a:rPr lang="nb-NO" sz="1400" b="1" i="0" u="none" strike="noStrike" dirty="0" smtClean="0">
                          <a:solidFill>
                            <a:srgbClr val="000000"/>
                          </a:solidFill>
                          <a:effectLst/>
                          <a:latin typeface="Calibri"/>
                        </a:rPr>
                        <a:t>          3 </a:t>
                      </a:r>
                      <a:r>
                        <a:rPr lang="nb-NO" sz="1400" b="1" i="0" u="none" strike="noStrike" dirty="0">
                          <a:solidFill>
                            <a:srgbClr val="000000"/>
                          </a:solidFill>
                          <a:effectLst/>
                          <a:latin typeface="Calibri"/>
                        </a:rPr>
                        <a:t>702 000 </a:t>
                      </a: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c>
                  <a:txBody>
                    <a:bodyPr/>
                    <a:lstStyle/>
                    <a:p>
                      <a:pPr algn="l" fontAlgn="b"/>
                      <a:endParaRPr lang="nb-NO" sz="1400" b="0" i="0" u="none" strike="noStrike" dirty="0">
                        <a:solidFill>
                          <a:srgbClr val="000000"/>
                        </a:solidFill>
                        <a:effectLst/>
                        <a:latin typeface="Calibri"/>
                      </a:endParaRPr>
                    </a:p>
                  </a:txBody>
                  <a:tcPr marL="9525" marR="9525" marT="9525" marB="0" anchor="b">
                    <a:lnL>
                      <a:noFill/>
                    </a:lnL>
                    <a:lnR>
                      <a:noFill/>
                    </a:lnR>
                    <a:lnT w="12700" cap="flat" cmpd="sng" algn="ctr">
                      <a:solidFill>
                        <a:srgbClr val="95B3D7"/>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190234175"/>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10805</TotalTime>
  <Words>1433</Words>
  <Application>Microsoft Office PowerPoint</Application>
  <PresentationFormat>Skjermfremvisning (4:3)</PresentationFormat>
  <Paragraphs>427</Paragraphs>
  <Slides>15</Slides>
  <Notes>1</Notes>
  <HiddenSlides>0</HiddenSlides>
  <MMClips>0</MMClips>
  <ScaleCrop>false</ScaleCrop>
  <HeadingPairs>
    <vt:vector size="4" baseType="variant">
      <vt:variant>
        <vt:lpstr>Tema</vt:lpstr>
      </vt:variant>
      <vt:variant>
        <vt:i4>1</vt:i4>
      </vt:variant>
      <vt:variant>
        <vt:lpstr>Lysbildetitler</vt:lpstr>
      </vt:variant>
      <vt:variant>
        <vt:i4>15</vt:i4>
      </vt:variant>
    </vt:vector>
  </HeadingPairs>
  <TitlesOfParts>
    <vt:vector size="16" baseType="lpstr">
      <vt:lpstr>Blank Presentation</vt:lpstr>
      <vt:lpstr>PowerPoint-presentasjon</vt:lpstr>
      <vt:lpstr>PowerPoint-presentasjon</vt:lpstr>
      <vt:lpstr>Fremgangsmåte for å beregne pris for leiested</vt:lpstr>
      <vt:lpstr>Avgrense leiesteder</vt:lpstr>
      <vt:lpstr>Identifisere arealkostnader</vt:lpstr>
      <vt:lpstr>Identifisere utstyrsavskrivninger</vt:lpstr>
      <vt:lpstr>Identifisere felles driftsmidler</vt:lpstr>
      <vt:lpstr>Identifisere teknisk støttepersonell</vt:lpstr>
      <vt:lpstr>Årlige leiestedskostnader</vt:lpstr>
      <vt:lpstr>Leiestedskapasitet</vt:lpstr>
      <vt:lpstr>Timepris for bidragsprosjekter</vt:lpstr>
      <vt:lpstr>Avanse på oppdragsprosjekter</vt:lpstr>
      <vt:lpstr>Timepris for oppdragsprosjekter</vt:lpstr>
      <vt:lpstr>Bruk av teknikere</vt:lpstr>
      <vt:lpstr>Oppsummert</vt:lpstr>
    </vt:vector>
  </TitlesOfParts>
  <Company>Rayon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Henrik Haugan</dc:creator>
  <cp:lastModifiedBy>Kirsti Merethe Juliussen</cp:lastModifiedBy>
  <cp:revision>702</cp:revision>
  <cp:lastPrinted>2013-10-30T11:09:34Z</cp:lastPrinted>
  <dcterms:created xsi:type="dcterms:W3CDTF">2010-03-17T10:59:25Z</dcterms:created>
  <dcterms:modified xsi:type="dcterms:W3CDTF">2016-06-23T10:56:32Z</dcterms:modified>
</cp:coreProperties>
</file>