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9" r:id="rId4"/>
    <p:sldId id="270" r:id="rId5"/>
    <p:sldId id="273" r:id="rId6"/>
    <p:sldId id="257" r:id="rId7"/>
    <p:sldId id="272" r:id="rId8"/>
    <p:sldId id="274" r:id="rId9"/>
    <p:sldId id="275" r:id="rId10"/>
    <p:sldId id="258" r:id="rId11"/>
    <p:sldId id="259" r:id="rId12"/>
    <p:sldId id="260" r:id="rId13"/>
    <p:sldId id="261" r:id="rId14"/>
    <p:sldId id="276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8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56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2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58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51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57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3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19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56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82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C052-C2C4-4ECC-A3BF-D0D28FF968DB}" type="datetimeFigureOut">
              <a:rPr lang="nb-NO" smtClean="0"/>
              <a:t>05.04.2019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FAF3-47A1-44B7-8675-A90B56564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82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wb432V1c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Utgiftsrefusjon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12232"/>
            <a:ext cx="10515600" cy="4564731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Hver </a:t>
            </a:r>
            <a:r>
              <a:rPr lang="nb-NO" dirty="0"/>
              <a:t>dag sendes det ut en e-post til de godkjennere som har nye oppgaver i sin </a:t>
            </a:r>
            <a:r>
              <a:rPr lang="nb-NO" dirty="0" smtClean="0"/>
              <a:t>innkurv.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Du bruker utgiftsrefusjon når du har hatt utlegg for arbeidsgiver, som for eksempel for faglitteratur.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Utgifter du har hatt som er dine egne, som skal lønnsinnberettes og som arbeidsgiver skal dekke, som for eksempel mobiltelefon eller arbeidstøy, må du registrere i E-skjema på nett, i selvbetjening for ansatte.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26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 etter en oppgave i Innkurv i appen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Innkurv ligger øverst i hovedmenyen. Du vil se en rød runding på ikonet som viser antall oppgaver du har i innkurven.</a:t>
            </a:r>
          </a:p>
          <a:p>
            <a:r>
              <a:rPr lang="nb-NO" dirty="0" smtClean="0"/>
              <a:t>Trykk på Innkurv. Listen med oppgaver er sortert etter mottatt dato, de sist mottatte oppgavene ligger øverst.</a:t>
            </a:r>
          </a:p>
          <a:p>
            <a:r>
              <a:rPr lang="nb-NO" dirty="0" smtClean="0"/>
              <a:t>Trykk på ikonet for søk (forstørrelsesglass).</a:t>
            </a:r>
          </a:p>
          <a:p>
            <a:r>
              <a:rPr lang="nb-NO" dirty="0" smtClean="0"/>
              <a:t>Du kan søke på navn på ansatt, på type oppgave eller på annen tekst i oppgaver.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81" y="545432"/>
            <a:ext cx="1083536" cy="179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Sende en utgiftsrefusjon i retur for korrigering i appen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Trykk på oppgaven du vil sende i retur. Oppgaveinformasjon vises.</a:t>
            </a:r>
          </a:p>
          <a:p>
            <a:r>
              <a:rPr lang="nb-NO" dirty="0" smtClean="0"/>
              <a:t>Trykk på OK på oppgaveinformasjonen.</a:t>
            </a:r>
          </a:p>
          <a:p>
            <a:r>
              <a:rPr lang="nb-NO" dirty="0" smtClean="0"/>
              <a:t>Eventuelt kan du trykke på ikonet for mer (tre vertikale prikker) og velge «vis slipp» for å se på slippen. Trykk deretter på ikonet for tilbake (pil til venstre).</a:t>
            </a:r>
          </a:p>
          <a:p>
            <a:r>
              <a:rPr lang="nb-NO" dirty="0" smtClean="0"/>
              <a:t>Trykk på ikonet for retur (buet pil mot venstre).</a:t>
            </a:r>
          </a:p>
          <a:p>
            <a:r>
              <a:rPr lang="nb-NO" dirty="0" smtClean="0"/>
              <a:t>Skriv inn årsak for retur.</a:t>
            </a:r>
          </a:p>
          <a:p>
            <a:r>
              <a:rPr lang="nb-NO" dirty="0" smtClean="0"/>
              <a:t>Trykk på OK. Oppgaven sendes i retur.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83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Videresende en utgiftsrefusjon i appen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Trykk på oppgaven. Fraværssøknader kan ikke videresendes.</a:t>
            </a:r>
          </a:p>
          <a:p>
            <a:r>
              <a:rPr lang="nb-NO" dirty="0" smtClean="0"/>
              <a:t>Trykk på ikonet for mer (tre vertikale prikker).</a:t>
            </a:r>
          </a:p>
          <a:p>
            <a:r>
              <a:rPr lang="nb-NO" dirty="0" smtClean="0"/>
              <a:t>Velg videresend.</a:t>
            </a:r>
          </a:p>
          <a:p>
            <a:r>
              <a:rPr lang="nb-NO" dirty="0" smtClean="0"/>
              <a:t>Søk etter navn eller brukernavn.</a:t>
            </a:r>
          </a:p>
          <a:p>
            <a:r>
              <a:rPr lang="nb-NO" dirty="0" smtClean="0"/>
              <a:t>Velg person du skal videresende til.</a:t>
            </a:r>
          </a:p>
          <a:p>
            <a:r>
              <a:rPr lang="nb-NO" dirty="0" smtClean="0"/>
              <a:t>Velg OK på spørsmålet. Oppgaven videresendes.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66"/>
          <a:stretch/>
        </p:blipFill>
        <p:spPr>
          <a:xfrm>
            <a:off x="7983202" y="2980656"/>
            <a:ext cx="2287504" cy="129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Tilordne en oppgave til </a:t>
            </a:r>
            <a:r>
              <a:rPr lang="nb-NO" dirty="0" smtClean="0"/>
              <a:t>deg </a:t>
            </a:r>
            <a:r>
              <a:rPr lang="nb-NO" dirty="0" smtClean="0"/>
              <a:t>i appen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Oppgaver som ligger i innkurven til flere godkjenner 1 har i oppgavelisten et ikon (to mennesker) som viser dette.</a:t>
            </a:r>
          </a:p>
          <a:p>
            <a:r>
              <a:rPr lang="nb-NO" dirty="0" smtClean="0"/>
              <a:t>Trykk på ikonet for merk (firkanter med hake i).</a:t>
            </a:r>
          </a:p>
          <a:p>
            <a:r>
              <a:rPr lang="nb-NO" dirty="0" smtClean="0"/>
              <a:t>Velg reiseregningen/</a:t>
            </a:r>
            <a:r>
              <a:rPr lang="nb-NO" dirty="0" err="1" smtClean="0"/>
              <a:t>utgiftsrefusjonen</a:t>
            </a:r>
            <a:r>
              <a:rPr lang="nb-NO" dirty="0" smtClean="0"/>
              <a:t> du vil tilordne til deg.</a:t>
            </a:r>
          </a:p>
          <a:p>
            <a:r>
              <a:rPr lang="nb-NO" dirty="0" smtClean="0"/>
              <a:t>Trykk på ikonet for mer (tre vertikale prikker).</a:t>
            </a:r>
          </a:p>
          <a:p>
            <a:r>
              <a:rPr lang="nb-NO" dirty="0" smtClean="0"/>
              <a:t>Velg «tilordne til meg». Ikonet blir grått med et kryss foran. Oppgaven ligger nå kun i din innkurv.</a:t>
            </a:r>
          </a:p>
          <a:p>
            <a:r>
              <a:rPr lang="nb-NO" dirty="0" smtClean="0"/>
              <a:t>For å oppheve tilordning gjør du det samme, men velger «opphev tilordning». Krysset foran ikonet forsvinner. Oppgaven er nå synlig i de andre godkjennerens innkurv igjen.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89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Videoopplæring Utgiftsrefusjoner i appen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601663" y="3244334"/>
            <a:ext cx="49886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</a:t>
            </a:r>
            <a:r>
              <a:rPr lang="nb-NO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www.youtube.com/watch?v=g6wb432V1c8</a:t>
            </a:r>
            <a:endParaRPr lang="nb-NO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nb-NO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3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47536" y="721311"/>
            <a:ext cx="9144000" cy="738521"/>
          </a:xfrm>
        </p:spPr>
        <p:txBody>
          <a:bodyPr>
            <a:normAutofit fontScale="90000"/>
          </a:bodyPr>
          <a:lstStyle/>
          <a:p>
            <a:pPr algn="l"/>
            <a:r>
              <a:rPr lang="nb-NO" dirty="0" smtClean="0"/>
              <a:t>Godkjenner 1 og 2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47536" y="1900989"/>
            <a:ext cx="9144000" cy="3725779"/>
          </a:xfrm>
        </p:spPr>
        <p:txBody>
          <a:bodyPr>
            <a:normAutofit lnSpcReduction="10000"/>
          </a:bodyPr>
          <a:lstStyle/>
          <a:p>
            <a:pPr algn="l"/>
            <a:r>
              <a:rPr lang="nb-NO" u="sng" dirty="0"/>
              <a:t>Godkjenner 1</a:t>
            </a:r>
            <a:r>
              <a:rPr lang="nb-NO" dirty="0"/>
              <a:t>: </a:t>
            </a:r>
            <a:r>
              <a:rPr lang="nb-NO" dirty="0" smtClean="0"/>
              <a:t>Kontrollerer </a:t>
            </a:r>
            <a:r>
              <a:rPr lang="nb-NO" dirty="0"/>
              <a:t>at innholdet i en arbeidsflytoppgave er </a:t>
            </a:r>
            <a:r>
              <a:rPr lang="nb-NO" dirty="0" smtClean="0"/>
              <a:t>korrekt</a:t>
            </a:r>
            <a:r>
              <a:rPr lang="nb-NO" dirty="0"/>
              <a:t>.</a:t>
            </a:r>
            <a:r>
              <a:rPr lang="nb-NO" dirty="0" smtClean="0"/>
              <a:t> </a:t>
            </a:r>
            <a:r>
              <a:rPr lang="nb-NO" dirty="0"/>
              <a:t>Skal alltid etterfølges av Godkjenner </a:t>
            </a:r>
            <a:r>
              <a:rPr lang="nb-NO" dirty="0" smtClean="0"/>
              <a:t>2. </a:t>
            </a:r>
          </a:p>
          <a:p>
            <a:pPr algn="l"/>
            <a:r>
              <a:rPr lang="nb-NO" i="1" dirty="0" err="1" smtClean="0"/>
              <a:t>Attestasjonkontroll</a:t>
            </a:r>
            <a:r>
              <a:rPr lang="nb-NO" i="1" dirty="0"/>
              <a:t>:</a:t>
            </a:r>
            <a:r>
              <a:rPr lang="nb-NO" dirty="0" smtClean="0"/>
              <a:t> Kontroll av at en transaksjon er i samsvar med underliggende forhold herunder bestilling, avtale m.m. og skal i hovedsak utføres av en annen person enn den som utøver sin </a:t>
            </a:r>
            <a:r>
              <a:rPr lang="nb-NO" dirty="0" err="1" smtClean="0"/>
              <a:t>budsjettdisponerings¬myndighet</a:t>
            </a:r>
            <a:r>
              <a:rPr lang="nb-NO" dirty="0" smtClean="0"/>
              <a:t>.</a:t>
            </a:r>
          </a:p>
          <a:p>
            <a:pPr algn="l"/>
            <a:r>
              <a:rPr lang="nb-NO" u="sng" dirty="0" smtClean="0"/>
              <a:t>Godkjenner </a:t>
            </a:r>
            <a:r>
              <a:rPr lang="nb-NO" u="sng" dirty="0"/>
              <a:t>2</a:t>
            </a:r>
            <a:r>
              <a:rPr lang="nb-NO" dirty="0"/>
              <a:t>: Leder med budsjettdisponeringsmyndighet, evt. den som har fått delegert slik myndighet</a:t>
            </a:r>
            <a:r>
              <a:rPr lang="nb-NO" dirty="0" smtClean="0"/>
              <a:t>. </a:t>
            </a:r>
          </a:p>
          <a:p>
            <a:pPr algn="l"/>
            <a:r>
              <a:rPr lang="nb-NO" i="1" dirty="0" smtClean="0"/>
              <a:t>Budsjettdisponeringsmyndighet: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Myndighet til å bestemme hva budsjettmidler skal brukes til herunder å inngå avtaler og gi tilsagn som medfører økonomisk forpliktelse for HiØ.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45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Slik godkjenner du en utgiftsrefusjon i appen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Først trykker du </a:t>
            </a:r>
            <a:r>
              <a:rPr lang="nb-NO" dirty="0"/>
              <a:t>Innkurv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390" y="1491916"/>
            <a:ext cx="3018422" cy="5005137"/>
          </a:xfrm>
          <a:prstGeom prst="rect">
            <a:avLst/>
          </a:prstGeom>
        </p:spPr>
      </p:pic>
      <p:cxnSp>
        <p:nvCxnSpPr>
          <p:cNvPr id="7" name="Rett pil 6"/>
          <p:cNvCxnSpPr/>
          <p:nvPr/>
        </p:nvCxnSpPr>
        <p:spPr>
          <a:xfrm flipV="1">
            <a:off x="3039979" y="2510589"/>
            <a:ext cx="2117558" cy="13234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4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Deretter trykker du </a:t>
            </a:r>
            <a:r>
              <a:rPr lang="nb-NO" dirty="0"/>
              <a:t>på oppgaven du vil godkjenne. 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46"/>
          <a:stretch/>
        </p:blipFill>
        <p:spPr>
          <a:xfrm>
            <a:off x="3497177" y="2422358"/>
            <a:ext cx="3276349" cy="3521242"/>
          </a:xfrm>
          <a:prstGeom prst="rect">
            <a:avLst/>
          </a:prstGeom>
        </p:spPr>
      </p:pic>
      <p:cxnSp>
        <p:nvCxnSpPr>
          <p:cNvPr id="8" name="Rett pil 7"/>
          <p:cNvCxnSpPr/>
          <p:nvPr/>
        </p:nvCxnSpPr>
        <p:spPr>
          <a:xfrm flipV="1">
            <a:off x="1179095" y="4347411"/>
            <a:ext cx="2470484" cy="433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7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Oppgaveinformasjon vises. </a:t>
            </a:r>
          </a:p>
          <a:p>
            <a:pPr marL="0" indent="0">
              <a:buNone/>
            </a:pPr>
            <a:r>
              <a:rPr lang="nb-NO" dirty="0" smtClean="0"/>
              <a:t>Trykk på </a:t>
            </a:r>
            <a:r>
              <a:rPr lang="nb-NO" dirty="0"/>
              <a:t>OK på oppgaveinformasjonen.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937" y="1290054"/>
            <a:ext cx="2861260" cy="5086684"/>
          </a:xfrm>
          <a:prstGeom prst="rect">
            <a:avLst/>
          </a:prstGeom>
        </p:spPr>
      </p:pic>
      <p:cxnSp>
        <p:nvCxnSpPr>
          <p:cNvPr id="6" name="Rett pil 5"/>
          <p:cNvCxnSpPr/>
          <p:nvPr/>
        </p:nvCxnSpPr>
        <p:spPr>
          <a:xfrm flipV="1">
            <a:off x="5325979" y="4499811"/>
            <a:ext cx="3521242" cy="954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Eventuelt kan du trykke på ikonet for mer </a:t>
            </a:r>
          </a:p>
          <a:p>
            <a:pPr marL="0" indent="0">
              <a:buNone/>
            </a:pPr>
            <a:r>
              <a:rPr lang="nb-NO" dirty="0" smtClean="0"/>
              <a:t>(tre vertikale prikker) og velge «vis slipp» </a:t>
            </a:r>
          </a:p>
          <a:p>
            <a:pPr marL="0" indent="0">
              <a:buNone/>
            </a:pPr>
            <a:r>
              <a:rPr lang="nb-NO" dirty="0" smtClean="0"/>
              <a:t>for å se på slippen. Trykk deretter på ikonet </a:t>
            </a:r>
          </a:p>
          <a:p>
            <a:pPr marL="0" indent="0">
              <a:buNone/>
            </a:pPr>
            <a:r>
              <a:rPr lang="nb-NO" dirty="0" smtClean="0"/>
              <a:t>for tilbake (pil til venstre).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97" y="1825625"/>
            <a:ext cx="2287504" cy="4066674"/>
          </a:xfrm>
          <a:prstGeom prst="rect">
            <a:avLst/>
          </a:prstGeom>
        </p:spPr>
      </p:pic>
      <p:cxnSp>
        <p:nvCxnSpPr>
          <p:cNvPr id="6" name="Rett pil 5"/>
          <p:cNvCxnSpPr/>
          <p:nvPr/>
        </p:nvCxnSpPr>
        <p:spPr>
          <a:xfrm flipV="1">
            <a:off x="6296526" y="2294021"/>
            <a:ext cx="2558716" cy="1756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49"/>
          <a:stretch/>
        </p:blipFill>
        <p:spPr>
          <a:xfrm>
            <a:off x="2591302" y="3850941"/>
            <a:ext cx="2397793" cy="2572603"/>
          </a:xfrm>
          <a:prstGeom prst="rect">
            <a:avLst/>
          </a:prstGeom>
        </p:spPr>
      </p:pic>
      <p:cxnSp>
        <p:nvCxnSpPr>
          <p:cNvPr id="9" name="Rett pil 8"/>
          <p:cNvCxnSpPr/>
          <p:nvPr/>
        </p:nvCxnSpPr>
        <p:spPr>
          <a:xfrm flipV="1">
            <a:off x="1395663" y="4836695"/>
            <a:ext cx="1804737" cy="80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Trykk på ikonet for vedlegg.</a:t>
            </a:r>
          </a:p>
          <a:p>
            <a:r>
              <a:rPr lang="nb-NO" dirty="0" smtClean="0"/>
              <a:t>Sjekk at kvittering for kjøp er vedlagt.</a:t>
            </a:r>
          </a:p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47"/>
          <a:stretch/>
        </p:blipFill>
        <p:spPr>
          <a:xfrm>
            <a:off x="6914398" y="1572127"/>
            <a:ext cx="3171825" cy="4186990"/>
          </a:xfrm>
          <a:prstGeom prst="rect">
            <a:avLst/>
          </a:prstGeom>
        </p:spPr>
      </p:pic>
      <p:cxnSp>
        <p:nvCxnSpPr>
          <p:cNvPr id="9" name="Rett pil 8"/>
          <p:cNvCxnSpPr/>
          <p:nvPr/>
        </p:nvCxnSpPr>
        <p:spPr>
          <a:xfrm flipV="1">
            <a:off x="5510463" y="3007895"/>
            <a:ext cx="3280611" cy="11069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23474"/>
            <a:ext cx="10515600" cy="4853489"/>
          </a:xfrm>
        </p:spPr>
        <p:txBody>
          <a:bodyPr/>
          <a:lstStyle/>
          <a:p>
            <a:r>
              <a:rPr lang="nb-NO" dirty="0" smtClean="0"/>
              <a:t>Dersom kostnadstilordning skal endres.</a:t>
            </a:r>
          </a:p>
          <a:p>
            <a:r>
              <a:rPr lang="nb-NO" dirty="0" smtClean="0"/>
              <a:t>Trykk på ‘Kostnadstilordning generelt’, trykk på 100,00%, velg den som skal endres og gjør endring. Trykk OK for å lagre.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3404"/>
            <a:ext cx="2146382" cy="3815791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722" y="2823405"/>
            <a:ext cx="2146382" cy="381579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745" y="2823406"/>
            <a:ext cx="2146382" cy="3815791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496" y="2823406"/>
            <a:ext cx="2161423" cy="384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Trykk på ikonet for godkjenn (hake).</a:t>
            </a:r>
          </a:p>
          <a:p>
            <a:r>
              <a:rPr lang="nb-NO" dirty="0" smtClean="0"/>
              <a:t>Trykk OK på kontrollspørsmålet. Oppgaven godkjennes.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67"/>
          <a:stretch/>
        </p:blipFill>
        <p:spPr>
          <a:xfrm>
            <a:off x="3870157" y="3120184"/>
            <a:ext cx="2979821" cy="2873000"/>
          </a:xfrm>
          <a:prstGeom prst="rect">
            <a:avLst/>
          </a:prstGeom>
        </p:spPr>
      </p:pic>
      <p:cxnSp>
        <p:nvCxnSpPr>
          <p:cNvPr id="6" name="Rett pil 5"/>
          <p:cNvCxnSpPr/>
          <p:nvPr/>
        </p:nvCxnSpPr>
        <p:spPr>
          <a:xfrm flipH="1" flipV="1">
            <a:off x="6585284" y="3649579"/>
            <a:ext cx="2574758" cy="12994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5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608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Utgiftsrefusjon</vt:lpstr>
      <vt:lpstr>Godkjenner 1 og 2</vt:lpstr>
      <vt:lpstr>Slik godkjenner du en utgiftsrefusjon i appen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Søk etter en oppgave i Innkurv i appen</vt:lpstr>
      <vt:lpstr>Sende en utgiftsrefusjon i retur for korrigering i appen</vt:lpstr>
      <vt:lpstr>Videresende en utgiftsrefusjon i appen</vt:lpstr>
      <vt:lpstr>Tilordne en oppgave til deg i appen</vt:lpstr>
      <vt:lpstr>Videoopplæring Utgiftsrefusjoner i appen</vt:lpstr>
    </vt:vector>
  </TitlesOfParts>
  <Company>Høgskolen i Østfold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Utgiftsrefusjon i SAP Portal</dc:title>
  <dc:creator>Connie Anette Møller Lund</dc:creator>
  <cp:lastModifiedBy>Connie Anette Møller Lund</cp:lastModifiedBy>
  <cp:revision>30</cp:revision>
  <dcterms:created xsi:type="dcterms:W3CDTF">2019-03-12T08:01:30Z</dcterms:created>
  <dcterms:modified xsi:type="dcterms:W3CDTF">2019-04-05T07:24:31Z</dcterms:modified>
</cp:coreProperties>
</file>