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1" r:id="rId3"/>
    <p:sldId id="262" r:id="rId4"/>
    <p:sldId id="267" r:id="rId5"/>
    <p:sldId id="268" r:id="rId6"/>
    <p:sldId id="269" r:id="rId7"/>
    <p:sldId id="271" r:id="rId8"/>
    <p:sldId id="263" r:id="rId9"/>
    <p:sldId id="272" r:id="rId10"/>
    <p:sldId id="273" r:id="rId11"/>
    <p:sldId id="274" r:id="rId12"/>
    <p:sldId id="264" r:id="rId13"/>
    <p:sldId id="266" r:id="rId14"/>
    <p:sldId id="265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7440" autoAdjust="0"/>
  </p:normalViewPr>
  <p:slideViewPr>
    <p:cSldViewPr snapToGrid="0">
      <p:cViewPr varScale="1">
        <p:scale>
          <a:sx n="78" d="100"/>
          <a:sy n="78" d="100"/>
        </p:scale>
        <p:origin x="715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8D0C0-957C-4A9D-B14C-469E3EF5DA37}" type="datetimeFigureOut">
              <a:rPr lang="nb-NO" smtClean="0"/>
              <a:t>24.10.2022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6F313-CF03-4DD3-8B2B-37D02D220A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854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1BAA0-828F-47CB-B895-7C659668A81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97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77540" y="2300554"/>
            <a:ext cx="10058400" cy="11430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7540" y="3429000"/>
            <a:ext cx="10058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596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5E781-962D-4578-ACBD-10BCCC6533A8}" type="datetime1">
              <a:rPr lang="nb-NO" altLang="nb-NO" smtClean="0"/>
              <a:t>24.10.2022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5D18E-3000-4E1B-9F62-F3D54D005FD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8850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384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1920"/>
            </a:lvl1pPr>
            <a:lvl2pPr marL="435510" indent="0">
              <a:buNone/>
              <a:defRPr sz="1680"/>
            </a:lvl2pPr>
            <a:lvl3pPr marL="871021" indent="0">
              <a:buNone/>
              <a:defRPr sz="1560"/>
            </a:lvl3pPr>
            <a:lvl4pPr marL="1306531" indent="0">
              <a:buNone/>
              <a:defRPr sz="1320"/>
            </a:lvl4pPr>
            <a:lvl5pPr marL="1742041" indent="0">
              <a:buNone/>
              <a:defRPr sz="1320"/>
            </a:lvl5pPr>
            <a:lvl6pPr marL="2177552" indent="0">
              <a:buNone/>
              <a:defRPr sz="1320"/>
            </a:lvl6pPr>
            <a:lvl7pPr marL="2613062" indent="0">
              <a:buNone/>
              <a:defRPr sz="1320"/>
            </a:lvl7pPr>
            <a:lvl8pPr marL="3048574" indent="0">
              <a:buNone/>
              <a:defRPr sz="1320"/>
            </a:lvl8pPr>
            <a:lvl9pPr marL="3484084" indent="0">
              <a:buNone/>
              <a:defRPr sz="13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C43E5-21A2-476E-816F-3404B35F62F4}" type="datetime1">
              <a:rPr lang="nb-NO" altLang="nb-NO" smtClean="0"/>
              <a:t>24.10.2022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D1FE3-8F03-4880-B464-9AA42111874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266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1981200"/>
            <a:ext cx="5029200" cy="4114800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5029200" cy="4114800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0B822-2AAF-4AA8-BD76-DB81ED316E58}" type="datetime1">
              <a:rPr lang="nb-NO" altLang="nb-NO" smtClean="0"/>
              <a:t>24.10.2022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C73BC-6883-429D-B9EB-5AC6B76E9F2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3601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35510" indent="0">
              <a:buNone/>
              <a:defRPr sz="1920" b="1"/>
            </a:lvl2pPr>
            <a:lvl3pPr marL="871021" indent="0">
              <a:buNone/>
              <a:defRPr sz="1680" b="1"/>
            </a:lvl3pPr>
            <a:lvl4pPr marL="1306531" indent="0">
              <a:buNone/>
              <a:defRPr sz="1560" b="1"/>
            </a:lvl4pPr>
            <a:lvl5pPr marL="1742041" indent="0">
              <a:buNone/>
              <a:defRPr sz="1560" b="1"/>
            </a:lvl5pPr>
            <a:lvl6pPr marL="2177552" indent="0">
              <a:buNone/>
              <a:defRPr sz="1560" b="1"/>
            </a:lvl6pPr>
            <a:lvl7pPr marL="2613062" indent="0">
              <a:buNone/>
              <a:defRPr sz="1560" b="1"/>
            </a:lvl7pPr>
            <a:lvl8pPr marL="3048574" indent="0">
              <a:buNone/>
              <a:defRPr sz="1560" b="1"/>
            </a:lvl8pPr>
            <a:lvl9pPr marL="3484084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35510" indent="0">
              <a:buNone/>
              <a:defRPr sz="1920" b="1"/>
            </a:lvl2pPr>
            <a:lvl3pPr marL="871021" indent="0">
              <a:buNone/>
              <a:defRPr sz="1680" b="1"/>
            </a:lvl3pPr>
            <a:lvl4pPr marL="1306531" indent="0">
              <a:buNone/>
              <a:defRPr sz="1560" b="1"/>
            </a:lvl4pPr>
            <a:lvl5pPr marL="1742041" indent="0">
              <a:buNone/>
              <a:defRPr sz="1560" b="1"/>
            </a:lvl5pPr>
            <a:lvl6pPr marL="2177552" indent="0">
              <a:buNone/>
              <a:defRPr sz="1560" b="1"/>
            </a:lvl6pPr>
            <a:lvl7pPr marL="2613062" indent="0">
              <a:buNone/>
              <a:defRPr sz="1560" b="1"/>
            </a:lvl7pPr>
            <a:lvl8pPr marL="3048574" indent="0">
              <a:buNone/>
              <a:defRPr sz="1560" b="1"/>
            </a:lvl8pPr>
            <a:lvl9pPr marL="3484084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C01DB-6107-479F-A894-6F90F9BC3FC3}" type="datetime1">
              <a:rPr lang="nb-NO" altLang="nb-NO" smtClean="0"/>
              <a:t>24.10.2022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2C302-D44F-488E-8B2D-3405D1BD338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3776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437F5-31AC-4851-8447-A3DA9FEDA97B}" type="datetime1">
              <a:rPr lang="nb-NO" altLang="nb-NO" smtClean="0"/>
              <a:t>24.10.2022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394B6-38B4-4EA0-8CF1-AFD3EF62E29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2445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23A99-EECC-42CE-8717-22F78E39967F}" type="datetime1">
              <a:rPr lang="nb-NO" altLang="nb-NO" smtClean="0"/>
              <a:t>24.10.2022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43ADC-CF7A-4960-8B33-AAC800270C0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7303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4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320"/>
            </a:lvl1pPr>
            <a:lvl2pPr marL="435510" indent="0">
              <a:buNone/>
              <a:defRPr sz="1200"/>
            </a:lvl2pPr>
            <a:lvl3pPr marL="871021" indent="0">
              <a:buNone/>
              <a:defRPr sz="960"/>
            </a:lvl3pPr>
            <a:lvl4pPr marL="1306531" indent="0">
              <a:buNone/>
              <a:defRPr sz="840"/>
            </a:lvl4pPr>
            <a:lvl5pPr marL="1742041" indent="0">
              <a:buNone/>
              <a:defRPr sz="840"/>
            </a:lvl5pPr>
            <a:lvl6pPr marL="2177552" indent="0">
              <a:buNone/>
              <a:defRPr sz="840"/>
            </a:lvl6pPr>
            <a:lvl7pPr marL="2613062" indent="0">
              <a:buNone/>
              <a:defRPr sz="840"/>
            </a:lvl7pPr>
            <a:lvl8pPr marL="3048574" indent="0">
              <a:buNone/>
              <a:defRPr sz="840"/>
            </a:lvl8pPr>
            <a:lvl9pPr marL="3484084" indent="0">
              <a:buNone/>
              <a:defRPr sz="8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9F8C9-F160-4464-8E69-0BB655B8B107}" type="datetime1">
              <a:rPr lang="nb-NO" altLang="nb-NO" smtClean="0"/>
              <a:t>24.10.2022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05968-CFF0-4275-B62C-DCDB4A8B4E3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6304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7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35510" indent="0">
              <a:buNone/>
              <a:defRPr sz="2640"/>
            </a:lvl2pPr>
            <a:lvl3pPr marL="871021" indent="0">
              <a:buNone/>
              <a:defRPr sz="2280"/>
            </a:lvl3pPr>
            <a:lvl4pPr marL="1306531" indent="0">
              <a:buNone/>
              <a:defRPr sz="1920"/>
            </a:lvl4pPr>
            <a:lvl5pPr marL="1742041" indent="0">
              <a:buNone/>
              <a:defRPr sz="1920"/>
            </a:lvl5pPr>
            <a:lvl6pPr marL="2177552" indent="0">
              <a:buNone/>
              <a:defRPr sz="1920"/>
            </a:lvl6pPr>
            <a:lvl7pPr marL="2613062" indent="0">
              <a:buNone/>
              <a:defRPr sz="1920"/>
            </a:lvl7pPr>
            <a:lvl8pPr marL="3048574" indent="0">
              <a:buNone/>
              <a:defRPr sz="1920"/>
            </a:lvl8pPr>
            <a:lvl9pPr marL="3484084" indent="0">
              <a:buNone/>
              <a:defRPr sz="192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320"/>
            </a:lvl1pPr>
            <a:lvl2pPr marL="435510" indent="0">
              <a:buNone/>
              <a:defRPr sz="1200"/>
            </a:lvl2pPr>
            <a:lvl3pPr marL="871021" indent="0">
              <a:buNone/>
              <a:defRPr sz="960"/>
            </a:lvl3pPr>
            <a:lvl4pPr marL="1306531" indent="0">
              <a:buNone/>
              <a:defRPr sz="840"/>
            </a:lvl4pPr>
            <a:lvl5pPr marL="1742041" indent="0">
              <a:buNone/>
              <a:defRPr sz="840"/>
            </a:lvl5pPr>
            <a:lvl6pPr marL="2177552" indent="0">
              <a:buNone/>
              <a:defRPr sz="840"/>
            </a:lvl6pPr>
            <a:lvl7pPr marL="2613062" indent="0">
              <a:buNone/>
              <a:defRPr sz="840"/>
            </a:lvl7pPr>
            <a:lvl8pPr marL="3048574" indent="0">
              <a:buNone/>
              <a:defRPr sz="840"/>
            </a:lvl8pPr>
            <a:lvl9pPr marL="3484084" indent="0">
              <a:buNone/>
              <a:defRPr sz="8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EAED6-314B-4AD7-84BF-34EED5C8C5DE}" type="datetime1">
              <a:rPr lang="nb-NO" altLang="nb-NO" smtClean="0"/>
              <a:t>24.10.2022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AEBF5-4F16-40E8-B1BE-538B7C4281D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148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016001" y="849630"/>
            <a:ext cx="10562167" cy="114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81200"/>
            <a:ext cx="1056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4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2EDF1C6-4CA0-41BD-9987-00A4C879B109}" type="datetime1">
              <a:rPr lang="nb-NO" altLang="nb-NO" smtClean="0"/>
              <a:t>24.10.2022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91284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4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8AEFAAB-3CCC-4B1C-8122-09665D15692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06" y="-27383"/>
            <a:ext cx="5994751" cy="8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0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3551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87102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0653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74204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25756" indent="-325756" algn="l" rtl="0" eaLnBrk="1" fontAlgn="base" hangingPunct="1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  <a:ea typeface="+mn-ea"/>
          <a:cs typeface="+mn-cs"/>
        </a:defRPr>
      </a:lvl1pPr>
      <a:lvl2pPr marL="706756" indent="-270510" algn="l" rtl="0" eaLnBrk="1" fontAlgn="base" hangingPunct="1">
        <a:spcBef>
          <a:spcPct val="20000"/>
        </a:spcBef>
        <a:spcAft>
          <a:spcPct val="0"/>
        </a:spcAft>
        <a:buChar char="–"/>
        <a:defRPr sz="2280">
          <a:solidFill>
            <a:schemeClr val="tx1"/>
          </a:solidFill>
          <a:latin typeface="+mn-lt"/>
          <a:ea typeface="+mn-ea"/>
          <a:cs typeface="+mn-cs"/>
        </a:defRPr>
      </a:lvl2pPr>
      <a:lvl3pPr marL="1087756" indent="-217170" algn="l" rtl="0" eaLnBrk="1" fontAlgn="base" hangingPunct="1">
        <a:spcBef>
          <a:spcPct val="20000"/>
        </a:spcBef>
        <a:spcAft>
          <a:spcPct val="0"/>
        </a:spcAft>
        <a:buChar char="•"/>
        <a:defRPr sz="192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21717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58340" indent="-217170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5pPr>
      <a:lvl6pPr marL="2395307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6pPr>
      <a:lvl7pPr marL="2830818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7pPr>
      <a:lvl8pPr marL="3266328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8pPr>
      <a:lvl9pPr marL="3701839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35510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7102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0653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4204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77552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613062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048574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84084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68780" y="2449651"/>
            <a:ext cx="9870948" cy="1143000"/>
          </a:xfrm>
        </p:spPr>
        <p:txBody>
          <a:bodyPr anchor="t"/>
          <a:lstStyle/>
          <a:p>
            <a:r>
              <a:rPr lang="nb-NO" sz="3600" noProof="0" dirty="0"/>
              <a:t>Deling av data fra forskning på høyreekstrem terrorisme</a:t>
            </a:r>
            <a:br>
              <a:rPr lang="nb-NO" sz="3200" b="0" noProof="0" dirty="0"/>
            </a:br>
            <a:br>
              <a:rPr lang="nb-NO" sz="3600" noProof="0" dirty="0"/>
            </a:br>
            <a:endParaRPr lang="nb-NO" altLang="nb-NO" sz="3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8780" y="4005903"/>
            <a:ext cx="9052560" cy="1752600"/>
          </a:xfrm>
        </p:spPr>
        <p:txBody>
          <a:bodyPr/>
          <a:lstStyle/>
          <a:p>
            <a:r>
              <a:rPr lang="nb-NO" altLang="nb-NO" sz="2160" noProof="0" dirty="0">
                <a:latin typeface="Arial" panose="020B0604020202020204" pitchFamily="34" charset="0"/>
                <a:cs typeface="Arial" panose="020B0604020202020204" pitchFamily="34" charset="0"/>
              </a:rPr>
              <a:t>Jacob Aasland Ravndal</a:t>
            </a:r>
          </a:p>
          <a:p>
            <a:r>
              <a:rPr lang="nb-NO" altLang="nb-NO" sz="2160" noProof="0" dirty="0">
                <a:latin typeface="Arial" panose="020B0604020202020204" pitchFamily="34" charset="0"/>
                <a:cs typeface="Arial" panose="020B0604020202020204" pitchFamily="34" charset="0"/>
              </a:rPr>
              <a:t>Fagdag om åpen forskning </a:t>
            </a:r>
          </a:p>
          <a:p>
            <a:r>
              <a:rPr lang="nb-NO" altLang="nb-NO" sz="2160" noProof="0" dirty="0">
                <a:latin typeface="Arial" panose="020B0604020202020204" pitchFamily="34" charset="0"/>
                <a:cs typeface="Arial" panose="020B0604020202020204" pitchFamily="34" charset="0"/>
              </a:rPr>
              <a:t>Høgskolen i Østfold</a:t>
            </a:r>
          </a:p>
          <a:p>
            <a:r>
              <a:rPr lang="nb-NO" altLang="nb-NO" sz="2160" dirty="0">
                <a:latin typeface="Arial" panose="020B0604020202020204" pitchFamily="34" charset="0"/>
                <a:cs typeface="Arial" panose="020B0604020202020204" pitchFamily="34" charset="0"/>
              </a:rPr>
              <a:t>24. oktober 2022 </a:t>
            </a:r>
            <a:endParaRPr lang="nb-NO" altLang="nb-NO" sz="216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altLang="nb-NO" sz="216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53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5680-CEF6-3B7B-91FA-4355701C2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NSD-sjokket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7E8D1-7663-F5B5-DE5B-06901F259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33" y="2086052"/>
            <a:ext cx="9864585" cy="420529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753EFF3-D706-F43A-F18D-5BBC912BB1C7}"/>
              </a:ext>
            </a:extLst>
          </p:cNvPr>
          <p:cNvSpPr/>
          <p:nvPr/>
        </p:nvSpPr>
        <p:spPr bwMode="auto">
          <a:xfrm>
            <a:off x="2733368" y="3510117"/>
            <a:ext cx="5447071" cy="22614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7A6288-8003-3A39-B107-B8F300999815}"/>
              </a:ext>
            </a:extLst>
          </p:cNvPr>
          <p:cNvSpPr/>
          <p:nvPr/>
        </p:nvSpPr>
        <p:spPr bwMode="auto">
          <a:xfrm>
            <a:off x="2851218" y="4039113"/>
            <a:ext cx="7118692" cy="84369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776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29FB3-DFBC-24A4-E531-B55D1D5B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NSD-sjokket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46BEA-DBD6-E73B-2081-4D756A9F1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296" y="1410778"/>
            <a:ext cx="4961263" cy="47587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6E1AB35-147B-DC49-DED3-69DF658202B5}"/>
              </a:ext>
            </a:extLst>
          </p:cNvPr>
          <p:cNvSpPr/>
          <p:nvPr/>
        </p:nvSpPr>
        <p:spPr bwMode="auto">
          <a:xfrm>
            <a:off x="4493342" y="1162783"/>
            <a:ext cx="5751871" cy="114490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1DBDD5-C089-9089-61CE-3414FC00F42F}"/>
              </a:ext>
            </a:extLst>
          </p:cNvPr>
          <p:cNvSpPr/>
          <p:nvPr/>
        </p:nvSpPr>
        <p:spPr bwMode="auto">
          <a:xfrm>
            <a:off x="4493342" y="5230761"/>
            <a:ext cx="5633885" cy="118677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52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9495-8210-BE73-0395-9CFD6B67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GDPR skapte og løste konflikten mellom åpen forskning og personvern i Norge (og hvordan NSD ble transformert fra fiende til venn)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C0964-3B17-5C1F-2165-99AE8CCA1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548" y="2717698"/>
            <a:ext cx="3166800" cy="39020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9D2043-DCCE-08C4-2CBB-E4A39B174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99" y="2717698"/>
            <a:ext cx="3854246" cy="390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93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5ABE-CF3A-5F98-CEE2-C336903C6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Fordeler og ulemper med åpen datadeling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50293-BE51-58C5-810C-41EC95756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981200"/>
            <a:ext cx="5366693" cy="4114800"/>
          </a:xfrm>
        </p:spPr>
        <p:txBody>
          <a:bodyPr/>
          <a:lstStyle/>
          <a:p>
            <a:r>
              <a:rPr lang="nb-NO" dirty="0"/>
              <a:t>Fordeler</a:t>
            </a:r>
          </a:p>
          <a:p>
            <a:pPr lvl="1"/>
            <a:r>
              <a:rPr lang="nb-NO" dirty="0"/>
              <a:t>Genererer mer og bedre forskning</a:t>
            </a:r>
          </a:p>
          <a:p>
            <a:pPr lvl="1"/>
            <a:r>
              <a:rPr lang="nb-NO" dirty="0"/>
              <a:t>Demokratiserende</a:t>
            </a:r>
          </a:p>
          <a:p>
            <a:pPr lvl="1"/>
            <a:r>
              <a:rPr lang="nb-NO" dirty="0"/>
              <a:t>Skjerpende</a:t>
            </a:r>
          </a:p>
          <a:p>
            <a:pPr lvl="1"/>
            <a:r>
              <a:rPr lang="nb-NO" dirty="0"/>
              <a:t>Positiv oppmerksomhet</a:t>
            </a:r>
          </a:p>
          <a:p>
            <a:pPr lvl="1"/>
            <a:r>
              <a:rPr lang="nb-NO" dirty="0"/>
              <a:t>Forhindrer kommersialisering</a:t>
            </a:r>
          </a:p>
          <a:p>
            <a:endParaRPr lang="nb-NO" dirty="0"/>
          </a:p>
          <a:p>
            <a:r>
              <a:rPr lang="nb-NO" dirty="0"/>
              <a:t>Ulemper</a:t>
            </a:r>
          </a:p>
          <a:p>
            <a:pPr lvl="1"/>
            <a:r>
              <a:rPr lang="nb-NO" dirty="0"/>
              <a:t>Forsøk på kommersialisering</a:t>
            </a:r>
          </a:p>
          <a:p>
            <a:pPr lvl="1"/>
            <a:r>
              <a:rPr lang="nb-NO" dirty="0"/>
              <a:t>Uhensiktsmessig bruk</a:t>
            </a:r>
          </a:p>
          <a:p>
            <a:pPr lvl="1"/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D562D-3918-911A-859D-8D31AC065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735" y="1981200"/>
            <a:ext cx="3751390" cy="46053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3809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1EE89-38D1-27F0-A436-E665547D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Open kvalitativ forskning: aktiv/åpen sitering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B705D-6719-7DB1-4465-C4BC8DB39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442" y="2190784"/>
            <a:ext cx="3056535" cy="42760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2D7CE3-71E5-01FC-845D-516A8E55C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301" y="2218096"/>
            <a:ext cx="2910688" cy="42760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92082A-28FB-0DC8-9897-158837247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81" y="2190784"/>
            <a:ext cx="4098637" cy="43101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210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1523C-77CA-1DDD-21C4-44FA5DA3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DBAA2-1B2F-68C5-004F-F7D08E733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sz="2400" dirty="0"/>
              <a:t>Mitt første forskningsrapport, som aldri vil publiseres</a:t>
            </a:r>
          </a:p>
          <a:p>
            <a:pPr marL="514350" indent="-514350">
              <a:buFont typeface="+mj-lt"/>
              <a:buAutoNum type="arabicPeriod"/>
            </a:pPr>
            <a:endParaRPr lang="nb-NO" sz="2400" dirty="0"/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NSD-sjokket</a:t>
            </a:r>
          </a:p>
          <a:p>
            <a:pPr marL="514350" indent="-514350">
              <a:buFont typeface="+mj-lt"/>
              <a:buAutoNum type="arabicPeriod"/>
            </a:pPr>
            <a:endParaRPr lang="nb-NO" sz="2400" dirty="0"/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Hvordan GDPR skapte og løste konflikten mellom åpen forskning og personvern i Norge (og transformerte NSD fra fiende til venn)</a:t>
            </a:r>
          </a:p>
          <a:p>
            <a:pPr marL="514350" indent="-514350">
              <a:buFont typeface="+mj-lt"/>
              <a:buAutoNum type="arabicPeriod"/>
            </a:pPr>
            <a:endParaRPr lang="nb-NO" sz="2400" dirty="0"/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Fordeler og ulemper med åpen datadeling</a:t>
            </a:r>
          </a:p>
          <a:p>
            <a:pPr marL="514350" indent="-514350">
              <a:buFont typeface="+mj-lt"/>
              <a:buAutoNum type="arabicPeriod"/>
            </a:pPr>
            <a:endParaRPr lang="nb-NO" sz="2400" dirty="0"/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Åpen kvalitativ forskning: aktiv/åpen sitering</a:t>
            </a:r>
          </a:p>
        </p:txBody>
      </p:sp>
    </p:spTree>
    <p:extLst>
      <p:ext uri="{BB962C8B-B14F-4D97-AF65-F5344CB8AC3E}">
        <p14:creationId xmlns:p14="http://schemas.microsoft.com/office/powerpoint/2010/main" val="287550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06D0-94B2-8C44-7144-D73780799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 første forskningsrapport, som aldri vil publiseres</a:t>
            </a: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8929F8B0-3F36-C76A-E721-C0C098FE4D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 r="29351"/>
          <a:stretch/>
        </p:blipFill>
        <p:spPr>
          <a:xfrm>
            <a:off x="7070756" y="2297317"/>
            <a:ext cx="1585972" cy="2263366"/>
          </a:xfrm>
          <a:prstGeom prst="rect">
            <a:avLst/>
          </a:prstGeom>
        </p:spPr>
      </p:pic>
      <p:pic>
        <p:nvPicPr>
          <p:cNvPr id="11" name="Picture 10" descr="A picture containing outdoor, sky, ground, military vehicle&#10;&#10;Description automatically generated">
            <a:extLst>
              <a:ext uri="{FF2B5EF4-FFF2-40B4-BE49-F238E27FC236}">
                <a16:creationId xmlns:a16="http://schemas.microsoft.com/office/drawing/2014/main" id="{D964891B-1BC7-A70D-BB86-1569604EAE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9" t="14257" r="21823"/>
          <a:stretch/>
        </p:blipFill>
        <p:spPr>
          <a:xfrm>
            <a:off x="8996602" y="4326171"/>
            <a:ext cx="1728452" cy="2263366"/>
          </a:xfrm>
          <a:prstGeom prst="rect">
            <a:avLst/>
          </a:prstGeom>
        </p:spPr>
      </p:pic>
      <p:pic>
        <p:nvPicPr>
          <p:cNvPr id="13" name="Picture 12" descr="A person standing on a balcony overlooking a city&#10;&#10;Description automatically generated with low confidence">
            <a:extLst>
              <a:ext uri="{FF2B5EF4-FFF2-40B4-BE49-F238E27FC236}">
                <a16:creationId xmlns:a16="http://schemas.microsoft.com/office/drawing/2014/main" id="{D42CA56F-3AD5-8F08-F400-B2B05B5110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-1175" r="6029" b="1"/>
          <a:stretch/>
        </p:blipFill>
        <p:spPr>
          <a:xfrm>
            <a:off x="9019895" y="2316802"/>
            <a:ext cx="1705159" cy="1874944"/>
          </a:xfrm>
          <a:prstGeom prst="rect">
            <a:avLst/>
          </a:prstGeom>
        </p:spPr>
      </p:pic>
      <p:pic>
        <p:nvPicPr>
          <p:cNvPr id="15" name="Picture 14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F7B983FE-C20A-C79C-5ECD-FF98E71AB7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/>
          <a:stretch/>
        </p:blipFill>
        <p:spPr>
          <a:xfrm>
            <a:off x="7070755" y="4711420"/>
            <a:ext cx="1780855" cy="1878117"/>
          </a:xfrm>
          <a:prstGeom prst="rect">
            <a:avLst/>
          </a:prstGeom>
        </p:spPr>
      </p:pic>
      <p:pic>
        <p:nvPicPr>
          <p:cNvPr id="17" name="Picture 16" descr="A white truck parked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2B10C1BD-FC82-8939-745A-858310069F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r="21905"/>
          <a:stretch/>
        </p:blipFill>
        <p:spPr>
          <a:xfrm>
            <a:off x="4851976" y="4146487"/>
            <a:ext cx="1974367" cy="2443050"/>
          </a:xfrm>
          <a:prstGeom prst="rect">
            <a:avLst/>
          </a:prstGeom>
        </p:spPr>
      </p:pic>
      <p:pic>
        <p:nvPicPr>
          <p:cNvPr id="19" name="Picture 18" descr="A picture containing ground, person, outdoor&#10;&#10;Description automatically generated">
            <a:extLst>
              <a:ext uri="{FF2B5EF4-FFF2-40B4-BE49-F238E27FC236}">
                <a16:creationId xmlns:a16="http://schemas.microsoft.com/office/drawing/2014/main" id="{AD943333-81C9-2469-CAE8-32185B0857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4"/>
          <a:stretch/>
        </p:blipFill>
        <p:spPr>
          <a:xfrm>
            <a:off x="4839354" y="2316802"/>
            <a:ext cx="1986989" cy="16757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65C45A-F4FF-8DF5-538A-C4C245105F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1474" y="2316802"/>
            <a:ext cx="2835242" cy="42727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039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0" y="5848349"/>
            <a:ext cx="3705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Photo: Henrik Lied / </a:t>
            </a:r>
            <a:r>
              <a:rPr lang="en-GB" sz="1000" dirty="0" err="1"/>
              <a:t>nrkbeta</a:t>
            </a:r>
            <a:r>
              <a:rPr lang="en-GB" sz="1000" dirty="0"/>
              <a:t>. </a:t>
            </a:r>
            <a:r>
              <a:rPr lang="nb-NO" sz="1000" dirty="0"/>
              <a:t>License: CC BY-SA 2.0 </a:t>
            </a:r>
            <a:endParaRPr lang="en-GB" sz="1000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/>
          <a:stretch/>
        </p:blipFill>
        <p:spPr>
          <a:xfrm>
            <a:off x="-163831" y="1280847"/>
            <a:ext cx="6316983" cy="4567503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t="-214" r="13067" b="4920"/>
          <a:stretch/>
        </p:blipFill>
        <p:spPr>
          <a:xfrm>
            <a:off x="6146132" y="1271954"/>
            <a:ext cx="6251019" cy="4576396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6153152" y="5848348"/>
            <a:ext cx="3705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Photo: </a:t>
            </a:r>
            <a:r>
              <a:rPr lang="en-US" sz="1000" dirty="0"/>
              <a:t>" </a:t>
            </a:r>
            <a:r>
              <a:rPr lang="en-US" sz="1000" dirty="0" err="1"/>
              <a:t>Sigurd</a:t>
            </a:r>
            <a:r>
              <a:rPr lang="en-US" sz="1000" dirty="0"/>
              <a:t> Rage. License: CC BY-NC-ND 2.0</a:t>
            </a:r>
            <a:endParaRPr lang="en-GB" sz="10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375665" y="880737"/>
            <a:ext cx="237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22 July 2011</a:t>
            </a:r>
          </a:p>
        </p:txBody>
      </p:sp>
    </p:spTree>
    <p:extLst>
      <p:ext uri="{BB962C8B-B14F-4D97-AF65-F5344CB8AC3E}">
        <p14:creationId xmlns:p14="http://schemas.microsoft.com/office/powerpoint/2010/main" val="16256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153" y="1248835"/>
            <a:ext cx="3615418" cy="51084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451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b="12705"/>
          <a:stretch/>
        </p:blipFill>
        <p:spPr>
          <a:xfrm>
            <a:off x="1132115" y="1496789"/>
            <a:ext cx="10112829" cy="496575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475515" y="1018599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June 2014</a:t>
            </a:r>
          </a:p>
        </p:txBody>
      </p:sp>
    </p:spTree>
    <p:extLst>
      <p:ext uri="{BB962C8B-B14F-4D97-AF65-F5344CB8AC3E}">
        <p14:creationId xmlns:p14="http://schemas.microsoft.com/office/powerpoint/2010/main" val="389418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features of the </a:t>
            </a:r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GB" dirty="0"/>
              <a:t>ight-Wing </a:t>
            </a:r>
            <a:r>
              <a:rPr lang="en-GB" dirty="0">
                <a:solidFill>
                  <a:srgbClr val="FF0000"/>
                </a:solidFill>
              </a:rPr>
              <a:t>T</a:t>
            </a:r>
            <a:r>
              <a:rPr lang="en-GB" dirty="0"/>
              <a:t>errorism and </a:t>
            </a:r>
            <a:r>
              <a:rPr lang="en-GB" dirty="0">
                <a:solidFill>
                  <a:srgbClr val="FF0000"/>
                </a:solidFill>
              </a:rPr>
              <a:t>V</a:t>
            </a:r>
            <a:r>
              <a:rPr lang="en-GB" dirty="0"/>
              <a:t>iolence (</a:t>
            </a:r>
            <a:r>
              <a:rPr lang="en-GB" dirty="0">
                <a:solidFill>
                  <a:srgbClr val="FF0000"/>
                </a:solidFill>
              </a:rPr>
              <a:t>RTV</a:t>
            </a:r>
            <a:r>
              <a:rPr lang="en-GB" dirty="0"/>
              <a:t>) dataset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16000" y="1981200"/>
            <a:ext cx="6191046" cy="4114800"/>
          </a:xfrm>
        </p:spPr>
        <p:txBody>
          <a:bodyPr/>
          <a:lstStyle/>
          <a:p>
            <a:endParaRPr lang="en-GB" sz="2000" dirty="0"/>
          </a:p>
          <a:p>
            <a:r>
              <a:rPr lang="en-GB" sz="2000" dirty="0"/>
              <a:t>RTV aims to provide a systematic (valid and representative) measurement of RTV post-1990</a:t>
            </a:r>
          </a:p>
          <a:p>
            <a:endParaRPr lang="en-GB" sz="2000" dirty="0"/>
          </a:p>
          <a:p>
            <a:r>
              <a:rPr lang="en-GB" sz="2000" dirty="0"/>
              <a:t>Two inclusion criteria:</a:t>
            </a:r>
          </a:p>
          <a:p>
            <a:pPr marL="893446" lvl="1" indent="-457200">
              <a:buFont typeface="+mj-lt"/>
              <a:buAutoNum type="arabicPeriod"/>
            </a:pPr>
            <a:r>
              <a:rPr lang="en-GB" sz="2000" dirty="0"/>
              <a:t>Target selection premised on right-wing beliefs</a:t>
            </a:r>
          </a:p>
          <a:p>
            <a:pPr marL="893446" lvl="1" indent="-457200">
              <a:buFont typeface="+mj-lt"/>
              <a:buAutoNum type="arabicPeriod"/>
            </a:pPr>
            <a:r>
              <a:rPr lang="en-GB" sz="2000" dirty="0"/>
              <a:t>Severity</a:t>
            </a:r>
          </a:p>
          <a:p>
            <a:endParaRPr lang="en-GB" sz="2000" dirty="0"/>
          </a:p>
          <a:p>
            <a:r>
              <a:rPr lang="en-GB" sz="2000" dirty="0"/>
              <a:t>Open science (public sources and sharing)</a:t>
            </a:r>
          </a:p>
          <a:p>
            <a:endParaRPr lang="en-GB" sz="2000" dirty="0"/>
          </a:p>
          <a:p>
            <a:r>
              <a:rPr lang="en-GB" sz="2000" dirty="0"/>
              <a:t>Attacks, plots and major arms discoveries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CF3F0710-6D29-C460-02D9-EBAD0FDCF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361" y="1790894"/>
            <a:ext cx="3434162" cy="4865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852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464E-BED3-23E2-87D9-0BB849F1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NSD-sjokket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6501A-700B-0849-9A33-BD68702C4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22" y="2279673"/>
            <a:ext cx="10172155" cy="41643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791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822A-DD5C-1DF2-4312-A033FE0B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NSD-sjokket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B4429CC-BBBB-6C64-6C60-BFDD88939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8" r="25317" b="5708"/>
          <a:stretch/>
        </p:blipFill>
        <p:spPr>
          <a:xfrm>
            <a:off x="2426910" y="2077300"/>
            <a:ext cx="6855444" cy="4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06970"/>
      </p:ext>
    </p:extLst>
  </p:cSld>
  <p:clrMapOvr>
    <a:masterClrMapping/>
  </p:clrMapOvr>
</p:sld>
</file>

<file path=ppt/theme/theme1.xml><?xml version="1.0" encoding="utf-8"?>
<a:theme xmlns:a="http://schemas.openxmlformats.org/drawingml/2006/main" name="UIONorsk16-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iO-Norsk16_10Crex (002).potx [Read-Only]" id="{8FEC4117-AD66-4F61-8FA8-7647EE388817}" vid="{9DE135FC-97B7-464D-8532-73BD2088D0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220</Words>
  <Application>Microsoft Office PowerPoint</Application>
  <PresentationFormat>Widescreen</PresentationFormat>
  <Paragraphs>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UIONorsk16-10</vt:lpstr>
      <vt:lpstr>Deling av data fra forskning på høyreekstrem terrorisme  </vt:lpstr>
      <vt:lpstr>Innhold</vt:lpstr>
      <vt:lpstr>Min første forskningsrapport, som aldri vil publiseres</vt:lpstr>
      <vt:lpstr>PowerPoint Presentation</vt:lpstr>
      <vt:lpstr>PowerPoint Presentation</vt:lpstr>
      <vt:lpstr>PowerPoint Presentation</vt:lpstr>
      <vt:lpstr>Key features of the Right-Wing Terrorism and Violence (RTV) dataset</vt:lpstr>
      <vt:lpstr>NSD-sjokket</vt:lpstr>
      <vt:lpstr>NSD-sjokket</vt:lpstr>
      <vt:lpstr>NSD-sjokket</vt:lpstr>
      <vt:lpstr>NSD-sjokket</vt:lpstr>
      <vt:lpstr>Hvordan GDPR skapte og løste konflikten mellom åpen forskning og personvern i Norge (og hvordan NSD ble transformert fra fiende til venn)</vt:lpstr>
      <vt:lpstr>Fordeler og ulemper med åpen datadeling</vt:lpstr>
      <vt:lpstr>Open kvalitativ forskning: aktiv/åpen sitering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Aasland Ravndal</dc:creator>
  <cp:lastModifiedBy>Jacob Aasland Ravndal</cp:lastModifiedBy>
  <cp:revision>37</cp:revision>
  <dcterms:created xsi:type="dcterms:W3CDTF">2018-02-02T06:49:27Z</dcterms:created>
  <dcterms:modified xsi:type="dcterms:W3CDTF">2022-10-24T08:06:22Z</dcterms:modified>
</cp:coreProperties>
</file>