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56" r:id="rId5"/>
    <p:sldMasterId id="2147483662" r:id="rId6"/>
    <p:sldMasterId id="2147483668" r:id="rId7"/>
  </p:sldMasterIdLst>
  <p:notesMasterIdLst>
    <p:notesMasterId r:id="rId23"/>
  </p:notesMasterIdLst>
  <p:handoutMasterIdLst>
    <p:handoutMasterId r:id="rId24"/>
  </p:handout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7" r:id="rId16"/>
    <p:sldId id="264" r:id="rId17"/>
    <p:sldId id="265" r:id="rId18"/>
    <p:sldId id="266" r:id="rId19"/>
    <p:sldId id="268" r:id="rId20"/>
    <p:sldId id="269" r:id="rId21"/>
    <p:sldId id="270" r:id="rId2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DDCA83-211E-4583-8CD4-2E3C6D5664D8}" v="2" dt="2022-11-13T14:49:11.3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81235" autoAdjust="0"/>
  </p:normalViewPr>
  <p:slideViewPr>
    <p:cSldViewPr snapToGrid="0">
      <p:cViewPr varScale="1">
        <p:scale>
          <a:sx n="88" d="100"/>
          <a:sy n="88" d="100"/>
        </p:scale>
        <p:origin x="1182" y="84"/>
      </p:cViewPr>
      <p:guideLst/>
    </p:cSldViewPr>
  </p:slideViewPr>
  <p:outlineViewPr>
    <p:cViewPr>
      <p:scale>
        <a:sx n="33" d="100"/>
        <a:sy n="33" d="100"/>
      </p:scale>
      <p:origin x="0" y="-71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764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nb-NO"/>
              <a:t>25.10.2055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35F46-3402-4F9A-A575-76C8BB429A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481432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nb-NO"/>
              <a:t>25.10.2055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927F-6722-43A7-B27F-F0EFF730C6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033105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Siden</a:t>
            </a:r>
            <a:r>
              <a:rPr lang="en-US" dirty="0"/>
              <a:t> 2006 </a:t>
            </a:r>
            <a:r>
              <a:rPr lang="en-US" dirty="0" err="1"/>
              <a:t>arbeidet</a:t>
            </a:r>
            <a:r>
              <a:rPr lang="en-US" dirty="0"/>
              <a:t> med OA ved UB i Tromsø</a:t>
            </a:r>
          </a:p>
          <a:p>
            <a:pPr lvl="1"/>
            <a:r>
              <a:rPr lang="en-US" dirty="0" err="1"/>
              <a:t>Vært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forkjemper</a:t>
            </a:r>
            <a:r>
              <a:rPr lang="en-US" dirty="0"/>
              <a:t> for OA </a:t>
            </a:r>
            <a:r>
              <a:rPr lang="en-US" dirty="0" err="1"/>
              <a:t>siden</a:t>
            </a:r>
            <a:r>
              <a:rPr lang="en-US" dirty="0"/>
              <a:t> 1995-96</a:t>
            </a:r>
          </a:p>
          <a:p>
            <a:r>
              <a:rPr lang="en-US" dirty="0" err="1"/>
              <a:t>Kom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UB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økonomi</a:t>
            </a:r>
            <a:r>
              <a:rPr lang="en-US" dirty="0"/>
              <a:t>- og IT-</a:t>
            </a:r>
            <a:r>
              <a:rPr lang="en-US" dirty="0" err="1"/>
              <a:t>avdelingene</a:t>
            </a:r>
            <a:r>
              <a:rPr lang="en-US" dirty="0"/>
              <a:t>, </a:t>
            </a:r>
            <a:r>
              <a:rPr lang="en-US" dirty="0" err="1"/>
              <a:t>kort</a:t>
            </a:r>
            <a:r>
              <a:rPr lang="en-US" dirty="0"/>
              <a:t> </a:t>
            </a:r>
            <a:r>
              <a:rPr lang="en-US" dirty="0" err="1"/>
              <a:t>opphold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det </a:t>
            </a:r>
            <a:r>
              <a:rPr lang="en-US" dirty="0" err="1"/>
              <a:t>Humanistiske</a:t>
            </a:r>
            <a:r>
              <a:rPr lang="en-US" dirty="0"/>
              <a:t> </a:t>
            </a:r>
            <a:r>
              <a:rPr lang="en-US" dirty="0" err="1"/>
              <a:t>fakultetet</a:t>
            </a:r>
            <a:endParaRPr lang="en-US" dirty="0"/>
          </a:p>
          <a:p>
            <a:r>
              <a:rPr lang="en-US" dirty="0" err="1"/>
              <a:t>Før</a:t>
            </a:r>
            <a:r>
              <a:rPr lang="en-US" dirty="0"/>
              <a:t> den </a:t>
            </a:r>
            <a:r>
              <a:rPr lang="en-US" dirty="0" err="1"/>
              <a:t>tid</a:t>
            </a:r>
            <a:r>
              <a:rPr lang="en-US" dirty="0"/>
              <a:t>: </a:t>
            </a:r>
            <a:r>
              <a:rPr lang="en-US" dirty="0" err="1"/>
              <a:t>Bankmann</a:t>
            </a:r>
            <a:r>
              <a:rPr lang="en-US" dirty="0"/>
              <a:t> – </a:t>
            </a:r>
            <a:r>
              <a:rPr lang="en-US" dirty="0" err="1"/>
              <a:t>mye</a:t>
            </a:r>
            <a:r>
              <a:rPr lang="en-US" dirty="0"/>
              <a:t> IT-</a:t>
            </a:r>
            <a:r>
              <a:rPr lang="en-US" dirty="0" err="1"/>
              <a:t>arbeid</a:t>
            </a:r>
            <a:endParaRPr lang="en-US" dirty="0"/>
          </a:p>
          <a:p>
            <a:r>
              <a:rPr lang="en-US" dirty="0" err="1"/>
              <a:t>Utdannelse</a:t>
            </a:r>
            <a:r>
              <a:rPr lang="en-US" dirty="0"/>
              <a:t>: </a:t>
            </a:r>
            <a:r>
              <a:rPr lang="en-US" dirty="0" err="1"/>
              <a:t>sosialøkonomi</a:t>
            </a:r>
            <a:r>
              <a:rPr lang="en-US" dirty="0"/>
              <a:t>, IT, </a:t>
            </a:r>
            <a:r>
              <a:rPr lang="en-US" dirty="0" err="1"/>
              <a:t>bankøkonom</a:t>
            </a:r>
            <a:r>
              <a:rPr lang="en-US" dirty="0"/>
              <a:t> – </a:t>
            </a:r>
            <a:r>
              <a:rPr lang="en-US" dirty="0" err="1"/>
              <a:t>senere</a:t>
            </a:r>
            <a:r>
              <a:rPr lang="en-US" dirty="0"/>
              <a:t> </a:t>
            </a:r>
            <a:r>
              <a:rPr lang="en-US" dirty="0" err="1"/>
              <a:t>dokumentasjonsvitenskap</a:t>
            </a:r>
            <a:r>
              <a:rPr lang="en-US" dirty="0"/>
              <a:t> med </a:t>
            </a:r>
            <a:r>
              <a:rPr lang="en-US" dirty="0" err="1"/>
              <a:t>vekt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vitenskapelig</a:t>
            </a:r>
            <a:r>
              <a:rPr lang="en-US" dirty="0"/>
              <a:t> </a:t>
            </a:r>
            <a:r>
              <a:rPr lang="en-US" dirty="0" err="1"/>
              <a:t>publisering</a:t>
            </a:r>
            <a:r>
              <a:rPr lang="en-US" dirty="0"/>
              <a:t> og </a:t>
            </a:r>
            <a:r>
              <a:rPr lang="en-US" dirty="0" err="1"/>
              <a:t>kommunikasjon</a:t>
            </a:r>
            <a:r>
              <a:rPr lang="en-US" dirty="0"/>
              <a:t> (master UiT 2011)</a:t>
            </a:r>
          </a:p>
          <a:p>
            <a:r>
              <a:rPr lang="en-US" dirty="0"/>
              <a:t>Diverse </a:t>
            </a:r>
            <a:r>
              <a:rPr lang="en-US" dirty="0" err="1"/>
              <a:t>nasjonale</a:t>
            </a:r>
            <a:r>
              <a:rPr lang="en-US" dirty="0"/>
              <a:t> og </a:t>
            </a:r>
            <a:r>
              <a:rPr lang="en-US" dirty="0" err="1"/>
              <a:t>internasjonale</a:t>
            </a:r>
            <a:r>
              <a:rPr lang="en-US" dirty="0"/>
              <a:t> </a:t>
            </a:r>
            <a:r>
              <a:rPr lang="en-US" dirty="0" err="1"/>
              <a:t>verv</a:t>
            </a:r>
            <a:r>
              <a:rPr lang="en-US" dirty="0"/>
              <a:t> og </a:t>
            </a:r>
            <a:r>
              <a:rPr lang="en-US" dirty="0" err="1"/>
              <a:t>prosjekter</a:t>
            </a:r>
            <a:endParaRPr lang="en-US" dirty="0"/>
          </a:p>
          <a:p>
            <a:r>
              <a:rPr lang="en-US" dirty="0" err="1"/>
              <a:t>Forsker</a:t>
            </a:r>
            <a:r>
              <a:rPr lang="en-US" dirty="0"/>
              <a:t>, </a:t>
            </a:r>
            <a:r>
              <a:rPr lang="en-US" dirty="0" err="1"/>
              <a:t>publiserer</a:t>
            </a:r>
            <a:r>
              <a:rPr lang="en-US" dirty="0"/>
              <a:t> og prater </a:t>
            </a:r>
            <a:r>
              <a:rPr lang="en-US" dirty="0" err="1"/>
              <a:t>gjerne</a:t>
            </a:r>
            <a:r>
              <a:rPr lang="en-US" dirty="0"/>
              <a:t> om OA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nb-NO"/>
              <a:t>25.10.2055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F8927F-6722-43A7-B27F-F0EFF730C60F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64680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Forkvaklet</a:t>
            </a:r>
            <a:r>
              <a:rPr lang="en-US" dirty="0"/>
              <a:t> </a:t>
            </a:r>
            <a:r>
              <a:rPr lang="en-US" dirty="0" err="1"/>
              <a:t>kostnadsbegrep</a:t>
            </a:r>
            <a:r>
              <a:rPr lang="en-US" dirty="0"/>
              <a:t>: Man ser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fakturaer</a:t>
            </a:r>
            <a:r>
              <a:rPr lang="en-US" dirty="0"/>
              <a:t>,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ressursbruk</a:t>
            </a:r>
            <a:r>
              <a:rPr lang="en-US" dirty="0"/>
              <a:t>. Det </a:t>
            </a:r>
            <a:r>
              <a:rPr lang="en-US" dirty="0" err="1"/>
              <a:t>medfører</a:t>
            </a:r>
            <a:r>
              <a:rPr lang="en-US" dirty="0"/>
              <a:t> gale </a:t>
            </a:r>
            <a:r>
              <a:rPr lang="en-US" dirty="0" err="1"/>
              <a:t>beslutninger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nb-NO"/>
              <a:t>25.10.2055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F8927F-6722-43A7-B27F-F0EFF730C60F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75291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Så</a:t>
            </a:r>
            <a:r>
              <a:rPr lang="en-US" dirty="0"/>
              <a:t> </a:t>
            </a:r>
            <a:r>
              <a:rPr lang="en-US" dirty="0" err="1"/>
              <a:t>jeg</a:t>
            </a:r>
            <a:r>
              <a:rPr lang="en-US" dirty="0"/>
              <a:t> er </a:t>
            </a:r>
            <a:r>
              <a:rPr lang="en-US" dirty="0" err="1"/>
              <a:t>nok</a:t>
            </a:r>
            <a:r>
              <a:rPr lang="en-US" dirty="0"/>
              <a:t> </a:t>
            </a:r>
            <a:r>
              <a:rPr lang="en-US" dirty="0" err="1"/>
              <a:t>skeptisk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at det var </a:t>
            </a:r>
            <a:r>
              <a:rPr lang="en-US" dirty="0" err="1"/>
              <a:t>en</a:t>
            </a:r>
            <a:r>
              <a:rPr lang="en-US" dirty="0"/>
              <a:t> god, </a:t>
            </a:r>
            <a:r>
              <a:rPr lang="en-US" dirty="0" err="1"/>
              <a:t>langsiktig</a:t>
            </a:r>
            <a:r>
              <a:rPr lang="en-US" dirty="0"/>
              <a:t>  </a:t>
            </a:r>
            <a:r>
              <a:rPr lang="en-US" dirty="0" err="1"/>
              <a:t>beslutning</a:t>
            </a:r>
            <a:r>
              <a:rPr lang="en-US" dirty="0"/>
              <a:t> å </a:t>
            </a:r>
            <a:r>
              <a:rPr lang="en-US" dirty="0" err="1"/>
              <a:t>gjøre</a:t>
            </a:r>
            <a:r>
              <a:rPr lang="en-US" dirty="0"/>
              <a:t> </a:t>
            </a:r>
            <a:r>
              <a:rPr lang="en-US" dirty="0" err="1"/>
              <a:t>dette</a:t>
            </a:r>
            <a:r>
              <a:rPr lang="en-US" dirty="0"/>
              <a:t> </a:t>
            </a:r>
            <a:r>
              <a:rPr lang="en-US" dirty="0" err="1"/>
              <a:t>helt</a:t>
            </a:r>
            <a:r>
              <a:rPr lang="en-US" dirty="0"/>
              <a:t> </a:t>
            </a:r>
            <a:r>
              <a:rPr lang="en-US" dirty="0" err="1"/>
              <a:t>lokalt</a:t>
            </a:r>
            <a:r>
              <a:rPr lang="en-US" dirty="0"/>
              <a:t>. </a:t>
            </a:r>
            <a:r>
              <a:rPr lang="en-US" dirty="0" err="1"/>
              <a:t>Samarbeid</a:t>
            </a:r>
            <a:r>
              <a:rPr lang="en-US" dirty="0"/>
              <a:t> med </a:t>
            </a:r>
            <a:r>
              <a:rPr lang="en-US" dirty="0" err="1"/>
              <a:t>en</a:t>
            </a:r>
            <a:r>
              <a:rPr lang="en-US" dirty="0"/>
              <a:t> av </a:t>
            </a:r>
            <a:r>
              <a:rPr lang="en-US" dirty="0" err="1"/>
              <a:t>tjenestene</a:t>
            </a:r>
            <a:r>
              <a:rPr lang="en-US" dirty="0"/>
              <a:t> i Oslo </a:t>
            </a:r>
            <a:r>
              <a:rPr lang="en-US" dirty="0" err="1"/>
              <a:t>ville</a:t>
            </a:r>
            <a:r>
              <a:rPr lang="en-US" dirty="0"/>
              <a:t> </a:t>
            </a:r>
            <a:r>
              <a:rPr lang="en-US" dirty="0" err="1"/>
              <a:t>vært</a:t>
            </a:r>
            <a:r>
              <a:rPr lang="en-US" dirty="0"/>
              <a:t> å </a:t>
            </a:r>
            <a:r>
              <a:rPr lang="en-US" dirty="0" err="1"/>
              <a:t>foretrekke</a:t>
            </a:r>
            <a:r>
              <a:rPr lang="en-US" dirty="0"/>
              <a:t>. Det er min </a:t>
            </a:r>
            <a:r>
              <a:rPr lang="en-US" dirty="0" err="1"/>
              <a:t>mening</a:t>
            </a:r>
            <a:r>
              <a:rPr lang="en-US" dirty="0"/>
              <a:t>,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urokkelig</a:t>
            </a:r>
            <a:r>
              <a:rPr lang="en-US" dirty="0"/>
              <a:t> </a:t>
            </a:r>
            <a:r>
              <a:rPr lang="en-US" dirty="0" err="1"/>
              <a:t>sannhet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nb-NO"/>
              <a:t>25.10.2055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F8927F-6722-43A7-B27F-F0EFF730C60F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1590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Mange </a:t>
            </a:r>
            <a:r>
              <a:rPr lang="en-US" dirty="0" err="1"/>
              <a:t>spørsmål</a:t>
            </a:r>
            <a:r>
              <a:rPr lang="en-US" dirty="0"/>
              <a:t>, </a:t>
            </a:r>
            <a:r>
              <a:rPr lang="en-US" dirty="0" err="1"/>
              <a:t>mye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er i </a:t>
            </a:r>
            <a:r>
              <a:rPr lang="en-US" dirty="0" err="1"/>
              <a:t>bevegelse</a:t>
            </a:r>
            <a:r>
              <a:rPr lang="en-US" dirty="0"/>
              <a:t>.  </a:t>
            </a:r>
            <a:r>
              <a:rPr lang="en-US" dirty="0" err="1"/>
              <a:t>Vil</a:t>
            </a:r>
            <a:r>
              <a:rPr lang="en-US" dirty="0"/>
              <a:t> </a:t>
            </a:r>
            <a:r>
              <a:rPr lang="en-US" dirty="0" err="1"/>
              <a:t>trolig</a:t>
            </a:r>
            <a:r>
              <a:rPr lang="en-US" dirty="0"/>
              <a:t> ta </a:t>
            </a:r>
            <a:r>
              <a:rPr lang="en-US" dirty="0" err="1"/>
              <a:t>noen</a:t>
            </a:r>
            <a:r>
              <a:rPr lang="en-US" dirty="0"/>
              <a:t> </a:t>
            </a:r>
            <a:r>
              <a:rPr lang="en-US" dirty="0" err="1"/>
              <a:t>år</a:t>
            </a:r>
            <a:r>
              <a:rPr lang="en-US" dirty="0"/>
              <a:t> </a:t>
            </a:r>
            <a:r>
              <a:rPr lang="en-US" dirty="0" err="1"/>
              <a:t>før</a:t>
            </a:r>
            <a:r>
              <a:rPr lang="en-US" dirty="0"/>
              <a:t> vi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klar</a:t>
            </a:r>
            <a:r>
              <a:rPr lang="en-US" dirty="0"/>
              <a:t> </a:t>
            </a:r>
            <a:r>
              <a:rPr lang="en-US" dirty="0" err="1"/>
              <a:t>retning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av </a:t>
            </a:r>
            <a:r>
              <a:rPr lang="en-US" dirty="0" err="1"/>
              <a:t>ørkenen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nb-NO"/>
              <a:t>25.10.2055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F8927F-6722-43A7-B27F-F0EFF730C60F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27597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Forskere</a:t>
            </a:r>
            <a:r>
              <a:rPr lang="en-US" dirty="0"/>
              <a:t> </a:t>
            </a:r>
            <a:r>
              <a:rPr lang="en-US" dirty="0" err="1"/>
              <a:t>vil</a:t>
            </a:r>
            <a:r>
              <a:rPr lang="en-US" dirty="0"/>
              <a:t> </a:t>
            </a:r>
            <a:r>
              <a:rPr lang="en-US" dirty="0" err="1"/>
              <a:t>trolig</a:t>
            </a:r>
            <a:r>
              <a:rPr lang="en-US" dirty="0"/>
              <a:t> </a:t>
            </a:r>
            <a:r>
              <a:rPr lang="en-US" dirty="0" err="1"/>
              <a:t>bli</a:t>
            </a:r>
            <a:r>
              <a:rPr lang="en-US" dirty="0"/>
              <a:t> </a:t>
            </a:r>
            <a:r>
              <a:rPr lang="en-US" dirty="0" err="1"/>
              <a:t>nødt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å </a:t>
            </a:r>
            <a:r>
              <a:rPr lang="en-US" dirty="0" err="1"/>
              <a:t>velge</a:t>
            </a:r>
            <a:r>
              <a:rPr lang="en-US" dirty="0"/>
              <a:t> </a:t>
            </a:r>
            <a:r>
              <a:rPr lang="en-US" dirty="0" err="1"/>
              <a:t>finansiørbasert</a:t>
            </a:r>
            <a:r>
              <a:rPr lang="en-US" dirty="0"/>
              <a:t> </a:t>
            </a:r>
            <a:r>
              <a:rPr lang="en-US" dirty="0" err="1"/>
              <a:t>publisering</a:t>
            </a:r>
            <a:r>
              <a:rPr lang="en-US" dirty="0"/>
              <a:t>, de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penger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annet</a:t>
            </a:r>
            <a:r>
              <a:rPr lang="en-US" dirty="0"/>
              <a:t>. Og EU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vanskelig</a:t>
            </a:r>
            <a:r>
              <a:rPr lang="en-US" dirty="0"/>
              <a:t> </a:t>
            </a:r>
            <a:r>
              <a:rPr lang="en-US" dirty="0" err="1"/>
              <a:t>rangere</a:t>
            </a:r>
            <a:r>
              <a:rPr lang="en-US" dirty="0"/>
              <a:t> </a:t>
            </a:r>
            <a:r>
              <a:rPr lang="en-US" dirty="0" err="1"/>
              <a:t>publisering</a:t>
            </a:r>
            <a:r>
              <a:rPr lang="en-US" dirty="0"/>
              <a:t> i </a:t>
            </a:r>
            <a:r>
              <a:rPr lang="en-US" dirty="0" err="1"/>
              <a:t>deres</a:t>
            </a:r>
            <a:r>
              <a:rPr lang="en-US" dirty="0"/>
              <a:t> </a:t>
            </a:r>
            <a:r>
              <a:rPr lang="en-US" dirty="0" err="1"/>
              <a:t>tjeneste</a:t>
            </a:r>
            <a:r>
              <a:rPr lang="en-US" dirty="0"/>
              <a:t> </a:t>
            </a:r>
            <a:r>
              <a:rPr lang="en-US" dirty="0" err="1"/>
              <a:t>lavere</a:t>
            </a:r>
            <a:r>
              <a:rPr lang="en-US" dirty="0"/>
              <a:t> </a:t>
            </a:r>
            <a:r>
              <a:rPr lang="en-US" dirty="0" err="1"/>
              <a:t>enn</a:t>
            </a:r>
            <a:r>
              <a:rPr lang="en-US" dirty="0"/>
              <a:t> </a:t>
            </a:r>
            <a:r>
              <a:rPr lang="en-US" dirty="0" err="1"/>
              <a:t>publisering</a:t>
            </a:r>
            <a:r>
              <a:rPr lang="en-US" dirty="0"/>
              <a:t> hos Elsevier. </a:t>
            </a:r>
            <a:r>
              <a:rPr lang="en-US" dirty="0" err="1"/>
              <a:t>Trolig</a:t>
            </a:r>
            <a:r>
              <a:rPr lang="en-US" dirty="0"/>
              <a:t> </a:t>
            </a:r>
            <a:r>
              <a:rPr lang="en-US" dirty="0" err="1"/>
              <a:t>vil</a:t>
            </a:r>
            <a:r>
              <a:rPr lang="en-US" dirty="0"/>
              <a:t> </a:t>
            </a:r>
            <a:r>
              <a:rPr lang="en-US" dirty="0" err="1"/>
              <a:t>disse</a:t>
            </a:r>
            <a:r>
              <a:rPr lang="en-US" dirty="0"/>
              <a:t> </a:t>
            </a:r>
            <a:r>
              <a:rPr lang="en-US" dirty="0" err="1"/>
              <a:t>tjenestene</a:t>
            </a:r>
            <a:r>
              <a:rPr lang="en-US" dirty="0"/>
              <a:t> </a:t>
            </a:r>
            <a:r>
              <a:rPr lang="en-US" dirty="0" err="1"/>
              <a:t>få</a:t>
            </a:r>
            <a:r>
              <a:rPr lang="en-US" dirty="0"/>
              <a:t> bra med </a:t>
            </a:r>
            <a:r>
              <a:rPr lang="en-US" dirty="0" err="1"/>
              <a:t>prestisje</a:t>
            </a:r>
            <a:r>
              <a:rPr lang="en-US" dirty="0"/>
              <a:t> i </a:t>
            </a:r>
            <a:r>
              <a:rPr lang="en-US" dirty="0" err="1"/>
              <a:t>løpet</a:t>
            </a:r>
            <a:r>
              <a:rPr lang="en-US" dirty="0"/>
              <a:t> av </a:t>
            </a:r>
            <a:r>
              <a:rPr lang="en-US" dirty="0" err="1"/>
              <a:t>få</a:t>
            </a:r>
            <a:r>
              <a:rPr lang="en-US" dirty="0"/>
              <a:t> </a:t>
            </a:r>
            <a:r>
              <a:rPr lang="en-US" dirty="0" err="1"/>
              <a:t>år</a:t>
            </a:r>
            <a:r>
              <a:rPr lang="en-US" dirty="0"/>
              <a:t> – god </a:t>
            </a:r>
            <a:r>
              <a:rPr lang="en-US" dirty="0" err="1"/>
              <a:t>forskning</a:t>
            </a:r>
            <a:r>
              <a:rPr lang="en-US" dirty="0"/>
              <a:t> </a:t>
            </a:r>
            <a:r>
              <a:rPr lang="en-US" dirty="0" err="1"/>
              <a:t>vil</a:t>
            </a:r>
            <a:r>
              <a:rPr lang="en-US" dirty="0"/>
              <a:t> </a:t>
            </a:r>
            <a:r>
              <a:rPr lang="en-US" dirty="0" err="1"/>
              <a:t>bli</a:t>
            </a:r>
            <a:r>
              <a:rPr lang="en-US" dirty="0"/>
              <a:t> </a:t>
            </a:r>
            <a:r>
              <a:rPr lang="en-US" dirty="0" err="1"/>
              <a:t>publisert</a:t>
            </a:r>
            <a:r>
              <a:rPr lang="en-US" dirty="0"/>
              <a:t> der.</a:t>
            </a:r>
          </a:p>
          <a:p>
            <a:endParaRPr lang="en-US" dirty="0"/>
          </a:p>
          <a:p>
            <a:r>
              <a:rPr lang="en-US" dirty="0" err="1"/>
              <a:t>Prestisje</a:t>
            </a:r>
            <a:r>
              <a:rPr lang="en-US" dirty="0"/>
              <a:t>: DORA-</a:t>
            </a:r>
            <a:r>
              <a:rPr lang="en-US" dirty="0" err="1"/>
              <a:t>erklæring</a:t>
            </a:r>
            <a:r>
              <a:rPr lang="en-US" dirty="0"/>
              <a:t>,  </a:t>
            </a:r>
            <a:r>
              <a:rPr lang="en-US" dirty="0" err="1"/>
              <a:t>nå</a:t>
            </a:r>
            <a:r>
              <a:rPr lang="en-US" dirty="0"/>
              <a:t> </a:t>
            </a:r>
            <a:r>
              <a:rPr lang="en-US" dirty="0" err="1"/>
              <a:t>også</a:t>
            </a:r>
            <a:r>
              <a:rPr lang="en-US" dirty="0"/>
              <a:t> </a:t>
            </a:r>
            <a:r>
              <a:rPr lang="en-US" dirty="0" err="1"/>
              <a:t>bevegelse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europeisk</a:t>
            </a:r>
            <a:r>
              <a:rPr lang="en-US" dirty="0"/>
              <a:t> </a:t>
            </a:r>
            <a:r>
              <a:rPr lang="en-US" dirty="0" err="1"/>
              <a:t>nivå</a:t>
            </a:r>
            <a:r>
              <a:rPr lang="en-US" dirty="0"/>
              <a:t> med EU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aktør</a:t>
            </a:r>
            <a:r>
              <a:rPr lang="en-US" dirty="0"/>
              <a:t>. Min </a:t>
            </a:r>
            <a:r>
              <a:rPr lang="en-US" dirty="0" err="1"/>
              <a:t>spådom</a:t>
            </a:r>
            <a:r>
              <a:rPr lang="en-US" dirty="0"/>
              <a:t> er at de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satser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prestisje</a:t>
            </a:r>
            <a:r>
              <a:rPr lang="en-US" dirty="0"/>
              <a:t> heller </a:t>
            </a:r>
            <a:r>
              <a:rPr lang="en-US" dirty="0" err="1"/>
              <a:t>enn</a:t>
            </a:r>
            <a:r>
              <a:rPr lang="en-US" dirty="0"/>
              <a:t> </a:t>
            </a:r>
            <a:r>
              <a:rPr lang="en-US" dirty="0" err="1"/>
              <a:t>åpenhet</a:t>
            </a:r>
            <a:r>
              <a:rPr lang="en-US" dirty="0"/>
              <a:t> </a:t>
            </a:r>
            <a:r>
              <a:rPr lang="en-US" dirty="0" err="1"/>
              <a:t>vil</a:t>
            </a:r>
            <a:r>
              <a:rPr lang="en-US" dirty="0"/>
              <a:t> </a:t>
            </a:r>
            <a:r>
              <a:rPr lang="en-US" dirty="0" err="1"/>
              <a:t>falle</a:t>
            </a:r>
            <a:r>
              <a:rPr lang="en-US" dirty="0"/>
              <a:t> </a:t>
            </a:r>
            <a:r>
              <a:rPr lang="en-US" dirty="0" err="1"/>
              <a:t>gjennom</a:t>
            </a:r>
            <a:r>
              <a:rPr lang="en-US" dirty="0"/>
              <a:t> ved </a:t>
            </a:r>
            <a:r>
              <a:rPr lang="en-US" dirty="0" err="1"/>
              <a:t>evalueringer</a:t>
            </a:r>
            <a:r>
              <a:rPr lang="en-US" dirty="0"/>
              <a:t> I </a:t>
            </a:r>
            <a:r>
              <a:rPr lang="en-US" dirty="0" err="1"/>
              <a:t>løpet</a:t>
            </a:r>
            <a:r>
              <a:rPr lang="en-US" dirty="0"/>
              <a:t> av </a:t>
            </a:r>
            <a:r>
              <a:rPr lang="en-US" dirty="0" err="1"/>
              <a:t>få</a:t>
            </a:r>
            <a:r>
              <a:rPr lang="en-US" dirty="0"/>
              <a:t> </a:t>
            </a:r>
            <a:r>
              <a:rPr lang="en-US" dirty="0" err="1"/>
              <a:t>år</a:t>
            </a:r>
            <a:r>
              <a:rPr lang="en-US" dirty="0"/>
              <a:t>. Og husk at EU </a:t>
            </a:r>
            <a:r>
              <a:rPr lang="en-US" dirty="0" err="1"/>
              <a:t>ikke</a:t>
            </a:r>
            <a:r>
              <a:rPr lang="en-US" dirty="0"/>
              <a:t> ser det </a:t>
            </a:r>
            <a:r>
              <a:rPr lang="en-US" dirty="0" err="1"/>
              <a:t>som</a:t>
            </a:r>
            <a:r>
              <a:rPr lang="en-US" dirty="0"/>
              <a:t> sin </a:t>
            </a:r>
            <a:r>
              <a:rPr lang="en-US" dirty="0" err="1"/>
              <a:t>oppgave</a:t>
            </a:r>
            <a:r>
              <a:rPr lang="en-US" dirty="0"/>
              <a:t> å </a:t>
            </a:r>
            <a:r>
              <a:rPr lang="en-US" dirty="0" err="1"/>
              <a:t>finansiere</a:t>
            </a:r>
            <a:r>
              <a:rPr lang="en-US" dirty="0"/>
              <a:t> </a:t>
            </a:r>
            <a:r>
              <a:rPr lang="en-US" dirty="0" err="1"/>
              <a:t>prestisjefylte</a:t>
            </a:r>
            <a:r>
              <a:rPr lang="en-US" dirty="0"/>
              <a:t> CV-er.</a:t>
            </a:r>
          </a:p>
          <a:p>
            <a:endParaRPr lang="en-US" dirty="0"/>
          </a:p>
          <a:p>
            <a:r>
              <a:rPr lang="en-US" dirty="0"/>
              <a:t>Diamant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bli</a:t>
            </a:r>
            <a:r>
              <a:rPr lang="en-US" dirty="0"/>
              <a:t> </a:t>
            </a:r>
            <a:r>
              <a:rPr lang="en-US" dirty="0" err="1"/>
              <a:t>viktig</a:t>
            </a:r>
            <a:r>
              <a:rPr lang="en-US" dirty="0"/>
              <a:t>, men da </a:t>
            </a:r>
            <a:r>
              <a:rPr lang="en-US" dirty="0" err="1"/>
              <a:t>må</a:t>
            </a:r>
            <a:r>
              <a:rPr lang="en-US" dirty="0"/>
              <a:t> man </a:t>
            </a:r>
            <a:r>
              <a:rPr lang="en-US" dirty="0" err="1"/>
              <a:t>gjøre</a:t>
            </a:r>
            <a:r>
              <a:rPr lang="en-US" dirty="0"/>
              <a:t> store grep </a:t>
            </a:r>
            <a:r>
              <a:rPr lang="en-US" dirty="0" err="1"/>
              <a:t>mht</a:t>
            </a:r>
            <a:r>
              <a:rPr lang="en-US" dirty="0"/>
              <a:t>. </a:t>
            </a:r>
            <a:r>
              <a:rPr lang="en-US" dirty="0" err="1"/>
              <a:t>strukturen</a:t>
            </a:r>
            <a:r>
              <a:rPr lang="en-US" dirty="0"/>
              <a:t>. </a:t>
            </a:r>
            <a:r>
              <a:rPr lang="en-US" dirty="0" err="1"/>
              <a:t>Færre</a:t>
            </a:r>
            <a:r>
              <a:rPr lang="en-US" dirty="0"/>
              <a:t> og </a:t>
            </a:r>
            <a:r>
              <a:rPr lang="en-US" dirty="0" err="1"/>
              <a:t>større</a:t>
            </a:r>
            <a:r>
              <a:rPr lang="en-US" dirty="0"/>
              <a:t> </a:t>
            </a:r>
            <a:r>
              <a:rPr lang="en-US" dirty="0" err="1"/>
              <a:t>enheter</a:t>
            </a:r>
            <a:r>
              <a:rPr lang="en-US" dirty="0"/>
              <a:t>, </a:t>
            </a:r>
            <a:r>
              <a:rPr lang="en-US" dirty="0" err="1"/>
              <a:t>som</a:t>
            </a:r>
            <a:r>
              <a:rPr lang="en-US" dirty="0"/>
              <a:t> er </a:t>
            </a:r>
            <a:r>
              <a:rPr lang="en-US" dirty="0" err="1"/>
              <a:t>finansiert</a:t>
            </a:r>
            <a:r>
              <a:rPr lang="en-US" dirty="0"/>
              <a:t> – </a:t>
            </a:r>
            <a:r>
              <a:rPr lang="en-US" dirty="0" err="1"/>
              <a:t>kostnader</a:t>
            </a:r>
            <a:r>
              <a:rPr lang="en-US" dirty="0"/>
              <a:t> </a:t>
            </a:r>
            <a:r>
              <a:rPr lang="en-US" dirty="0" err="1"/>
              <a:t>vil</a:t>
            </a:r>
            <a:r>
              <a:rPr lang="en-US" dirty="0"/>
              <a:t> </a:t>
            </a:r>
            <a:r>
              <a:rPr lang="en-US" dirty="0" err="1"/>
              <a:t>plutselig</a:t>
            </a:r>
            <a:r>
              <a:rPr lang="en-US" dirty="0"/>
              <a:t> </a:t>
            </a:r>
            <a:r>
              <a:rPr lang="en-US" dirty="0" err="1"/>
              <a:t>bli</a:t>
            </a:r>
            <a:r>
              <a:rPr lang="en-US" dirty="0"/>
              <a:t> </a:t>
            </a:r>
            <a:r>
              <a:rPr lang="en-US" dirty="0" err="1"/>
              <a:t>synlig</a:t>
            </a:r>
            <a:r>
              <a:rPr lang="en-US" dirty="0"/>
              <a:t>. Men </a:t>
            </a:r>
            <a:r>
              <a:rPr lang="en-US" dirty="0" err="1"/>
              <a:t>synlige</a:t>
            </a:r>
            <a:r>
              <a:rPr lang="en-US" dirty="0"/>
              <a:t> </a:t>
            </a:r>
            <a:r>
              <a:rPr lang="en-US" dirty="0" err="1"/>
              <a:t>kostnader</a:t>
            </a:r>
            <a:r>
              <a:rPr lang="en-US" dirty="0"/>
              <a:t> </a:t>
            </a:r>
            <a:r>
              <a:rPr lang="en-US" dirty="0" err="1"/>
              <a:t>vil</a:t>
            </a:r>
            <a:r>
              <a:rPr lang="en-US" dirty="0"/>
              <a:t> </a:t>
            </a:r>
            <a:r>
              <a:rPr lang="en-US" dirty="0" err="1"/>
              <a:t>være</a:t>
            </a:r>
            <a:r>
              <a:rPr lang="en-US" dirty="0"/>
              <a:t> </a:t>
            </a:r>
            <a:r>
              <a:rPr lang="en-US" dirty="0" err="1"/>
              <a:t>lavere</a:t>
            </a:r>
            <a:r>
              <a:rPr lang="en-US" dirty="0"/>
              <a:t> </a:t>
            </a:r>
            <a:r>
              <a:rPr lang="en-US" dirty="0" err="1"/>
              <a:t>enn</a:t>
            </a:r>
            <a:r>
              <a:rPr lang="en-US" dirty="0"/>
              <a:t> </a:t>
            </a:r>
            <a:r>
              <a:rPr lang="en-US" dirty="0" err="1"/>
              <a:t>dagens</a:t>
            </a:r>
            <a:r>
              <a:rPr lang="en-US" dirty="0"/>
              <a:t> </a:t>
            </a:r>
            <a:r>
              <a:rPr lang="en-US" dirty="0" err="1"/>
              <a:t>usynlige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Vil</a:t>
            </a:r>
            <a:r>
              <a:rPr lang="en-US" dirty="0"/>
              <a:t> NÅHST-</a:t>
            </a:r>
            <a:r>
              <a:rPr lang="en-US" dirty="0" err="1"/>
              <a:t>ordningen</a:t>
            </a:r>
            <a:r>
              <a:rPr lang="en-US" dirty="0"/>
              <a:t> </a:t>
            </a:r>
            <a:r>
              <a:rPr lang="en-US" dirty="0" err="1"/>
              <a:t>bli</a:t>
            </a:r>
            <a:r>
              <a:rPr lang="en-US" dirty="0"/>
              <a:t> </a:t>
            </a:r>
            <a:r>
              <a:rPr lang="en-US" dirty="0" err="1"/>
              <a:t>videreført</a:t>
            </a:r>
            <a:r>
              <a:rPr lang="en-US" dirty="0"/>
              <a:t>, </a:t>
            </a:r>
            <a:r>
              <a:rPr lang="en-US" dirty="0" err="1"/>
              <a:t>ev</a:t>
            </a:r>
            <a:r>
              <a:rPr lang="en-US" dirty="0"/>
              <a:t>. </a:t>
            </a:r>
            <a:r>
              <a:rPr lang="en-US" dirty="0" err="1"/>
              <a:t>til</a:t>
            </a:r>
            <a:r>
              <a:rPr lang="en-US" dirty="0"/>
              <a:t> og med </a:t>
            </a:r>
            <a:r>
              <a:rPr lang="en-US" dirty="0" err="1"/>
              <a:t>utvidet</a:t>
            </a:r>
            <a:r>
              <a:rPr lang="en-US" dirty="0"/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nb-NO"/>
              <a:t>25.10.2055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F8927F-6722-43A7-B27F-F0EFF730C60F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60828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Noen</a:t>
            </a:r>
            <a:r>
              <a:rPr lang="en-US" dirty="0"/>
              <a:t> tips for den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vil</a:t>
            </a:r>
            <a:r>
              <a:rPr lang="en-US" dirty="0"/>
              <a:t> </a:t>
            </a:r>
            <a:r>
              <a:rPr lang="en-US" dirty="0" err="1"/>
              <a:t>vite</a:t>
            </a:r>
            <a:r>
              <a:rPr lang="en-US" dirty="0"/>
              <a:t> </a:t>
            </a:r>
            <a:r>
              <a:rPr lang="en-US" dirty="0" err="1"/>
              <a:t>mer</a:t>
            </a:r>
            <a:r>
              <a:rPr lang="en-US" dirty="0"/>
              <a:t>!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nb-NO"/>
              <a:t>25.10.2055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F8927F-6722-43A7-B27F-F0EFF730C60F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1506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 tar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rask</a:t>
            </a:r>
            <a:r>
              <a:rPr lang="en-US" dirty="0"/>
              <a:t> </a:t>
            </a:r>
            <a:r>
              <a:rPr lang="en-US" dirty="0" err="1"/>
              <a:t>gjennomgang</a:t>
            </a:r>
            <a:r>
              <a:rPr lang="en-US" dirty="0"/>
              <a:t> av </a:t>
            </a:r>
            <a:r>
              <a:rPr lang="en-US" dirty="0" err="1"/>
              <a:t>sentrale</a:t>
            </a:r>
            <a:r>
              <a:rPr lang="en-US" dirty="0"/>
              <a:t> </a:t>
            </a:r>
            <a:r>
              <a:rPr lang="en-US" dirty="0" err="1"/>
              <a:t>begreper</a:t>
            </a:r>
            <a:r>
              <a:rPr lang="en-US" dirty="0"/>
              <a:t>, i </a:t>
            </a:r>
            <a:r>
              <a:rPr lang="en-US" dirty="0" err="1"/>
              <a:t>tilfelle</a:t>
            </a:r>
            <a:r>
              <a:rPr lang="en-US" dirty="0"/>
              <a:t> de </a:t>
            </a:r>
            <a:r>
              <a:rPr lang="en-US" dirty="0" err="1"/>
              <a:t>ikke</a:t>
            </a:r>
            <a:r>
              <a:rPr lang="en-US" dirty="0"/>
              <a:t> er </a:t>
            </a:r>
            <a:r>
              <a:rPr lang="en-US" dirty="0" err="1"/>
              <a:t>kjent</a:t>
            </a:r>
            <a:r>
              <a:rPr lang="en-US" dirty="0"/>
              <a:t> for alle. De er </a:t>
            </a:r>
            <a:r>
              <a:rPr lang="en-US" dirty="0" err="1"/>
              <a:t>også</a:t>
            </a:r>
            <a:r>
              <a:rPr lang="en-US" dirty="0"/>
              <a:t> </a:t>
            </a:r>
            <a:r>
              <a:rPr lang="en-US" dirty="0" err="1"/>
              <a:t>lett</a:t>
            </a:r>
            <a:r>
              <a:rPr lang="en-US" dirty="0"/>
              <a:t> å </a:t>
            </a:r>
            <a:r>
              <a:rPr lang="en-US" dirty="0" err="1"/>
              <a:t>huske</a:t>
            </a:r>
            <a:r>
              <a:rPr lang="en-US" dirty="0"/>
              <a:t> </a:t>
            </a:r>
            <a:r>
              <a:rPr lang="en-US" dirty="0" err="1"/>
              <a:t>feil</a:t>
            </a:r>
            <a:r>
              <a:rPr lang="en-US" dirty="0"/>
              <a:t> …</a:t>
            </a:r>
          </a:p>
          <a:p>
            <a:endParaRPr lang="en-US" dirty="0"/>
          </a:p>
          <a:p>
            <a:r>
              <a:rPr lang="en-US" dirty="0"/>
              <a:t>Gull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altså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noe</a:t>
            </a:r>
            <a:r>
              <a:rPr lang="en-US" dirty="0"/>
              <a:t> med </a:t>
            </a:r>
            <a:r>
              <a:rPr lang="en-US" dirty="0" err="1"/>
              <a:t>betaling</a:t>
            </a:r>
            <a:r>
              <a:rPr lang="en-US" dirty="0"/>
              <a:t> å </a:t>
            </a:r>
            <a:r>
              <a:rPr lang="en-US" dirty="0" err="1"/>
              <a:t>gjøre</a:t>
            </a:r>
            <a:r>
              <a:rPr lang="en-US" dirty="0"/>
              <a:t>, </a:t>
            </a:r>
            <a:r>
              <a:rPr lang="en-US" dirty="0" err="1"/>
              <a:t>selv</a:t>
            </a:r>
            <a:r>
              <a:rPr lang="en-US" dirty="0"/>
              <a:t> om mange </a:t>
            </a:r>
            <a:r>
              <a:rPr lang="en-US" dirty="0" err="1"/>
              <a:t>snakker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om det er </a:t>
            </a:r>
            <a:r>
              <a:rPr lang="en-US" dirty="0" err="1"/>
              <a:t>slik</a:t>
            </a:r>
            <a:r>
              <a:rPr lang="en-US" dirty="0"/>
              <a:t>. Gull og </a:t>
            </a:r>
            <a:r>
              <a:rPr lang="en-US" dirty="0" err="1"/>
              <a:t>Grønn</a:t>
            </a:r>
            <a:r>
              <a:rPr lang="en-US" dirty="0"/>
              <a:t> handler om </a:t>
            </a:r>
            <a:r>
              <a:rPr lang="en-US" dirty="0" err="1"/>
              <a:t>hvem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gjør</a:t>
            </a:r>
            <a:r>
              <a:rPr lang="en-US" dirty="0"/>
              <a:t> </a:t>
            </a:r>
            <a:r>
              <a:rPr lang="en-US" dirty="0" err="1"/>
              <a:t>innholdet</a:t>
            </a:r>
            <a:r>
              <a:rPr lang="en-US" dirty="0"/>
              <a:t> </a:t>
            </a:r>
            <a:r>
              <a:rPr lang="en-US" dirty="0" err="1"/>
              <a:t>tilgjengelig</a:t>
            </a:r>
            <a:r>
              <a:rPr lang="en-US" dirty="0"/>
              <a:t> OA.</a:t>
            </a:r>
          </a:p>
          <a:p>
            <a:endParaRPr lang="en-US" dirty="0"/>
          </a:p>
          <a:p>
            <a:r>
              <a:rPr lang="en-US" dirty="0" err="1"/>
              <a:t>Grønn</a:t>
            </a:r>
            <a:r>
              <a:rPr lang="en-US" dirty="0"/>
              <a:t> OA </a:t>
            </a:r>
            <a:r>
              <a:rPr lang="en-US" dirty="0" err="1"/>
              <a:t>blir</a:t>
            </a:r>
            <a:r>
              <a:rPr lang="en-US" dirty="0"/>
              <a:t> fort </a:t>
            </a:r>
            <a:r>
              <a:rPr lang="en-US" dirty="0" err="1"/>
              <a:t>borte</a:t>
            </a:r>
            <a:r>
              <a:rPr lang="en-US" dirty="0"/>
              <a:t> i alle </a:t>
            </a:r>
            <a:r>
              <a:rPr lang="en-US" dirty="0" err="1"/>
              <a:t>diskusjoner</a:t>
            </a:r>
            <a:r>
              <a:rPr lang="en-US" dirty="0"/>
              <a:t>, de </a:t>
            </a:r>
            <a:r>
              <a:rPr lang="en-US" dirty="0" err="1"/>
              <a:t>snevres</a:t>
            </a:r>
            <a:r>
              <a:rPr lang="en-US" dirty="0"/>
              <a:t> fort inn </a:t>
            </a:r>
            <a:r>
              <a:rPr lang="en-US" dirty="0" err="1"/>
              <a:t>til</a:t>
            </a:r>
            <a:r>
              <a:rPr lang="en-US" dirty="0"/>
              <a:t> å handle om </a:t>
            </a:r>
            <a:r>
              <a:rPr lang="en-US" dirty="0" err="1"/>
              <a:t>penger</a:t>
            </a:r>
            <a:r>
              <a:rPr lang="en-US" dirty="0"/>
              <a:t> og </a:t>
            </a:r>
            <a:r>
              <a:rPr lang="en-US" dirty="0" err="1"/>
              <a:t>finansiering</a:t>
            </a:r>
            <a:r>
              <a:rPr lang="en-US" dirty="0"/>
              <a:t> av APC.</a:t>
            </a:r>
          </a:p>
          <a:p>
            <a:endParaRPr lang="en-US" dirty="0"/>
          </a:p>
          <a:p>
            <a:r>
              <a:rPr lang="en-US" dirty="0"/>
              <a:t>Skal OA ha </a:t>
            </a:r>
            <a:r>
              <a:rPr lang="en-US" dirty="0" err="1"/>
              <a:t>mening</a:t>
            </a:r>
            <a:r>
              <a:rPr lang="en-US" dirty="0"/>
              <a:t>, </a:t>
            </a:r>
            <a:r>
              <a:rPr lang="en-US" dirty="0" err="1"/>
              <a:t>må</a:t>
            </a:r>
            <a:r>
              <a:rPr lang="en-US" dirty="0"/>
              <a:t> den </a:t>
            </a:r>
            <a:r>
              <a:rPr lang="en-US" dirty="0" err="1"/>
              <a:t>være</a:t>
            </a:r>
            <a:r>
              <a:rPr lang="en-US" dirty="0"/>
              <a:t> </a:t>
            </a:r>
            <a:r>
              <a:rPr lang="en-US" dirty="0" err="1"/>
              <a:t>effektiv</a:t>
            </a:r>
            <a:r>
              <a:rPr lang="en-US" dirty="0"/>
              <a:t> og </a:t>
            </a:r>
            <a:r>
              <a:rPr lang="en-US" dirty="0" err="1"/>
              <a:t>nå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og </a:t>
            </a:r>
            <a:r>
              <a:rPr lang="en-US" dirty="0" err="1"/>
              <a:t>frem</a:t>
            </a:r>
            <a:r>
              <a:rPr lang="en-US" dirty="0"/>
              <a:t> – det </a:t>
            </a:r>
            <a:r>
              <a:rPr lang="en-US" dirty="0" err="1"/>
              <a:t>gjør</a:t>
            </a:r>
            <a:r>
              <a:rPr lang="en-US" dirty="0"/>
              <a:t> den </a:t>
            </a:r>
            <a:r>
              <a:rPr lang="en-US" dirty="0" err="1"/>
              <a:t>ikke</a:t>
            </a:r>
            <a:r>
              <a:rPr lang="en-US" dirty="0"/>
              <a:t> via </a:t>
            </a:r>
            <a:r>
              <a:rPr lang="en-US" dirty="0" err="1"/>
              <a:t>tilfeldige</a:t>
            </a:r>
            <a:r>
              <a:rPr lang="en-US" dirty="0"/>
              <a:t> </a:t>
            </a:r>
            <a:r>
              <a:rPr lang="en-US" dirty="0" err="1"/>
              <a:t>nettsider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nb-NO"/>
              <a:t>25.10.2055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F8927F-6722-43A7-B27F-F0EFF730C60F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3759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Societies er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kommersielle</a:t>
            </a:r>
            <a:r>
              <a:rPr lang="en-US" dirty="0"/>
              <a:t>, men la </a:t>
            </a:r>
            <a:r>
              <a:rPr lang="en-US" dirty="0" err="1"/>
              <a:t>ikke</a:t>
            </a:r>
            <a:r>
              <a:rPr lang="en-US" dirty="0"/>
              <a:t> det </a:t>
            </a:r>
            <a:r>
              <a:rPr lang="en-US" dirty="0" err="1"/>
              <a:t>forlede</a:t>
            </a:r>
            <a:r>
              <a:rPr lang="en-US" dirty="0"/>
              <a:t> </a:t>
            </a:r>
            <a:r>
              <a:rPr lang="en-US" dirty="0" err="1"/>
              <a:t>noen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å </a:t>
            </a:r>
            <a:r>
              <a:rPr lang="en-US" dirty="0" err="1"/>
              <a:t>tro</a:t>
            </a:r>
            <a:r>
              <a:rPr lang="en-US" dirty="0"/>
              <a:t> at </a:t>
            </a:r>
            <a:r>
              <a:rPr lang="en-US" dirty="0" err="1"/>
              <a:t>utgivelsesvirksomheten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de store </a:t>
            </a:r>
            <a:r>
              <a:rPr lang="en-US" dirty="0" err="1"/>
              <a:t>ikke</a:t>
            </a:r>
            <a:r>
              <a:rPr lang="en-US" dirty="0"/>
              <a:t> er </a:t>
            </a:r>
            <a:r>
              <a:rPr lang="en-US" dirty="0" err="1"/>
              <a:t>kommersiell</a:t>
            </a:r>
            <a:r>
              <a:rPr lang="en-US" dirty="0"/>
              <a:t>! De er </a:t>
            </a:r>
            <a:r>
              <a:rPr lang="en-US" dirty="0" err="1"/>
              <a:t>på</a:t>
            </a:r>
            <a:r>
              <a:rPr lang="en-US" dirty="0"/>
              <a:t> mange </a:t>
            </a:r>
            <a:r>
              <a:rPr lang="en-US" dirty="0" err="1"/>
              <a:t>måter</a:t>
            </a:r>
            <a:r>
              <a:rPr lang="en-US" dirty="0"/>
              <a:t> de </a:t>
            </a:r>
            <a:r>
              <a:rPr lang="en-US" dirty="0" err="1"/>
              <a:t>verste</a:t>
            </a:r>
            <a:r>
              <a:rPr lang="en-US" dirty="0"/>
              <a:t> å </a:t>
            </a:r>
            <a:r>
              <a:rPr lang="en-US" dirty="0" err="1"/>
              <a:t>komme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for, og de </a:t>
            </a:r>
            <a:r>
              <a:rPr lang="en-US" dirty="0" err="1"/>
              <a:t>sier</a:t>
            </a:r>
            <a:r>
              <a:rPr lang="en-US" dirty="0"/>
              <a:t> at de er </a:t>
            </a:r>
            <a:r>
              <a:rPr lang="en-US" dirty="0" err="1"/>
              <a:t>ikke-kommersielle</a:t>
            </a:r>
            <a:r>
              <a:rPr lang="en-US" dirty="0"/>
              <a:t> </a:t>
            </a:r>
            <a:r>
              <a:rPr lang="en-US" dirty="0" err="1"/>
              <a:t>utgivere</a:t>
            </a:r>
            <a:r>
              <a:rPr lang="en-US" dirty="0"/>
              <a:t>. Blank </a:t>
            </a:r>
            <a:r>
              <a:rPr lang="en-US" dirty="0" err="1"/>
              <a:t>løgn</a:t>
            </a:r>
            <a:r>
              <a:rPr lang="en-US" dirty="0"/>
              <a:t>! – er min </a:t>
            </a:r>
            <a:r>
              <a:rPr lang="en-US" dirty="0" err="1"/>
              <a:t>mening</a:t>
            </a:r>
            <a:r>
              <a:rPr lang="en-US" dirty="0"/>
              <a:t> om det. </a:t>
            </a:r>
            <a:r>
              <a:rPr lang="en-US" dirty="0" err="1"/>
              <a:t>Ev</a:t>
            </a:r>
            <a:r>
              <a:rPr lang="en-US" dirty="0"/>
              <a:t>.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misforståelse</a:t>
            </a:r>
            <a:r>
              <a:rPr lang="en-US" dirty="0"/>
              <a:t> av </a:t>
            </a:r>
            <a:r>
              <a:rPr lang="en-US" dirty="0" err="1"/>
              <a:t>begrepet</a:t>
            </a:r>
            <a:r>
              <a:rPr lang="en-US" dirty="0"/>
              <a:t>.</a:t>
            </a:r>
          </a:p>
          <a:p>
            <a:r>
              <a:rPr lang="en-US" dirty="0" err="1"/>
              <a:t>Små</a:t>
            </a:r>
            <a:r>
              <a:rPr lang="en-US" dirty="0"/>
              <a:t> societies er </a:t>
            </a:r>
            <a:r>
              <a:rPr lang="en-US" dirty="0" err="1"/>
              <a:t>ofte</a:t>
            </a:r>
            <a:r>
              <a:rPr lang="en-US" dirty="0"/>
              <a:t> </a:t>
            </a:r>
            <a:r>
              <a:rPr lang="en-US" dirty="0" err="1"/>
              <a:t>annerledes</a:t>
            </a:r>
            <a:r>
              <a:rPr lang="en-US" dirty="0"/>
              <a:t>, de lever </a:t>
            </a:r>
            <a:r>
              <a:rPr lang="en-US" dirty="0" err="1"/>
              <a:t>ikke</a:t>
            </a:r>
            <a:r>
              <a:rPr lang="en-US" dirty="0"/>
              <a:t> av sine </a:t>
            </a:r>
            <a:r>
              <a:rPr lang="en-US" dirty="0" err="1"/>
              <a:t>tidsskrift</a:t>
            </a:r>
            <a:r>
              <a:rPr lang="en-US" dirty="0"/>
              <a:t>, men for dem!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nb-NO"/>
              <a:t>25.10.2055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F8927F-6722-43A7-B27F-F0EFF730C60F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6846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NÅHST: Norske </a:t>
            </a:r>
            <a:r>
              <a:rPr lang="en-GB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åpne</a:t>
            </a:r>
            <a:r>
              <a:rPr lang="en-GB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humanstiske</a:t>
            </a:r>
            <a:r>
              <a:rPr lang="en-GB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og </a:t>
            </a:r>
            <a:r>
              <a:rPr lang="en-GB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samfunnsvitenskapelige</a:t>
            </a:r>
            <a:r>
              <a:rPr lang="en-GB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tidsskrift</a:t>
            </a:r>
            <a:r>
              <a:rPr lang="en-GB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GB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Finansiert</a:t>
            </a:r>
            <a:r>
              <a:rPr lang="en-GB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av</a:t>
            </a:r>
            <a:r>
              <a:rPr lang="en-GB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KD, </a:t>
            </a:r>
            <a:r>
              <a:rPr lang="en-GB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Forskningsrådet</a:t>
            </a:r>
            <a:r>
              <a:rPr lang="en-GB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og UH-</a:t>
            </a:r>
            <a:r>
              <a:rPr lang="en-GB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institusjoner</a:t>
            </a:r>
            <a:endParaRPr lang="en-GB" b="0" i="0" dirty="0">
              <a:solidFill>
                <a:srgbClr val="4D5156"/>
              </a:solidFill>
              <a:effectLst/>
              <a:latin typeface="arial" panose="020B0604020202020204" pitchFamily="34" charset="0"/>
            </a:endParaRPr>
          </a:p>
          <a:p>
            <a:r>
              <a:rPr lang="en-GB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I </a:t>
            </a:r>
            <a:r>
              <a:rPr lang="en-GB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Humaniora</a:t>
            </a:r>
            <a:r>
              <a:rPr lang="en-GB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er Diamant </a:t>
            </a:r>
            <a:r>
              <a:rPr lang="en-GB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omtrent</a:t>
            </a:r>
            <a:r>
              <a:rPr lang="en-GB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4 ganger </a:t>
            </a:r>
            <a:r>
              <a:rPr lang="en-GB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så</a:t>
            </a:r>
            <a:r>
              <a:rPr lang="en-GB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stor</a:t>
            </a:r>
            <a:r>
              <a:rPr lang="en-GB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som</a:t>
            </a:r>
            <a:r>
              <a:rPr lang="en-GB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APC-</a:t>
            </a:r>
            <a:r>
              <a:rPr lang="en-GB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basert</a:t>
            </a:r>
            <a:r>
              <a:rPr lang="en-GB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OA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nb-NO"/>
              <a:t>25.10.2055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F8927F-6722-43A7-B27F-F0EFF730C60F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5430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Dette med </a:t>
            </a:r>
            <a:r>
              <a:rPr lang="en-US" dirty="0" err="1"/>
              <a:t>strukturen</a:t>
            </a:r>
            <a:r>
              <a:rPr lang="en-US" dirty="0"/>
              <a:t> i OA-</a:t>
            </a:r>
            <a:r>
              <a:rPr lang="en-US" dirty="0" err="1"/>
              <a:t>publisering</a:t>
            </a:r>
            <a:r>
              <a:rPr lang="en-US" dirty="0"/>
              <a:t> er </a:t>
            </a:r>
            <a:r>
              <a:rPr lang="en-US" dirty="0" err="1"/>
              <a:t>en</a:t>
            </a:r>
            <a:r>
              <a:rPr lang="en-US" dirty="0"/>
              <a:t> “bee in my bonnet” og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vært</a:t>
            </a:r>
            <a:r>
              <a:rPr lang="en-US" dirty="0"/>
              <a:t> det </a:t>
            </a:r>
            <a:r>
              <a:rPr lang="en-US" dirty="0" err="1"/>
              <a:t>siden</a:t>
            </a:r>
            <a:r>
              <a:rPr lang="en-US" dirty="0"/>
              <a:t> </a:t>
            </a:r>
            <a:r>
              <a:rPr lang="en-US" dirty="0" err="1"/>
              <a:t>jeg</a:t>
            </a:r>
            <a:r>
              <a:rPr lang="en-US" dirty="0"/>
              <a:t> </a:t>
            </a:r>
            <a:r>
              <a:rPr lang="en-US" dirty="0" err="1"/>
              <a:t>oppdaget</a:t>
            </a:r>
            <a:r>
              <a:rPr lang="en-US" dirty="0"/>
              <a:t> </a:t>
            </a:r>
            <a:r>
              <a:rPr lang="en-US" dirty="0" err="1"/>
              <a:t>hvordan</a:t>
            </a:r>
            <a:r>
              <a:rPr lang="en-US" dirty="0"/>
              <a:t> </a:t>
            </a:r>
            <a:r>
              <a:rPr lang="en-US" dirty="0" err="1"/>
              <a:t>dette</a:t>
            </a:r>
            <a:r>
              <a:rPr lang="en-US" dirty="0"/>
              <a:t> </a:t>
            </a:r>
            <a:r>
              <a:rPr lang="en-US" dirty="0" err="1"/>
              <a:t>så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, i 2010. </a:t>
            </a:r>
          </a:p>
          <a:p>
            <a:r>
              <a:rPr lang="en-US" dirty="0"/>
              <a:t>For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økonom</a:t>
            </a:r>
            <a:r>
              <a:rPr lang="en-US" dirty="0"/>
              <a:t> </a:t>
            </a:r>
            <a:r>
              <a:rPr lang="en-US" dirty="0" err="1"/>
              <a:t>så</a:t>
            </a:r>
            <a:r>
              <a:rPr lang="en-US" dirty="0"/>
              <a:t> </a:t>
            </a:r>
            <a:r>
              <a:rPr lang="en-US" dirty="0" err="1"/>
              <a:t>dette</a:t>
            </a:r>
            <a:r>
              <a:rPr lang="en-US" dirty="0"/>
              <a:t> “</a:t>
            </a:r>
            <a:r>
              <a:rPr lang="en-US" dirty="0" err="1"/>
              <a:t>forjævlig</a:t>
            </a:r>
            <a:r>
              <a:rPr lang="en-US" dirty="0"/>
              <a:t>” </a:t>
            </a:r>
            <a:r>
              <a:rPr lang="en-US" dirty="0" err="1"/>
              <a:t>ut.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Plan S er </a:t>
            </a:r>
            <a:r>
              <a:rPr lang="en-US" dirty="0" err="1"/>
              <a:t>viktig</a:t>
            </a:r>
            <a:r>
              <a:rPr lang="en-US" dirty="0"/>
              <a:t> i de </a:t>
            </a:r>
            <a:r>
              <a:rPr lang="en-US" dirty="0" err="1"/>
              <a:t>fleste</a:t>
            </a:r>
            <a:r>
              <a:rPr lang="en-US" dirty="0"/>
              <a:t> </a:t>
            </a:r>
            <a:r>
              <a:rPr lang="en-US" dirty="0" err="1"/>
              <a:t>europeiske</a:t>
            </a:r>
            <a:r>
              <a:rPr lang="en-US" dirty="0"/>
              <a:t> land,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minst</a:t>
            </a:r>
            <a:r>
              <a:rPr lang="en-US" dirty="0"/>
              <a:t> i Norge </a:t>
            </a:r>
            <a:r>
              <a:rPr lang="en-US" dirty="0" err="1"/>
              <a:t>hvor</a:t>
            </a:r>
            <a:r>
              <a:rPr lang="en-US" dirty="0"/>
              <a:t> </a:t>
            </a:r>
            <a:r>
              <a:rPr lang="en-US" dirty="0" err="1"/>
              <a:t>både</a:t>
            </a:r>
            <a:r>
              <a:rPr lang="en-US" dirty="0"/>
              <a:t> EU og </a:t>
            </a:r>
            <a:r>
              <a:rPr lang="en-US" dirty="0" err="1"/>
              <a:t>Forskningsrådet</a:t>
            </a:r>
            <a:r>
              <a:rPr lang="en-US" dirty="0"/>
              <a:t> er Plan S-</a:t>
            </a:r>
            <a:r>
              <a:rPr lang="en-US" dirty="0" err="1"/>
              <a:t>deltakere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Antallet</a:t>
            </a:r>
            <a:r>
              <a:rPr lang="en-US" dirty="0"/>
              <a:t> </a:t>
            </a:r>
            <a:r>
              <a:rPr lang="en-US" dirty="0" err="1"/>
              <a:t>slike</a:t>
            </a:r>
            <a:r>
              <a:rPr lang="en-US" dirty="0"/>
              <a:t> </a:t>
            </a:r>
            <a:r>
              <a:rPr lang="en-US" dirty="0" err="1"/>
              <a:t>tidsskrift</a:t>
            </a:r>
            <a:r>
              <a:rPr lang="en-US" dirty="0"/>
              <a:t> er et “best guesstimate” – det er mange </a:t>
            </a:r>
            <a:r>
              <a:rPr lang="en-US" dirty="0" err="1"/>
              <a:t>kilder</a:t>
            </a:r>
            <a:r>
              <a:rPr lang="en-US" dirty="0"/>
              <a:t> med </a:t>
            </a:r>
            <a:r>
              <a:rPr lang="en-US" dirty="0" err="1"/>
              <a:t>helt</a:t>
            </a:r>
            <a:r>
              <a:rPr lang="en-US" dirty="0"/>
              <a:t> </a:t>
            </a:r>
            <a:r>
              <a:rPr lang="en-US" dirty="0" err="1"/>
              <a:t>ulike</a:t>
            </a:r>
            <a:r>
              <a:rPr lang="en-US" dirty="0"/>
              <a:t> tall, men </a:t>
            </a:r>
            <a:r>
              <a:rPr lang="en-US" dirty="0" err="1"/>
              <a:t>også</a:t>
            </a:r>
            <a:r>
              <a:rPr lang="en-US" dirty="0"/>
              <a:t> </a:t>
            </a:r>
            <a:r>
              <a:rPr lang="en-US" dirty="0" err="1"/>
              <a:t>ulik</a:t>
            </a:r>
            <a:r>
              <a:rPr lang="en-US" dirty="0"/>
              <a:t> </a:t>
            </a:r>
            <a:r>
              <a:rPr lang="en-US" dirty="0" err="1"/>
              <a:t>forståelse</a:t>
            </a:r>
            <a:r>
              <a:rPr lang="en-US" dirty="0"/>
              <a:t> av </a:t>
            </a:r>
            <a:r>
              <a:rPr lang="en-US" dirty="0" err="1"/>
              <a:t>hva</a:t>
            </a:r>
            <a:r>
              <a:rPr lang="en-US" dirty="0"/>
              <a:t> et </a:t>
            </a:r>
            <a:r>
              <a:rPr lang="en-US" dirty="0" err="1"/>
              <a:t>vitenskapelig</a:t>
            </a:r>
            <a:r>
              <a:rPr lang="en-US" dirty="0"/>
              <a:t> OA-</a:t>
            </a:r>
            <a:r>
              <a:rPr lang="en-US" dirty="0" err="1"/>
              <a:t>tidsskrift</a:t>
            </a:r>
            <a:r>
              <a:rPr lang="en-US" dirty="0"/>
              <a:t> er. Og </a:t>
            </a:r>
            <a:r>
              <a:rPr lang="en-US" dirty="0" err="1"/>
              <a:t>en</a:t>
            </a:r>
            <a:r>
              <a:rPr lang="en-US" dirty="0"/>
              <a:t> del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gjerne</a:t>
            </a:r>
            <a:r>
              <a:rPr lang="en-US" dirty="0"/>
              <a:t> </a:t>
            </a:r>
            <a:r>
              <a:rPr lang="en-US" dirty="0" err="1"/>
              <a:t>vil</a:t>
            </a:r>
            <a:r>
              <a:rPr lang="en-US" dirty="0"/>
              <a:t> </a:t>
            </a:r>
            <a:r>
              <a:rPr lang="en-US" dirty="0" err="1"/>
              <a:t>seile</a:t>
            </a:r>
            <a:r>
              <a:rPr lang="en-US" dirty="0"/>
              <a:t> under </a:t>
            </a:r>
            <a:r>
              <a:rPr lang="en-US" dirty="0" err="1"/>
              <a:t>falsk</a:t>
            </a:r>
            <a:r>
              <a:rPr lang="en-US" dirty="0"/>
              <a:t> </a:t>
            </a:r>
            <a:r>
              <a:rPr lang="en-US" dirty="0" err="1"/>
              <a:t>flagg</a:t>
            </a:r>
            <a:r>
              <a:rPr lang="en-US" dirty="0"/>
              <a:t>, </a:t>
            </a:r>
            <a:r>
              <a:rPr lang="en-US" dirty="0" err="1"/>
              <a:t>altså</a:t>
            </a:r>
            <a:r>
              <a:rPr lang="en-US" dirty="0"/>
              <a:t> </a:t>
            </a:r>
            <a:r>
              <a:rPr lang="en-US" dirty="0" err="1"/>
              <a:t>røvertidsskrift</a:t>
            </a:r>
            <a:r>
              <a:rPr lang="en-US" dirty="0"/>
              <a:t>.</a:t>
            </a:r>
          </a:p>
          <a:p>
            <a:r>
              <a:rPr lang="en-US" dirty="0" err="1"/>
              <a:t>Globalt</a:t>
            </a:r>
            <a:r>
              <a:rPr lang="en-US" dirty="0"/>
              <a:t> er </a:t>
            </a:r>
            <a:r>
              <a:rPr lang="en-US" dirty="0" err="1"/>
              <a:t>nesten</a:t>
            </a:r>
            <a:r>
              <a:rPr lang="en-US" dirty="0"/>
              <a:t> 10 % av all </a:t>
            </a:r>
            <a:r>
              <a:rPr lang="en-US" dirty="0" err="1"/>
              <a:t>publisering</a:t>
            </a:r>
            <a:r>
              <a:rPr lang="en-US" dirty="0"/>
              <a:t> i Diamant-</a:t>
            </a:r>
            <a:r>
              <a:rPr lang="en-US" dirty="0" err="1"/>
              <a:t>tidsskrift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DIAMAS-</a:t>
            </a:r>
            <a:r>
              <a:rPr lang="en-US" dirty="0" err="1"/>
              <a:t>prosjektet</a:t>
            </a:r>
            <a:r>
              <a:rPr lang="en-US" dirty="0"/>
              <a:t> er et </a:t>
            </a:r>
            <a:r>
              <a:rPr lang="en-US" dirty="0" err="1"/>
              <a:t>tegn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EUs interesse, vi </a:t>
            </a:r>
            <a:r>
              <a:rPr lang="en-US" dirty="0" err="1"/>
              <a:t>tror</a:t>
            </a:r>
            <a:r>
              <a:rPr lang="en-US" dirty="0"/>
              <a:t> det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flere</a:t>
            </a:r>
            <a:r>
              <a:rPr lang="en-US" dirty="0"/>
              <a:t> </a:t>
            </a:r>
            <a:r>
              <a:rPr lang="en-US" dirty="0" err="1"/>
              <a:t>prosjekter</a:t>
            </a:r>
            <a:r>
              <a:rPr lang="en-US" dirty="0"/>
              <a:t> </a:t>
            </a:r>
            <a:r>
              <a:rPr lang="en-US" dirty="0" err="1"/>
              <a:t>fremover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nb-NO"/>
              <a:t>25.10.2055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F8927F-6722-43A7-B27F-F0EFF730C60F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8482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Man kan jo velge hvem man vil sammenligne seg med, her blir det hverken gullmedalje eller jumboplass på </a:t>
            </a:r>
            <a:r>
              <a:rPr lang="nb-NO" dirty="0" err="1"/>
              <a:t>HiØ</a:t>
            </a:r>
            <a:r>
              <a:rPr lang="nb-NO" dirty="0"/>
              <a:t>. Interessant nok er </a:t>
            </a:r>
            <a:r>
              <a:rPr lang="nb-NO" dirty="0" err="1"/>
              <a:t>HiØ</a:t>
            </a:r>
            <a:r>
              <a:rPr lang="nb-NO" dirty="0"/>
              <a:t> flankert av de to store handelshøyskolene i Norge, den ene vil gjøre de fleste andre til skamme i en sammenligning, den andre vil være en hvilepute for institusjoner uten ambisjoner.</a:t>
            </a:r>
          </a:p>
          <a:p>
            <a:endParaRPr lang="nb-NO" dirty="0"/>
          </a:p>
          <a:p>
            <a:r>
              <a:rPr lang="nb-NO" dirty="0"/>
              <a:t>De «fire store» er alle vesentlig bedre enn </a:t>
            </a:r>
            <a:r>
              <a:rPr lang="nb-NO" dirty="0" err="1"/>
              <a:t>HiØ</a:t>
            </a:r>
            <a:r>
              <a:rPr lang="nb-NO" dirty="0"/>
              <a:t>, det er også </a:t>
            </a:r>
            <a:r>
              <a:rPr lang="nb-NO" dirty="0" err="1"/>
              <a:t>OsloMet</a:t>
            </a:r>
            <a:r>
              <a:rPr lang="nb-NO" dirty="0"/>
              <a:t> og USN.</a:t>
            </a:r>
          </a:p>
          <a:p>
            <a:endParaRPr lang="nb-NO" dirty="0"/>
          </a:p>
          <a:p>
            <a:r>
              <a:rPr lang="nb-NO" dirty="0"/>
              <a:t>Fagsammensetning påvirker muligheter og rammebetingelser for OA-publisering, f.eks. deltakelse i UNIT-avtaler, rikelighet av aktuelle OA-kanaler, bruk av antologier osv. </a:t>
            </a:r>
            <a:r>
              <a:rPr lang="nb-NO" dirty="0" err="1"/>
              <a:t>HiØ</a:t>
            </a:r>
            <a:r>
              <a:rPr lang="nb-NO" dirty="0"/>
              <a:t> har høyere andel antologiartikler enn de større institusjonene, unntatt </a:t>
            </a:r>
            <a:r>
              <a:rPr lang="nb-NO" dirty="0" err="1"/>
              <a:t>OsloMet</a:t>
            </a:r>
            <a:r>
              <a:rPr lang="nb-NO" dirty="0"/>
              <a:t>. </a:t>
            </a:r>
          </a:p>
          <a:p>
            <a:r>
              <a:rPr lang="nb-NO" dirty="0"/>
              <a:t>Men som de de to handelshøyskolene antyder er det også snakk om vilje og prioritering av innsats.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nb-NO"/>
              <a:t>25.10.2055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F8927F-6722-43A7-B27F-F0EFF730C60F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0433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Bør</a:t>
            </a:r>
            <a:r>
              <a:rPr lang="en-US" dirty="0"/>
              <a:t> </a:t>
            </a:r>
            <a:r>
              <a:rPr lang="en-US" dirty="0" err="1"/>
              <a:t>noe</a:t>
            </a:r>
            <a:r>
              <a:rPr lang="en-US" dirty="0"/>
              <a:t> </a:t>
            </a:r>
            <a:r>
              <a:rPr lang="en-US" dirty="0" err="1"/>
              <a:t>gjøres</a:t>
            </a:r>
            <a:r>
              <a:rPr lang="en-US" dirty="0"/>
              <a:t>? – det er jo et </a:t>
            </a:r>
            <a:r>
              <a:rPr lang="en-US" dirty="0" err="1"/>
              <a:t>spørsmål</a:t>
            </a:r>
            <a:r>
              <a:rPr lang="en-US" dirty="0"/>
              <a:t> om </a:t>
            </a:r>
            <a:r>
              <a:rPr lang="en-US" dirty="0" err="1"/>
              <a:t>ressurser</a:t>
            </a:r>
            <a:r>
              <a:rPr lang="en-US" dirty="0"/>
              <a:t>, </a:t>
            </a:r>
            <a:r>
              <a:rPr lang="en-US" dirty="0" err="1"/>
              <a:t>kompetanse</a:t>
            </a:r>
            <a:r>
              <a:rPr lang="en-US" dirty="0"/>
              <a:t> og </a:t>
            </a:r>
            <a:r>
              <a:rPr lang="en-US" dirty="0" err="1"/>
              <a:t>prioritering</a:t>
            </a:r>
            <a:r>
              <a:rPr lang="en-US" dirty="0"/>
              <a:t>. Dette er mine tanker </a:t>
            </a:r>
            <a:r>
              <a:rPr lang="en-US" dirty="0" err="1"/>
              <a:t>dersom</a:t>
            </a:r>
            <a:r>
              <a:rPr lang="en-US" dirty="0"/>
              <a:t> </a:t>
            </a:r>
            <a:r>
              <a:rPr lang="en-US" dirty="0" err="1"/>
              <a:t>svaret</a:t>
            </a:r>
            <a:r>
              <a:rPr lang="en-US" dirty="0"/>
              <a:t> er Ja.</a:t>
            </a:r>
          </a:p>
          <a:p>
            <a:r>
              <a:rPr lang="en-US" dirty="0" err="1"/>
              <a:t>Gjør</a:t>
            </a:r>
            <a:r>
              <a:rPr lang="en-US" dirty="0"/>
              <a:t> </a:t>
            </a:r>
            <a:r>
              <a:rPr lang="en-US" dirty="0" err="1"/>
              <a:t>jobben</a:t>
            </a:r>
            <a:r>
              <a:rPr lang="en-US" dirty="0"/>
              <a:t> for </a:t>
            </a:r>
            <a:r>
              <a:rPr lang="en-US" dirty="0" err="1"/>
              <a:t>forskerne</a:t>
            </a:r>
            <a:r>
              <a:rPr lang="en-US" dirty="0"/>
              <a:t>, det er </a:t>
            </a:r>
            <a:r>
              <a:rPr lang="en-US" dirty="0" err="1"/>
              <a:t>ofte</a:t>
            </a:r>
            <a:r>
              <a:rPr lang="en-US" dirty="0"/>
              <a:t> det </a:t>
            </a:r>
            <a:r>
              <a:rPr lang="en-US" dirty="0" err="1"/>
              <a:t>enkleste</a:t>
            </a:r>
            <a:r>
              <a:rPr lang="en-US" dirty="0"/>
              <a:t> </a:t>
            </a:r>
            <a:r>
              <a:rPr lang="en-US" dirty="0" err="1"/>
              <a:t>både</a:t>
            </a:r>
            <a:r>
              <a:rPr lang="en-US" dirty="0"/>
              <a:t> for </a:t>
            </a:r>
            <a:r>
              <a:rPr lang="en-US" dirty="0" err="1"/>
              <a:t>oss</a:t>
            </a:r>
            <a:r>
              <a:rPr lang="en-US" dirty="0"/>
              <a:t> og for dem. </a:t>
            </a:r>
            <a:r>
              <a:rPr lang="en-US" dirty="0" err="1"/>
              <a:t>Konsentrer</a:t>
            </a:r>
            <a:r>
              <a:rPr lang="en-US" dirty="0"/>
              <a:t> </a:t>
            </a:r>
            <a:r>
              <a:rPr lang="en-US" dirty="0" err="1"/>
              <a:t>oppfølgingen</a:t>
            </a:r>
            <a:r>
              <a:rPr lang="en-US" dirty="0"/>
              <a:t> av </a:t>
            </a:r>
            <a:r>
              <a:rPr lang="en-US" dirty="0" err="1"/>
              <a:t>forfatterne</a:t>
            </a:r>
            <a:r>
              <a:rPr lang="en-US" dirty="0"/>
              <a:t> om det vi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gjøre</a:t>
            </a:r>
            <a:r>
              <a:rPr lang="en-US" dirty="0"/>
              <a:t>, der </a:t>
            </a:r>
            <a:r>
              <a:rPr lang="en-US" dirty="0" err="1"/>
              <a:t>hvor</a:t>
            </a:r>
            <a:r>
              <a:rPr lang="en-US" dirty="0"/>
              <a:t> vi </a:t>
            </a:r>
            <a:r>
              <a:rPr lang="en-US" dirty="0" err="1"/>
              <a:t>trenger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manusversjon</a:t>
            </a:r>
            <a:r>
              <a:rPr lang="en-US" dirty="0"/>
              <a:t>.</a:t>
            </a:r>
          </a:p>
          <a:p>
            <a:r>
              <a:rPr lang="en-US" dirty="0"/>
              <a:t>UNIT er </a:t>
            </a:r>
            <a:r>
              <a:rPr lang="en-US" dirty="0" err="1"/>
              <a:t>nok</a:t>
            </a:r>
            <a:r>
              <a:rPr lang="en-US" dirty="0"/>
              <a:t> </a:t>
            </a:r>
            <a:r>
              <a:rPr lang="en-US" dirty="0" err="1"/>
              <a:t>dominert</a:t>
            </a:r>
            <a:r>
              <a:rPr lang="en-US" dirty="0"/>
              <a:t> av de store </a:t>
            </a:r>
            <a:r>
              <a:rPr lang="en-US" dirty="0" err="1"/>
              <a:t>institusjonene</a:t>
            </a:r>
            <a:r>
              <a:rPr lang="en-US" dirty="0"/>
              <a:t> og </a:t>
            </a:r>
            <a:r>
              <a:rPr lang="en-US" dirty="0" err="1"/>
              <a:t>deres</a:t>
            </a:r>
            <a:r>
              <a:rPr lang="en-US" dirty="0"/>
              <a:t> </a:t>
            </a:r>
            <a:r>
              <a:rPr lang="en-US" dirty="0" err="1"/>
              <a:t>portefølje</a:t>
            </a:r>
            <a:r>
              <a:rPr lang="en-US" dirty="0"/>
              <a:t>, de </a:t>
            </a:r>
            <a:r>
              <a:rPr lang="en-US" dirty="0" err="1"/>
              <a:t>mindre</a:t>
            </a:r>
            <a:r>
              <a:rPr lang="en-US" dirty="0"/>
              <a:t> </a:t>
            </a:r>
            <a:r>
              <a:rPr lang="en-US" dirty="0" err="1"/>
              <a:t>institusjonene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se </a:t>
            </a:r>
            <a:r>
              <a:rPr lang="en-US" dirty="0" err="1"/>
              <a:t>helt</a:t>
            </a:r>
            <a:r>
              <a:rPr lang="en-US" dirty="0"/>
              <a:t> </a:t>
            </a:r>
            <a:r>
              <a:rPr lang="en-US" dirty="0" err="1"/>
              <a:t>annerledes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  <a:p>
            <a:r>
              <a:rPr lang="en-US" dirty="0"/>
              <a:t>Gull OA 2022 er </a:t>
            </a:r>
            <a:r>
              <a:rPr lang="en-US" dirty="0" err="1"/>
              <a:t>ikke</a:t>
            </a:r>
            <a:r>
              <a:rPr lang="en-US" dirty="0"/>
              <a:t> i </a:t>
            </a:r>
            <a:r>
              <a:rPr lang="en-US" dirty="0" err="1"/>
              <a:t>grafen</a:t>
            </a:r>
            <a:r>
              <a:rPr lang="en-US" dirty="0"/>
              <a:t>, men </a:t>
            </a:r>
            <a:r>
              <a:rPr lang="en-US" dirty="0" err="1"/>
              <a:t>noe</a:t>
            </a:r>
            <a:r>
              <a:rPr lang="en-US" dirty="0"/>
              <a:t> </a:t>
            </a:r>
            <a:r>
              <a:rPr lang="en-US" dirty="0" err="1"/>
              <a:t>jeg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sett i DUCT. Det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være</a:t>
            </a:r>
            <a:r>
              <a:rPr lang="en-US" dirty="0"/>
              <a:t> det </a:t>
            </a:r>
            <a:r>
              <a:rPr lang="en-US" dirty="0" err="1"/>
              <a:t>retter</a:t>
            </a:r>
            <a:r>
              <a:rPr lang="en-US" dirty="0"/>
              <a:t> seg </a:t>
            </a:r>
            <a:r>
              <a:rPr lang="en-US" dirty="0" err="1"/>
              <a:t>før</a:t>
            </a:r>
            <a:r>
              <a:rPr lang="en-US" dirty="0"/>
              <a:t> </a:t>
            </a:r>
            <a:r>
              <a:rPr lang="en-US" dirty="0" err="1"/>
              <a:t>året</a:t>
            </a:r>
            <a:r>
              <a:rPr lang="en-US" dirty="0"/>
              <a:t> er </a:t>
            </a:r>
            <a:r>
              <a:rPr lang="en-US" dirty="0" err="1"/>
              <a:t>omme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nb-NO"/>
              <a:t>25.10.2055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F8927F-6722-43A7-B27F-F0EFF730C60F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911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OA: </a:t>
            </a:r>
            <a:r>
              <a:rPr lang="en-US" dirty="0" err="1"/>
              <a:t>Artikler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enten</a:t>
            </a:r>
            <a:r>
              <a:rPr lang="en-US" dirty="0"/>
              <a:t> er Gull-OA, </a:t>
            </a:r>
            <a:r>
              <a:rPr lang="en-US" dirty="0" err="1"/>
              <a:t>opplastet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, og </a:t>
            </a:r>
            <a:r>
              <a:rPr lang="en-US" dirty="0" err="1"/>
              <a:t>artikler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er </a:t>
            </a:r>
            <a:r>
              <a:rPr lang="en-US" dirty="0" err="1"/>
              <a:t>Grønn</a:t>
            </a:r>
            <a:r>
              <a:rPr lang="en-US" dirty="0"/>
              <a:t> og det er </a:t>
            </a:r>
            <a:r>
              <a:rPr lang="en-US" dirty="0" err="1"/>
              <a:t>lastet</a:t>
            </a:r>
            <a:r>
              <a:rPr lang="en-US" dirty="0"/>
              <a:t> </a:t>
            </a:r>
            <a:r>
              <a:rPr lang="en-US" dirty="0" err="1"/>
              <a:t>opp</a:t>
            </a:r>
            <a:r>
              <a:rPr lang="en-US" dirty="0"/>
              <a:t> </a:t>
            </a:r>
            <a:r>
              <a:rPr lang="en-US" dirty="0" err="1"/>
              <a:t>fulltekst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. </a:t>
            </a:r>
          </a:p>
          <a:p>
            <a:r>
              <a:rPr lang="en-US" dirty="0"/>
              <a:t>I </a:t>
            </a:r>
            <a:r>
              <a:rPr lang="en-US" dirty="0" err="1"/>
              <a:t>arkiver</a:t>
            </a:r>
            <a:r>
              <a:rPr lang="en-US" dirty="0"/>
              <a:t>: </a:t>
            </a:r>
            <a:r>
              <a:rPr lang="en-US" dirty="0" err="1"/>
              <a:t>Hva</a:t>
            </a:r>
            <a:r>
              <a:rPr lang="en-US" dirty="0"/>
              <a:t> </a:t>
            </a:r>
            <a:r>
              <a:rPr lang="en-US" dirty="0" err="1"/>
              <a:t>jeg</a:t>
            </a:r>
            <a:r>
              <a:rPr lang="en-US" dirty="0"/>
              <a:t> </a:t>
            </a:r>
            <a:r>
              <a:rPr lang="en-US" dirty="0" err="1"/>
              <a:t>finner</a:t>
            </a:r>
            <a:r>
              <a:rPr lang="en-US" dirty="0"/>
              <a:t> ved </a:t>
            </a:r>
            <a:r>
              <a:rPr lang="en-US" dirty="0" err="1"/>
              <a:t>søk</a:t>
            </a:r>
            <a:r>
              <a:rPr lang="en-US" dirty="0"/>
              <a:t> i NORA, </a:t>
            </a:r>
            <a:r>
              <a:rPr lang="en-US" dirty="0" err="1"/>
              <a:t>bittesmå</a:t>
            </a:r>
            <a:r>
              <a:rPr lang="en-US" dirty="0"/>
              <a:t> </a:t>
            </a:r>
            <a:r>
              <a:rPr lang="en-US" dirty="0" err="1"/>
              <a:t>differanser</a:t>
            </a:r>
            <a:r>
              <a:rPr lang="en-US" dirty="0"/>
              <a:t> (+- 1 </a:t>
            </a:r>
            <a:r>
              <a:rPr lang="en-US" dirty="0" err="1"/>
              <a:t>artikkel</a:t>
            </a:r>
            <a:r>
              <a:rPr lang="en-US" dirty="0"/>
              <a:t>) med Brage.</a:t>
            </a:r>
          </a:p>
          <a:p>
            <a:endParaRPr lang="en-US" dirty="0"/>
          </a:p>
          <a:p>
            <a:r>
              <a:rPr lang="en-US" dirty="0"/>
              <a:t>Gull OA </a:t>
            </a:r>
            <a:r>
              <a:rPr lang="en-US" dirty="0" err="1"/>
              <a:t>uten</a:t>
            </a:r>
            <a:r>
              <a:rPr lang="en-US" dirty="0"/>
              <a:t> </a:t>
            </a:r>
            <a:r>
              <a:rPr lang="en-US" dirty="0" err="1"/>
              <a:t>fulltekst</a:t>
            </a:r>
            <a:r>
              <a:rPr lang="en-US" dirty="0"/>
              <a:t> </a:t>
            </a:r>
            <a:r>
              <a:rPr lang="en-US" dirty="0" err="1"/>
              <a:t>økte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nesten</a:t>
            </a:r>
            <a:r>
              <a:rPr lang="en-US" dirty="0"/>
              <a:t> 0 </a:t>
            </a:r>
            <a:r>
              <a:rPr lang="en-US" dirty="0" err="1"/>
              <a:t>til</a:t>
            </a:r>
            <a:r>
              <a:rPr lang="en-US" dirty="0"/>
              <a:t> 23. </a:t>
            </a:r>
          </a:p>
          <a:p>
            <a:endParaRPr lang="en-US" dirty="0"/>
          </a:p>
          <a:p>
            <a:r>
              <a:rPr lang="en-US" dirty="0"/>
              <a:t>Total </a:t>
            </a:r>
            <a:r>
              <a:rPr lang="en-US" dirty="0" err="1"/>
              <a:t>publisering</a:t>
            </a:r>
            <a:r>
              <a:rPr lang="en-US" dirty="0"/>
              <a:t> </a:t>
            </a:r>
            <a:r>
              <a:rPr lang="en-US" dirty="0" err="1"/>
              <a:t>omtrent</a:t>
            </a:r>
            <a:r>
              <a:rPr lang="en-US" dirty="0"/>
              <a:t> </a:t>
            </a:r>
            <a:r>
              <a:rPr lang="en-US" dirty="0" err="1"/>
              <a:t>fordoblet</a:t>
            </a:r>
            <a:r>
              <a:rPr lang="en-US" dirty="0"/>
              <a:t> 2019–2021 – det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forklare</a:t>
            </a:r>
            <a:r>
              <a:rPr lang="en-US" dirty="0"/>
              <a:t> </a:t>
            </a:r>
            <a:r>
              <a:rPr lang="en-US" dirty="0" err="1"/>
              <a:t>mye</a:t>
            </a:r>
            <a:r>
              <a:rPr lang="en-US" dirty="0"/>
              <a:t>, om </a:t>
            </a:r>
            <a:r>
              <a:rPr lang="en-US" dirty="0" err="1"/>
              <a:t>arbeidsvolumet</a:t>
            </a:r>
            <a:r>
              <a:rPr lang="en-US" dirty="0"/>
              <a:t> er </a:t>
            </a:r>
            <a:r>
              <a:rPr lang="en-US" dirty="0" err="1"/>
              <a:t>doblet</a:t>
            </a:r>
            <a:r>
              <a:rPr lang="en-US" dirty="0"/>
              <a:t> </a:t>
            </a:r>
            <a:r>
              <a:rPr lang="en-US" dirty="0" err="1"/>
              <a:t>uten</a:t>
            </a:r>
            <a:r>
              <a:rPr lang="en-US" dirty="0"/>
              <a:t> at </a:t>
            </a:r>
            <a:r>
              <a:rPr lang="en-US" dirty="0" err="1"/>
              <a:t>ressursene</a:t>
            </a:r>
            <a:r>
              <a:rPr lang="en-US" dirty="0"/>
              <a:t> er </a:t>
            </a:r>
            <a:r>
              <a:rPr lang="en-US" dirty="0" err="1"/>
              <a:t>økt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nb-NO"/>
              <a:t>25.10.2055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F8927F-6722-43A7-B27F-F0EFF730C60F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4411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Jeg</a:t>
            </a:r>
            <a:r>
              <a:rPr lang="en-US" dirty="0"/>
              <a:t> er </a:t>
            </a:r>
            <a:r>
              <a:rPr lang="en-US" dirty="0" err="1"/>
              <a:t>veldig</a:t>
            </a:r>
            <a:r>
              <a:rPr lang="en-US" dirty="0"/>
              <a:t> for </a:t>
            </a:r>
            <a:r>
              <a:rPr lang="en-US" dirty="0" err="1"/>
              <a:t>denne</a:t>
            </a:r>
            <a:r>
              <a:rPr lang="en-US" dirty="0"/>
              <a:t> </a:t>
            </a:r>
            <a:r>
              <a:rPr lang="en-US" dirty="0" err="1"/>
              <a:t>typen</a:t>
            </a:r>
            <a:r>
              <a:rPr lang="en-US" dirty="0"/>
              <a:t> </a:t>
            </a:r>
            <a:r>
              <a:rPr lang="en-US" dirty="0" err="1"/>
              <a:t>tidsskrift</a:t>
            </a:r>
            <a:r>
              <a:rPr lang="en-US" dirty="0"/>
              <a:t>, men det er farer ved </a:t>
            </a:r>
            <a:r>
              <a:rPr lang="en-US" dirty="0" err="1"/>
              <a:t>etablering</a:t>
            </a:r>
            <a:r>
              <a:rPr lang="en-US" dirty="0"/>
              <a:t> av nye </a:t>
            </a:r>
            <a:r>
              <a:rPr lang="en-US" dirty="0" err="1"/>
              <a:t>tidsskrift</a:t>
            </a:r>
            <a:r>
              <a:rPr lang="en-US" dirty="0"/>
              <a:t> – de </a:t>
            </a:r>
            <a:r>
              <a:rPr lang="en-US" dirty="0" err="1"/>
              <a:t>farene</a:t>
            </a:r>
            <a:r>
              <a:rPr lang="en-US" dirty="0"/>
              <a:t> er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færre</a:t>
            </a:r>
            <a:r>
              <a:rPr lang="en-US" dirty="0"/>
              <a:t> om det er et Diamant-</a:t>
            </a:r>
            <a:r>
              <a:rPr lang="en-US" dirty="0" err="1"/>
              <a:t>tidsskrift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nb-NO"/>
              <a:t>25.10.2055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F8927F-6722-43A7-B27F-F0EFF730C60F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6855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054464" y="1118585"/>
            <a:ext cx="6012000" cy="1811813"/>
          </a:xfrm>
        </p:spPr>
        <p:txBody>
          <a:bodyPr lIns="0" anchor="b">
            <a:normAutofit/>
          </a:bodyPr>
          <a:lstStyle>
            <a:lvl1pPr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nb-NO" noProof="0" dirty="0"/>
              <a:t>Tittel dokumentet settes her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054464" y="2942591"/>
            <a:ext cx="6012000" cy="1126695"/>
          </a:xfrm>
        </p:spPr>
        <p:txBody>
          <a:bodyPr lIns="0">
            <a:noAutofit/>
          </a:bodyPr>
          <a:lstStyle>
            <a:lvl1pPr marL="0" indent="0">
              <a:buNone/>
              <a:defRPr sz="1800" i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 i="1">
                <a:solidFill>
                  <a:schemeClr val="bg1"/>
                </a:solidFill>
              </a:defRPr>
            </a:lvl2pPr>
            <a:lvl3pPr marL="914400" indent="0">
              <a:buNone/>
              <a:defRPr sz="1800" i="1">
                <a:solidFill>
                  <a:schemeClr val="bg1"/>
                </a:solidFill>
              </a:defRPr>
            </a:lvl3pPr>
            <a:lvl4pPr marL="1371600" indent="0">
              <a:buNone/>
              <a:defRPr sz="1800" i="1">
                <a:solidFill>
                  <a:schemeClr val="bg1"/>
                </a:solidFill>
              </a:defRPr>
            </a:lvl4pPr>
            <a:lvl5pPr marL="1828800" indent="0">
              <a:buNone/>
              <a:defRPr sz="18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/>
              <a:t>Her kommer en utdypning eller undertittel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54464" y="4208016"/>
            <a:ext cx="6012000" cy="1454784"/>
          </a:xfrm>
        </p:spPr>
        <p:txBody>
          <a:bodyPr lIns="0" anchor="b">
            <a:normAutofit/>
          </a:bodyPr>
          <a:lstStyle>
            <a:lvl1pPr marL="0" indent="0" algn="l">
              <a:buNone/>
              <a:defRPr sz="1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noProof="0" dirty="0"/>
              <a:t>Forfatters Navn og Etternavn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054464" y="5674992"/>
            <a:ext cx="6012000" cy="746878"/>
          </a:xfrm>
        </p:spPr>
        <p:txBody>
          <a:bodyPr lIns="0" tIns="0">
            <a:noAutofit/>
          </a:bodyPr>
          <a:lstStyle>
            <a:lvl1pPr marL="0" indent="0">
              <a:buNone/>
              <a:defRPr sz="12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noProof="0" dirty="0"/>
              <a:t>Eventuelle adresser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7448550" y="0"/>
            <a:ext cx="4743450" cy="6858000"/>
          </a:xfrm>
          <a:custGeom>
            <a:avLst/>
            <a:gdLst>
              <a:gd name="connsiteX0" fmla="*/ 0 w 4743450"/>
              <a:gd name="connsiteY0" fmla="*/ 6858000 h 6858000"/>
              <a:gd name="connsiteX1" fmla="*/ 1185863 w 4743450"/>
              <a:gd name="connsiteY1" fmla="*/ 0 h 6858000"/>
              <a:gd name="connsiteX2" fmla="*/ 4743450 w 4743450"/>
              <a:gd name="connsiteY2" fmla="*/ 0 h 6858000"/>
              <a:gd name="connsiteX3" fmla="*/ 3557588 w 4743450"/>
              <a:gd name="connsiteY3" fmla="*/ 6858000 h 6858000"/>
              <a:gd name="connsiteX4" fmla="*/ 0 w 4743450"/>
              <a:gd name="connsiteY4" fmla="*/ 6858000 h 6858000"/>
              <a:gd name="connsiteX0" fmla="*/ 0 w 4743450"/>
              <a:gd name="connsiteY0" fmla="*/ 6858000 h 6858000"/>
              <a:gd name="connsiteX1" fmla="*/ 1185863 w 4743450"/>
              <a:gd name="connsiteY1" fmla="*/ 0 h 6858000"/>
              <a:gd name="connsiteX2" fmla="*/ 4743450 w 4743450"/>
              <a:gd name="connsiteY2" fmla="*/ 0 h 6858000"/>
              <a:gd name="connsiteX3" fmla="*/ 4740212 w 4743450"/>
              <a:gd name="connsiteY3" fmla="*/ 6851904 h 6858000"/>
              <a:gd name="connsiteX4" fmla="*/ 0 w 4743450"/>
              <a:gd name="connsiteY4" fmla="*/ 6858000 h 6858000"/>
              <a:gd name="connsiteX0" fmla="*/ 0 w 4743450"/>
              <a:gd name="connsiteY0" fmla="*/ 6858000 h 6858000"/>
              <a:gd name="connsiteX1" fmla="*/ 2825687 w 4743450"/>
              <a:gd name="connsiteY1" fmla="*/ 0 h 6858000"/>
              <a:gd name="connsiteX2" fmla="*/ 4743450 w 4743450"/>
              <a:gd name="connsiteY2" fmla="*/ 0 h 6858000"/>
              <a:gd name="connsiteX3" fmla="*/ 4740212 w 4743450"/>
              <a:gd name="connsiteY3" fmla="*/ 6851904 h 6858000"/>
              <a:gd name="connsiteX4" fmla="*/ 0 w 474345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43450" h="6858000">
                <a:moveTo>
                  <a:pt x="0" y="6858000"/>
                </a:moveTo>
                <a:lnTo>
                  <a:pt x="2825687" y="0"/>
                </a:lnTo>
                <a:lnTo>
                  <a:pt x="4743450" y="0"/>
                </a:lnTo>
                <a:cubicBezTo>
                  <a:pt x="4742371" y="2283968"/>
                  <a:pt x="4741291" y="4567936"/>
                  <a:pt x="4740212" y="6851904"/>
                </a:cubicBezTo>
                <a:lnTo>
                  <a:pt x="0" y="6858000"/>
                </a:ln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på bildeikon hvis du vil legge til bilde. Tilpass bildet med beskjær. For hjelp, se video på uit.no/profil</a:t>
            </a:r>
          </a:p>
        </p:txBody>
      </p:sp>
    </p:spTree>
    <p:extLst>
      <p:ext uri="{BB962C8B-B14F-4D97-AF65-F5344CB8AC3E}">
        <p14:creationId xmlns:p14="http://schemas.microsoft.com/office/powerpoint/2010/main" val="61589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190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4" name="Title 7"/>
          <p:cNvSpPr>
            <a:spLocks noGrp="1"/>
          </p:cNvSpPr>
          <p:nvPr>
            <p:ph type="title" hasCustomPrompt="1"/>
          </p:nvPr>
        </p:nvSpPr>
        <p:spPr>
          <a:xfrm>
            <a:off x="1054464" y="1118585"/>
            <a:ext cx="6012000" cy="1811813"/>
          </a:xfrm>
        </p:spPr>
        <p:txBody>
          <a:bodyPr lIns="0" anchor="b">
            <a:normAutofit/>
          </a:bodyPr>
          <a:lstStyle>
            <a:lvl1pPr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nb-NO" noProof="0" dirty="0"/>
              <a:t>Tittel dokumentet settes her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054464" y="2942591"/>
            <a:ext cx="6012000" cy="1126695"/>
          </a:xfrm>
        </p:spPr>
        <p:txBody>
          <a:bodyPr lIns="0">
            <a:noAutofit/>
          </a:bodyPr>
          <a:lstStyle>
            <a:lvl1pPr marL="0" indent="0">
              <a:buNone/>
              <a:defRPr sz="1800" i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 i="1">
                <a:solidFill>
                  <a:schemeClr val="bg1"/>
                </a:solidFill>
              </a:defRPr>
            </a:lvl2pPr>
            <a:lvl3pPr marL="914400" indent="0">
              <a:buNone/>
              <a:defRPr sz="1800" i="1">
                <a:solidFill>
                  <a:schemeClr val="bg1"/>
                </a:solidFill>
              </a:defRPr>
            </a:lvl3pPr>
            <a:lvl4pPr marL="1371600" indent="0">
              <a:buNone/>
              <a:defRPr sz="1800" i="1">
                <a:solidFill>
                  <a:schemeClr val="bg1"/>
                </a:solidFill>
              </a:defRPr>
            </a:lvl4pPr>
            <a:lvl5pPr marL="1828800" indent="0">
              <a:buNone/>
              <a:defRPr sz="18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/>
              <a:t>Her kommer en utdypning eller undertittel</a:t>
            </a:r>
          </a:p>
        </p:txBody>
      </p:sp>
      <p:sp>
        <p:nvSpPr>
          <p:cNvPr id="2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54464" y="4208016"/>
            <a:ext cx="6012000" cy="1454784"/>
          </a:xfrm>
        </p:spPr>
        <p:txBody>
          <a:bodyPr lIns="0" anchor="b">
            <a:normAutofit/>
          </a:bodyPr>
          <a:lstStyle>
            <a:lvl1pPr marL="0" indent="0" algn="l">
              <a:buNone/>
              <a:defRPr sz="1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noProof="0" dirty="0"/>
              <a:t>Forfatters Navn og Etternavn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054464" y="5674992"/>
            <a:ext cx="6012000" cy="746878"/>
          </a:xfrm>
        </p:spPr>
        <p:txBody>
          <a:bodyPr lIns="0" tIns="0">
            <a:noAutofit/>
          </a:bodyPr>
          <a:lstStyle>
            <a:lvl1pPr marL="0" indent="0">
              <a:buNone/>
              <a:defRPr sz="12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noProof="0" dirty="0"/>
              <a:t>Eventuelle adresser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7448550" y="0"/>
            <a:ext cx="4743450" cy="6858000"/>
          </a:xfrm>
          <a:custGeom>
            <a:avLst/>
            <a:gdLst>
              <a:gd name="connsiteX0" fmla="*/ 0 w 4743450"/>
              <a:gd name="connsiteY0" fmla="*/ 6858000 h 6858000"/>
              <a:gd name="connsiteX1" fmla="*/ 1185863 w 4743450"/>
              <a:gd name="connsiteY1" fmla="*/ 0 h 6858000"/>
              <a:gd name="connsiteX2" fmla="*/ 4743450 w 4743450"/>
              <a:gd name="connsiteY2" fmla="*/ 0 h 6858000"/>
              <a:gd name="connsiteX3" fmla="*/ 3557588 w 4743450"/>
              <a:gd name="connsiteY3" fmla="*/ 6858000 h 6858000"/>
              <a:gd name="connsiteX4" fmla="*/ 0 w 4743450"/>
              <a:gd name="connsiteY4" fmla="*/ 6858000 h 6858000"/>
              <a:gd name="connsiteX0" fmla="*/ 0 w 4743450"/>
              <a:gd name="connsiteY0" fmla="*/ 6858000 h 6858000"/>
              <a:gd name="connsiteX1" fmla="*/ 1185863 w 4743450"/>
              <a:gd name="connsiteY1" fmla="*/ 0 h 6858000"/>
              <a:gd name="connsiteX2" fmla="*/ 4743450 w 4743450"/>
              <a:gd name="connsiteY2" fmla="*/ 0 h 6858000"/>
              <a:gd name="connsiteX3" fmla="*/ 4740212 w 4743450"/>
              <a:gd name="connsiteY3" fmla="*/ 6851904 h 6858000"/>
              <a:gd name="connsiteX4" fmla="*/ 0 w 4743450"/>
              <a:gd name="connsiteY4" fmla="*/ 6858000 h 6858000"/>
              <a:gd name="connsiteX0" fmla="*/ 0 w 4743450"/>
              <a:gd name="connsiteY0" fmla="*/ 6858000 h 6858000"/>
              <a:gd name="connsiteX1" fmla="*/ 2825687 w 4743450"/>
              <a:gd name="connsiteY1" fmla="*/ 0 h 6858000"/>
              <a:gd name="connsiteX2" fmla="*/ 4743450 w 4743450"/>
              <a:gd name="connsiteY2" fmla="*/ 0 h 6858000"/>
              <a:gd name="connsiteX3" fmla="*/ 4740212 w 4743450"/>
              <a:gd name="connsiteY3" fmla="*/ 6851904 h 6858000"/>
              <a:gd name="connsiteX4" fmla="*/ 0 w 474345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43450" h="6858000">
                <a:moveTo>
                  <a:pt x="0" y="6858000"/>
                </a:moveTo>
                <a:lnTo>
                  <a:pt x="2825687" y="0"/>
                </a:lnTo>
                <a:lnTo>
                  <a:pt x="4743450" y="0"/>
                </a:lnTo>
                <a:cubicBezTo>
                  <a:pt x="4742371" y="2283968"/>
                  <a:pt x="4741291" y="4567936"/>
                  <a:pt x="4740212" y="6851904"/>
                </a:cubicBezTo>
                <a:lnTo>
                  <a:pt x="0" y="6858000"/>
                </a:ln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på bildeikon hvis du vil legge til bilde. Tilpass bildet med beskjær. For hjelp, se video på uit.no/profil</a:t>
            </a:r>
          </a:p>
        </p:txBody>
      </p:sp>
    </p:spTree>
    <p:extLst>
      <p:ext uri="{BB962C8B-B14F-4D97-AF65-F5344CB8AC3E}">
        <p14:creationId xmlns:p14="http://schemas.microsoft.com/office/powerpoint/2010/main" val="1334680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81405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709082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en tittel</a:t>
            </a:r>
          </a:p>
        </p:txBody>
      </p:sp>
    </p:spTree>
    <p:extLst>
      <p:ext uri="{BB962C8B-B14F-4D97-AF65-F5344CB8AC3E}">
        <p14:creationId xmlns:p14="http://schemas.microsoft.com/office/powerpoint/2010/main" val="4270224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6464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le 7"/>
          <p:cNvSpPr>
            <a:spLocks noGrp="1"/>
          </p:cNvSpPr>
          <p:nvPr>
            <p:ph type="title" hasCustomPrompt="1"/>
          </p:nvPr>
        </p:nvSpPr>
        <p:spPr>
          <a:xfrm>
            <a:off x="1054464" y="1118585"/>
            <a:ext cx="6012000" cy="1811813"/>
          </a:xfrm>
        </p:spPr>
        <p:txBody>
          <a:bodyPr lIns="0" anchor="b">
            <a:normAutofit/>
          </a:bodyPr>
          <a:lstStyle>
            <a:lvl1pPr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nb-NO" noProof="0" dirty="0"/>
              <a:t>Tittel dokumentet settes her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054464" y="2942591"/>
            <a:ext cx="6012000" cy="1126695"/>
          </a:xfrm>
        </p:spPr>
        <p:txBody>
          <a:bodyPr lIns="0">
            <a:noAutofit/>
          </a:bodyPr>
          <a:lstStyle>
            <a:lvl1pPr marL="0" indent="0">
              <a:buNone/>
              <a:defRPr sz="1800" i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 i="1">
                <a:solidFill>
                  <a:schemeClr val="bg1"/>
                </a:solidFill>
              </a:defRPr>
            </a:lvl2pPr>
            <a:lvl3pPr marL="914400" indent="0">
              <a:buNone/>
              <a:defRPr sz="1800" i="1">
                <a:solidFill>
                  <a:schemeClr val="bg1"/>
                </a:solidFill>
              </a:defRPr>
            </a:lvl3pPr>
            <a:lvl4pPr marL="1371600" indent="0">
              <a:buNone/>
              <a:defRPr sz="1800" i="1">
                <a:solidFill>
                  <a:schemeClr val="bg1"/>
                </a:solidFill>
              </a:defRPr>
            </a:lvl4pPr>
            <a:lvl5pPr marL="1828800" indent="0">
              <a:buNone/>
              <a:defRPr sz="18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/>
              <a:t>Her kommer en utdypning eller undertittel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54464" y="4208016"/>
            <a:ext cx="6012000" cy="1454784"/>
          </a:xfrm>
        </p:spPr>
        <p:txBody>
          <a:bodyPr lIns="0" anchor="b">
            <a:normAutofit/>
          </a:bodyPr>
          <a:lstStyle>
            <a:lvl1pPr marL="0" indent="0" algn="l">
              <a:buNone/>
              <a:defRPr sz="1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noProof="0" dirty="0"/>
              <a:t>Forfatters Navn og Etternavn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054464" y="5674992"/>
            <a:ext cx="6012000" cy="746878"/>
          </a:xfrm>
        </p:spPr>
        <p:txBody>
          <a:bodyPr lIns="0" tIns="0">
            <a:noAutofit/>
          </a:bodyPr>
          <a:lstStyle>
            <a:lvl1pPr marL="0" indent="0">
              <a:buNone/>
              <a:defRPr sz="12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noProof="0" dirty="0"/>
              <a:t>Eventuelle adresser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7448550" y="0"/>
            <a:ext cx="4743450" cy="6858000"/>
          </a:xfrm>
          <a:custGeom>
            <a:avLst/>
            <a:gdLst>
              <a:gd name="connsiteX0" fmla="*/ 0 w 4743450"/>
              <a:gd name="connsiteY0" fmla="*/ 6858000 h 6858000"/>
              <a:gd name="connsiteX1" fmla="*/ 1185863 w 4743450"/>
              <a:gd name="connsiteY1" fmla="*/ 0 h 6858000"/>
              <a:gd name="connsiteX2" fmla="*/ 4743450 w 4743450"/>
              <a:gd name="connsiteY2" fmla="*/ 0 h 6858000"/>
              <a:gd name="connsiteX3" fmla="*/ 3557588 w 4743450"/>
              <a:gd name="connsiteY3" fmla="*/ 6858000 h 6858000"/>
              <a:gd name="connsiteX4" fmla="*/ 0 w 4743450"/>
              <a:gd name="connsiteY4" fmla="*/ 6858000 h 6858000"/>
              <a:gd name="connsiteX0" fmla="*/ 0 w 4743450"/>
              <a:gd name="connsiteY0" fmla="*/ 6858000 h 6858000"/>
              <a:gd name="connsiteX1" fmla="*/ 1185863 w 4743450"/>
              <a:gd name="connsiteY1" fmla="*/ 0 h 6858000"/>
              <a:gd name="connsiteX2" fmla="*/ 4743450 w 4743450"/>
              <a:gd name="connsiteY2" fmla="*/ 0 h 6858000"/>
              <a:gd name="connsiteX3" fmla="*/ 4740212 w 4743450"/>
              <a:gd name="connsiteY3" fmla="*/ 6851904 h 6858000"/>
              <a:gd name="connsiteX4" fmla="*/ 0 w 4743450"/>
              <a:gd name="connsiteY4" fmla="*/ 6858000 h 6858000"/>
              <a:gd name="connsiteX0" fmla="*/ 0 w 4743450"/>
              <a:gd name="connsiteY0" fmla="*/ 6858000 h 6858000"/>
              <a:gd name="connsiteX1" fmla="*/ 2825687 w 4743450"/>
              <a:gd name="connsiteY1" fmla="*/ 0 h 6858000"/>
              <a:gd name="connsiteX2" fmla="*/ 4743450 w 4743450"/>
              <a:gd name="connsiteY2" fmla="*/ 0 h 6858000"/>
              <a:gd name="connsiteX3" fmla="*/ 4740212 w 4743450"/>
              <a:gd name="connsiteY3" fmla="*/ 6851904 h 6858000"/>
              <a:gd name="connsiteX4" fmla="*/ 0 w 474345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43450" h="6858000">
                <a:moveTo>
                  <a:pt x="0" y="6858000"/>
                </a:moveTo>
                <a:lnTo>
                  <a:pt x="2825687" y="0"/>
                </a:lnTo>
                <a:lnTo>
                  <a:pt x="4743450" y="0"/>
                </a:lnTo>
                <a:cubicBezTo>
                  <a:pt x="4742371" y="2283968"/>
                  <a:pt x="4741291" y="4567936"/>
                  <a:pt x="4740212" y="6851904"/>
                </a:cubicBezTo>
                <a:lnTo>
                  <a:pt x="0" y="6858000"/>
                </a:ln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på bildeikon hvis du vil legge til bilde. Tilpass bildet med beskjær. For hjelp, se video på uit.no/profil</a:t>
            </a:r>
          </a:p>
        </p:txBody>
      </p:sp>
    </p:spTree>
    <p:extLst>
      <p:ext uri="{BB962C8B-B14F-4D97-AF65-F5344CB8AC3E}">
        <p14:creationId xmlns:p14="http://schemas.microsoft.com/office/powerpoint/2010/main" val="2108539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995541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884416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en tittel</a:t>
            </a:r>
          </a:p>
        </p:txBody>
      </p:sp>
    </p:spTree>
    <p:extLst>
      <p:ext uri="{BB962C8B-B14F-4D97-AF65-F5344CB8AC3E}">
        <p14:creationId xmlns:p14="http://schemas.microsoft.com/office/powerpoint/2010/main" val="257349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1DA1D-992E-4D6A-D5B7-3C80E4306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24.10.2022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53A7F-DE20-B7F0-2E4B-1CBE3EE7E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Open Access-publisering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DF11B-DAB4-BAEB-550F-088DDECE8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2961-D91A-442E-803D-6BE684C4B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7770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566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6787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en tittel</a:t>
            </a:r>
          </a:p>
        </p:txBody>
      </p:sp>
    </p:spTree>
    <p:extLst>
      <p:ext uri="{BB962C8B-B14F-4D97-AF65-F5344CB8AC3E}">
        <p14:creationId xmlns:p14="http://schemas.microsoft.com/office/powerpoint/2010/main" val="4187642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6345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le 7"/>
          <p:cNvSpPr>
            <a:spLocks noGrp="1"/>
          </p:cNvSpPr>
          <p:nvPr>
            <p:ph type="title" hasCustomPrompt="1"/>
          </p:nvPr>
        </p:nvSpPr>
        <p:spPr>
          <a:xfrm>
            <a:off x="1054464" y="1118585"/>
            <a:ext cx="6012000" cy="1811813"/>
          </a:xfrm>
        </p:spPr>
        <p:txBody>
          <a:bodyPr lIns="0" anchor="b">
            <a:normAutofit/>
          </a:bodyPr>
          <a:lstStyle>
            <a:lvl1pPr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nb-NO" noProof="0" dirty="0"/>
              <a:t>Tittel dokumentet settes her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054464" y="2942591"/>
            <a:ext cx="6012000" cy="1126695"/>
          </a:xfrm>
        </p:spPr>
        <p:txBody>
          <a:bodyPr lIns="0">
            <a:noAutofit/>
          </a:bodyPr>
          <a:lstStyle>
            <a:lvl1pPr marL="0" indent="0">
              <a:buNone/>
              <a:defRPr sz="1800" i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 i="1">
                <a:solidFill>
                  <a:schemeClr val="bg1"/>
                </a:solidFill>
              </a:defRPr>
            </a:lvl2pPr>
            <a:lvl3pPr marL="914400" indent="0">
              <a:buNone/>
              <a:defRPr sz="1800" i="1">
                <a:solidFill>
                  <a:schemeClr val="bg1"/>
                </a:solidFill>
              </a:defRPr>
            </a:lvl3pPr>
            <a:lvl4pPr marL="1371600" indent="0">
              <a:buNone/>
              <a:defRPr sz="1800" i="1">
                <a:solidFill>
                  <a:schemeClr val="bg1"/>
                </a:solidFill>
              </a:defRPr>
            </a:lvl4pPr>
            <a:lvl5pPr marL="1828800" indent="0">
              <a:buNone/>
              <a:defRPr sz="18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/>
              <a:t>Her kommer en utdypning eller undertittel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54464" y="4208016"/>
            <a:ext cx="6012000" cy="1454784"/>
          </a:xfrm>
        </p:spPr>
        <p:txBody>
          <a:bodyPr lIns="0" anchor="b">
            <a:normAutofit/>
          </a:bodyPr>
          <a:lstStyle>
            <a:lvl1pPr marL="0" indent="0" algn="l">
              <a:buNone/>
              <a:defRPr sz="1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noProof="0" dirty="0"/>
              <a:t>Forfatters Navn og Etternavn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054464" y="5674992"/>
            <a:ext cx="6012000" cy="746878"/>
          </a:xfrm>
        </p:spPr>
        <p:txBody>
          <a:bodyPr lIns="0" tIns="0">
            <a:noAutofit/>
          </a:bodyPr>
          <a:lstStyle>
            <a:lvl1pPr marL="0" indent="0">
              <a:buNone/>
              <a:defRPr sz="12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noProof="0" dirty="0"/>
              <a:t>Eventuelle adresser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7448550" y="0"/>
            <a:ext cx="4743450" cy="6858000"/>
          </a:xfrm>
          <a:custGeom>
            <a:avLst/>
            <a:gdLst>
              <a:gd name="connsiteX0" fmla="*/ 0 w 4743450"/>
              <a:gd name="connsiteY0" fmla="*/ 6858000 h 6858000"/>
              <a:gd name="connsiteX1" fmla="*/ 1185863 w 4743450"/>
              <a:gd name="connsiteY1" fmla="*/ 0 h 6858000"/>
              <a:gd name="connsiteX2" fmla="*/ 4743450 w 4743450"/>
              <a:gd name="connsiteY2" fmla="*/ 0 h 6858000"/>
              <a:gd name="connsiteX3" fmla="*/ 3557588 w 4743450"/>
              <a:gd name="connsiteY3" fmla="*/ 6858000 h 6858000"/>
              <a:gd name="connsiteX4" fmla="*/ 0 w 4743450"/>
              <a:gd name="connsiteY4" fmla="*/ 6858000 h 6858000"/>
              <a:gd name="connsiteX0" fmla="*/ 0 w 4743450"/>
              <a:gd name="connsiteY0" fmla="*/ 6858000 h 6858000"/>
              <a:gd name="connsiteX1" fmla="*/ 1185863 w 4743450"/>
              <a:gd name="connsiteY1" fmla="*/ 0 h 6858000"/>
              <a:gd name="connsiteX2" fmla="*/ 4743450 w 4743450"/>
              <a:gd name="connsiteY2" fmla="*/ 0 h 6858000"/>
              <a:gd name="connsiteX3" fmla="*/ 4740212 w 4743450"/>
              <a:gd name="connsiteY3" fmla="*/ 6851904 h 6858000"/>
              <a:gd name="connsiteX4" fmla="*/ 0 w 4743450"/>
              <a:gd name="connsiteY4" fmla="*/ 6858000 h 6858000"/>
              <a:gd name="connsiteX0" fmla="*/ 0 w 4743450"/>
              <a:gd name="connsiteY0" fmla="*/ 6858000 h 6858000"/>
              <a:gd name="connsiteX1" fmla="*/ 2825687 w 4743450"/>
              <a:gd name="connsiteY1" fmla="*/ 0 h 6858000"/>
              <a:gd name="connsiteX2" fmla="*/ 4743450 w 4743450"/>
              <a:gd name="connsiteY2" fmla="*/ 0 h 6858000"/>
              <a:gd name="connsiteX3" fmla="*/ 4740212 w 4743450"/>
              <a:gd name="connsiteY3" fmla="*/ 6851904 h 6858000"/>
              <a:gd name="connsiteX4" fmla="*/ 0 w 474345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43450" h="6858000">
                <a:moveTo>
                  <a:pt x="0" y="6858000"/>
                </a:moveTo>
                <a:lnTo>
                  <a:pt x="2825687" y="0"/>
                </a:lnTo>
                <a:lnTo>
                  <a:pt x="4743450" y="0"/>
                </a:lnTo>
                <a:cubicBezTo>
                  <a:pt x="4742371" y="2283968"/>
                  <a:pt x="4741291" y="4567936"/>
                  <a:pt x="4740212" y="6851904"/>
                </a:cubicBezTo>
                <a:lnTo>
                  <a:pt x="0" y="6858000"/>
                </a:ln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på bildeikon hvis du vil legge til bilde. Tilpass bildet med beskjær. For hjelp, se video på uit.no/profil</a:t>
            </a:r>
          </a:p>
        </p:txBody>
      </p:sp>
    </p:spTree>
    <p:extLst>
      <p:ext uri="{BB962C8B-B14F-4D97-AF65-F5344CB8AC3E}">
        <p14:creationId xmlns:p14="http://schemas.microsoft.com/office/powerpoint/2010/main" val="226782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950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761819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en tittel</a:t>
            </a:r>
          </a:p>
        </p:txBody>
      </p:sp>
    </p:spTree>
    <p:extLst>
      <p:ext uri="{BB962C8B-B14F-4D97-AF65-F5344CB8AC3E}">
        <p14:creationId xmlns:p14="http://schemas.microsoft.com/office/powerpoint/2010/main" val="107526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24.10.2022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Open Access-publisering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02961-D91A-442E-803D-6BE684C4B445}" type="slidenum">
              <a:rPr lang="nb-NO" smtClean="0"/>
              <a:t>‹#›</a:t>
            </a:fld>
            <a:endParaRPr lang="nb-NO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7B99A1-B72A-4C64-AA2D-041ADF52289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700" y="6448913"/>
            <a:ext cx="762000" cy="14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4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24.10.2022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Open Access-publisering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02961-D91A-442E-803D-6BE684C4B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761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24.10.2022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Open Access-publisering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02961-D91A-442E-803D-6BE684C4B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8619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24.10.2022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Open Access-publisering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02961-D91A-442E-803D-6BE684C4B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254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n.e.frantsvag@uit.n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science.no/open-access-week-panelsamtale-om-publiseringskostnader-hvem-skal-betale-apen-tilgan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ite.uit.no/muninconf/program-2/" TargetMode="External"/><Relationship Id="rId5" Type="http://schemas.openxmlformats.org/officeDocument/2006/relationships/hyperlink" Target="https://www.lundonline.lub.lu.se/programme" TargetMode="External"/><Relationship Id="rId4" Type="http://schemas.openxmlformats.org/officeDocument/2006/relationships/hyperlink" Target="https://www.uib.no/ub/155424/open-access-week-2022-24-28-octobe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Open Access-publisering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b-NO" dirty="0"/>
              <a:t>Noen refleksjoner og poenger til Høgskolen i Østfold</a:t>
            </a:r>
          </a:p>
          <a:p>
            <a:endParaRPr lang="nb-NO" dirty="0"/>
          </a:p>
          <a:p>
            <a:r>
              <a:rPr lang="nb-NO" dirty="0"/>
              <a:t>Fagdag om åpen forskning 24.10.2022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Jan Erik Frantsvåg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 dirty="0"/>
              <a:t>Universitetsbibliotekar/Open Access-rådgiver</a:t>
            </a:r>
          </a:p>
          <a:p>
            <a:r>
              <a:rPr lang="nb-NO" dirty="0"/>
              <a:t>Universitetsbiblioteket, UiT Norges arktiske universitet</a:t>
            </a:r>
          </a:p>
          <a:p>
            <a:pPr>
              <a:spcBef>
                <a:spcPts val="0"/>
              </a:spcBef>
            </a:pPr>
            <a:r>
              <a:rPr lang="nb-NO" dirty="0">
                <a:hlinkClick r:id="rId3"/>
              </a:rPr>
              <a:t>jan.e.frantsvag@uit.no</a:t>
            </a:r>
            <a:r>
              <a:rPr lang="nb-NO" dirty="0"/>
              <a:t> 77 64 49 50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785979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EEE16-4C37-40F4-8C11-368FFF34D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tidsskrift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0940B-4F50-43D9-98CD-1E238F000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ELLA </a:t>
            </a:r>
            <a:r>
              <a:rPr lang="en-US" dirty="0" err="1"/>
              <a:t>lansert</a:t>
            </a:r>
            <a:r>
              <a:rPr lang="en-US" dirty="0"/>
              <a:t> 17.10</a:t>
            </a:r>
          </a:p>
          <a:p>
            <a:r>
              <a:rPr lang="en-US" dirty="0"/>
              <a:t>Ser </a:t>
            </a:r>
            <a:r>
              <a:rPr lang="en-US" dirty="0" err="1"/>
              <a:t>veldig</a:t>
            </a:r>
            <a:r>
              <a:rPr lang="en-US" dirty="0"/>
              <a:t> OK </a:t>
            </a:r>
            <a:r>
              <a:rPr lang="en-US" dirty="0" err="1"/>
              <a:t>ut</a:t>
            </a:r>
            <a:r>
              <a:rPr lang="en-US" dirty="0"/>
              <a:t>, </a:t>
            </a:r>
            <a:r>
              <a:rPr lang="en-US" dirty="0" err="1"/>
              <a:t>har</a:t>
            </a:r>
            <a:r>
              <a:rPr lang="en-US" dirty="0"/>
              <a:t> det </a:t>
            </a:r>
            <a:r>
              <a:rPr lang="en-US" dirty="0" err="1"/>
              <a:t>meste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stell</a:t>
            </a:r>
            <a:endParaRPr lang="en-US" dirty="0"/>
          </a:p>
          <a:p>
            <a:r>
              <a:rPr lang="en-US" dirty="0" err="1"/>
              <a:t>Utgis</a:t>
            </a:r>
            <a:r>
              <a:rPr lang="en-US" dirty="0"/>
              <a:t> </a:t>
            </a:r>
            <a:r>
              <a:rPr lang="en-US" dirty="0" err="1"/>
              <a:t>også</a:t>
            </a:r>
            <a:r>
              <a:rPr lang="en-US" dirty="0"/>
              <a:t> </a:t>
            </a:r>
            <a:r>
              <a:rPr lang="en-US" dirty="0" err="1"/>
              <a:t>teknisk</a:t>
            </a:r>
            <a:r>
              <a:rPr lang="en-US" dirty="0"/>
              <a:t> av </a:t>
            </a:r>
            <a:r>
              <a:rPr lang="en-US" dirty="0" err="1"/>
              <a:t>HiØ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Egen</a:t>
            </a:r>
            <a:r>
              <a:rPr lang="en-US" dirty="0"/>
              <a:t> OJS-</a:t>
            </a:r>
            <a:r>
              <a:rPr lang="en-US" dirty="0" err="1"/>
              <a:t>installasjon</a:t>
            </a:r>
            <a:endParaRPr lang="en-US" dirty="0"/>
          </a:p>
          <a:p>
            <a:pPr lvl="1"/>
            <a:r>
              <a:rPr lang="en-US" dirty="0" err="1"/>
              <a:t>Egen</a:t>
            </a:r>
            <a:r>
              <a:rPr lang="en-US" dirty="0"/>
              <a:t> OJS-</a:t>
            </a:r>
            <a:r>
              <a:rPr lang="en-US" dirty="0" err="1"/>
              <a:t>kompetanse</a:t>
            </a:r>
            <a:endParaRPr lang="en-US" dirty="0"/>
          </a:p>
          <a:p>
            <a:r>
              <a:rPr lang="en-US" dirty="0" err="1"/>
              <a:t>Klassisk</a:t>
            </a:r>
            <a:r>
              <a:rPr lang="en-US" dirty="0"/>
              <a:t> </a:t>
            </a:r>
            <a:r>
              <a:rPr lang="en-US" dirty="0" err="1"/>
              <a:t>måte</a:t>
            </a:r>
            <a:r>
              <a:rPr lang="en-US" dirty="0"/>
              <a:t> å </a:t>
            </a:r>
            <a:r>
              <a:rPr lang="en-US" dirty="0" err="1"/>
              <a:t>tenke</a:t>
            </a:r>
            <a:r>
              <a:rPr lang="en-US" dirty="0"/>
              <a:t> OA-</a:t>
            </a:r>
            <a:r>
              <a:rPr lang="en-US" dirty="0" err="1"/>
              <a:t>publisering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Det </a:t>
            </a:r>
            <a:r>
              <a:rPr lang="en-US" dirty="0" err="1"/>
              <a:t>typiske</a:t>
            </a:r>
            <a:r>
              <a:rPr lang="en-US" dirty="0"/>
              <a:t> OA-</a:t>
            </a:r>
            <a:r>
              <a:rPr lang="en-US" dirty="0" err="1"/>
              <a:t>tidsskriftet</a:t>
            </a:r>
            <a:r>
              <a:rPr lang="en-US" dirty="0"/>
              <a:t> </a:t>
            </a:r>
            <a:r>
              <a:rPr lang="en-US" dirty="0" err="1"/>
              <a:t>utgis</a:t>
            </a:r>
            <a:r>
              <a:rPr lang="en-US" dirty="0"/>
              <a:t> av et universitet/</a:t>
            </a:r>
            <a:r>
              <a:rPr lang="en-US" dirty="0" err="1"/>
              <a:t>høyskole</a:t>
            </a:r>
            <a:endParaRPr lang="en-US" dirty="0"/>
          </a:p>
          <a:p>
            <a:pPr lvl="1"/>
            <a:r>
              <a:rPr lang="en-US" dirty="0"/>
              <a:t>Er det </a:t>
            </a:r>
            <a:r>
              <a:rPr lang="en-US" dirty="0" err="1"/>
              <a:t>eneste</a:t>
            </a:r>
            <a:r>
              <a:rPr lang="en-US" dirty="0"/>
              <a:t> </a:t>
            </a:r>
            <a:r>
              <a:rPr lang="en-US" dirty="0" err="1"/>
              <a:t>tidsskriftet</a:t>
            </a:r>
            <a:r>
              <a:rPr lang="en-US" dirty="0"/>
              <a:t> </a:t>
            </a:r>
            <a:r>
              <a:rPr lang="en-US" dirty="0" err="1"/>
              <a:t>institusjonen</a:t>
            </a:r>
            <a:r>
              <a:rPr lang="en-US" dirty="0"/>
              <a:t> </a:t>
            </a:r>
            <a:r>
              <a:rPr lang="en-US" dirty="0" err="1"/>
              <a:t>utgir</a:t>
            </a:r>
            <a:endParaRPr lang="en-US" dirty="0"/>
          </a:p>
          <a:p>
            <a:pPr lvl="1"/>
            <a:r>
              <a:rPr lang="en-US" dirty="0" err="1"/>
              <a:t>Publiserer</a:t>
            </a:r>
            <a:r>
              <a:rPr lang="en-US" dirty="0"/>
              <a:t> 25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færre</a:t>
            </a:r>
            <a:r>
              <a:rPr lang="en-US" dirty="0"/>
              <a:t> </a:t>
            </a:r>
            <a:r>
              <a:rPr lang="en-US" dirty="0" err="1"/>
              <a:t>artikler</a:t>
            </a:r>
            <a:r>
              <a:rPr lang="en-US" dirty="0"/>
              <a:t> per </a:t>
            </a:r>
            <a:r>
              <a:rPr lang="en-US" dirty="0" err="1"/>
              <a:t>år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EE6A6-427C-40B4-9239-4BFA9CFC4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24.10.2022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AFC62-F1F0-4ABA-B551-2A86BD886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Open Access-publisering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A8490-C351-4A93-8C15-5DDD082D6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2961-D91A-442E-803D-6BE684C4B445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716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EBF8C-594D-4726-A157-0150DB779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 </a:t>
            </a:r>
            <a:r>
              <a:rPr lang="en-US" dirty="0" err="1"/>
              <a:t>dette</a:t>
            </a:r>
            <a:r>
              <a:rPr lang="en-US" dirty="0"/>
              <a:t> </a:t>
            </a:r>
            <a:r>
              <a:rPr lang="en-US" dirty="0" err="1"/>
              <a:t>tjenlig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B3DFA-43FB-4CED-9829-D6D55A9E5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Det er 5 “store” </a:t>
            </a:r>
            <a:r>
              <a:rPr lang="en-US" dirty="0" err="1"/>
              <a:t>institusjonsbaserte</a:t>
            </a:r>
            <a:r>
              <a:rPr lang="en-US" dirty="0"/>
              <a:t> </a:t>
            </a:r>
            <a:r>
              <a:rPr lang="en-US" dirty="0" err="1"/>
              <a:t>publiseringstjenester</a:t>
            </a:r>
            <a:r>
              <a:rPr lang="en-US" dirty="0"/>
              <a:t> i Norge</a:t>
            </a:r>
          </a:p>
          <a:p>
            <a:pPr lvl="1"/>
            <a:r>
              <a:rPr lang="en-US" dirty="0"/>
              <a:t>Vi </a:t>
            </a:r>
            <a:r>
              <a:rPr lang="en-US" dirty="0" err="1"/>
              <a:t>mener</a:t>
            </a:r>
            <a:r>
              <a:rPr lang="en-US" dirty="0"/>
              <a:t> </a:t>
            </a:r>
            <a:r>
              <a:rPr lang="en-US" dirty="0" err="1"/>
              <a:t>disse</a:t>
            </a:r>
            <a:r>
              <a:rPr lang="en-US" dirty="0"/>
              <a:t> er for </a:t>
            </a:r>
            <a:r>
              <a:rPr lang="en-US" dirty="0" err="1"/>
              <a:t>små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De </a:t>
            </a:r>
            <a:r>
              <a:rPr lang="en-US" dirty="0" err="1"/>
              <a:t>leverer</a:t>
            </a:r>
            <a:r>
              <a:rPr lang="en-US" dirty="0"/>
              <a:t> for </a:t>
            </a:r>
            <a:r>
              <a:rPr lang="en-US" dirty="0" err="1"/>
              <a:t>få</a:t>
            </a:r>
            <a:r>
              <a:rPr lang="en-US" dirty="0"/>
              <a:t> </a:t>
            </a:r>
            <a:r>
              <a:rPr lang="en-US" dirty="0" err="1"/>
              <a:t>tjenester</a:t>
            </a:r>
            <a:r>
              <a:rPr lang="en-US" dirty="0"/>
              <a:t> -  et </a:t>
            </a:r>
            <a:r>
              <a:rPr lang="en-US" dirty="0" err="1"/>
              <a:t>forkvaklet</a:t>
            </a:r>
            <a:r>
              <a:rPr lang="en-US" dirty="0"/>
              <a:t> </a:t>
            </a:r>
            <a:r>
              <a:rPr lang="en-US" dirty="0" err="1"/>
              <a:t>kostnadsbegrep</a:t>
            </a:r>
            <a:r>
              <a:rPr lang="en-US" dirty="0"/>
              <a:t>, og </a:t>
            </a:r>
            <a:r>
              <a:rPr lang="en-US" dirty="0" err="1"/>
              <a:t>redsel</a:t>
            </a:r>
            <a:r>
              <a:rPr lang="en-US" dirty="0"/>
              <a:t> for å </a:t>
            </a:r>
            <a:r>
              <a:rPr lang="en-US" dirty="0" err="1"/>
              <a:t>synliggjøre</a:t>
            </a:r>
            <a:r>
              <a:rPr lang="en-US" dirty="0"/>
              <a:t> </a:t>
            </a:r>
            <a:r>
              <a:rPr lang="en-US" dirty="0" err="1"/>
              <a:t>kostnader</a:t>
            </a:r>
            <a:endParaRPr lang="en-US" dirty="0"/>
          </a:p>
          <a:p>
            <a:r>
              <a:rPr lang="en-US" dirty="0"/>
              <a:t>Det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vært</a:t>
            </a:r>
            <a:r>
              <a:rPr lang="en-US" dirty="0"/>
              <a:t> </a:t>
            </a:r>
            <a:r>
              <a:rPr lang="en-US" dirty="0" err="1"/>
              <a:t>snakk</a:t>
            </a:r>
            <a:r>
              <a:rPr lang="en-US" dirty="0"/>
              <a:t> om å </a:t>
            </a:r>
            <a:r>
              <a:rPr lang="en-US" dirty="0" err="1"/>
              <a:t>etablere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nasjonal</a:t>
            </a:r>
            <a:r>
              <a:rPr lang="en-US" dirty="0"/>
              <a:t> </a:t>
            </a:r>
            <a:r>
              <a:rPr lang="en-US" dirty="0" err="1"/>
              <a:t>tjeneste</a:t>
            </a:r>
            <a:endParaRPr lang="en-US" dirty="0"/>
          </a:p>
          <a:p>
            <a:pPr lvl="1"/>
            <a:r>
              <a:rPr lang="en-US" dirty="0"/>
              <a:t>Det er </a:t>
            </a:r>
            <a:r>
              <a:rPr lang="en-US" dirty="0" err="1"/>
              <a:t>nå</a:t>
            </a:r>
            <a:r>
              <a:rPr lang="en-US" dirty="0"/>
              <a:t> </a:t>
            </a:r>
            <a:r>
              <a:rPr lang="en-US" dirty="0" err="1"/>
              <a:t>lagt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is</a:t>
            </a:r>
          </a:p>
          <a:p>
            <a:r>
              <a:rPr lang="en-US" dirty="0"/>
              <a:t>Det er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akseptert</a:t>
            </a:r>
            <a:r>
              <a:rPr lang="en-US" dirty="0"/>
              <a:t> </a:t>
            </a:r>
            <a:r>
              <a:rPr lang="en-US" dirty="0" err="1"/>
              <a:t>sannhet</a:t>
            </a:r>
            <a:r>
              <a:rPr lang="en-US" dirty="0"/>
              <a:t> at det </a:t>
            </a:r>
            <a:r>
              <a:rPr lang="en-US" dirty="0" err="1"/>
              <a:t>finnes</a:t>
            </a:r>
            <a:r>
              <a:rPr lang="en-US" dirty="0"/>
              <a:t> </a:t>
            </a:r>
            <a:r>
              <a:rPr lang="en-US" dirty="0" err="1"/>
              <a:t>stordriftsfordeler</a:t>
            </a:r>
            <a:r>
              <a:rPr lang="en-US" dirty="0"/>
              <a:t> (“economies of scale”) i </a:t>
            </a:r>
            <a:r>
              <a:rPr lang="en-US" dirty="0" err="1"/>
              <a:t>publisering</a:t>
            </a:r>
            <a:r>
              <a:rPr lang="en-US" dirty="0"/>
              <a:t>	</a:t>
            </a:r>
          </a:p>
          <a:p>
            <a:pPr lvl="1"/>
            <a:r>
              <a:rPr lang="en-US" dirty="0"/>
              <a:t>1 </a:t>
            </a:r>
            <a:r>
              <a:rPr lang="en-US" dirty="0" err="1"/>
              <a:t>tidsskrift</a:t>
            </a:r>
            <a:r>
              <a:rPr lang="en-US" dirty="0"/>
              <a:t> med 25 </a:t>
            </a:r>
            <a:r>
              <a:rPr lang="en-US" dirty="0" err="1"/>
              <a:t>artikler</a:t>
            </a:r>
            <a:r>
              <a:rPr lang="en-US" dirty="0"/>
              <a:t> er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stordrift</a:t>
            </a:r>
            <a:endParaRPr lang="en-US" dirty="0"/>
          </a:p>
          <a:p>
            <a:pPr lvl="1"/>
            <a:r>
              <a:rPr lang="en-US" dirty="0"/>
              <a:t>Norge </a:t>
            </a:r>
            <a:r>
              <a:rPr lang="en-US" dirty="0" err="1"/>
              <a:t>totalt</a:t>
            </a:r>
            <a:r>
              <a:rPr lang="en-US" dirty="0"/>
              <a:t> over 100 </a:t>
            </a:r>
            <a:r>
              <a:rPr lang="en-US" dirty="0" err="1"/>
              <a:t>tidsskrift</a:t>
            </a:r>
            <a:r>
              <a:rPr lang="en-US" dirty="0"/>
              <a:t> – </a:t>
            </a:r>
            <a:r>
              <a:rPr lang="en-US" dirty="0" err="1"/>
              <a:t>kanskje</a:t>
            </a:r>
            <a:r>
              <a:rPr lang="en-US" dirty="0"/>
              <a:t> i </a:t>
            </a:r>
            <a:r>
              <a:rPr lang="en-US" dirty="0" err="1"/>
              <a:t>nærheten</a:t>
            </a:r>
            <a:r>
              <a:rPr lang="en-US" dirty="0"/>
              <a:t> av et </a:t>
            </a:r>
            <a:r>
              <a:rPr lang="en-US" dirty="0" err="1"/>
              <a:t>tjenlig</a:t>
            </a:r>
            <a:r>
              <a:rPr lang="en-US" dirty="0"/>
              <a:t> </a:t>
            </a:r>
            <a:r>
              <a:rPr lang="en-US" dirty="0" err="1"/>
              <a:t>volum</a:t>
            </a:r>
            <a:r>
              <a:rPr lang="en-US" dirty="0"/>
              <a:t>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93188-C631-4085-8A41-FA376C3A6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24.10.2022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58EEB-6874-4EF7-BEA8-A086D653F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Open Access-publisering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09055-10B3-4D27-8F16-922E269B5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2961-D91A-442E-803D-6BE684C4B445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576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EBC0B-DDAF-42ED-BF49-0B0C2AD59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Hva</a:t>
            </a:r>
            <a:r>
              <a:rPr lang="en-US" dirty="0"/>
              <a:t> er </a:t>
            </a:r>
            <a:r>
              <a:rPr lang="en-US" dirty="0" err="1"/>
              <a:t>problemet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02C3F-36FF-4051-AE4A-5FB682891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Serverdriftskostnader</a:t>
            </a:r>
            <a:endParaRPr lang="en-US" dirty="0"/>
          </a:p>
          <a:p>
            <a:r>
              <a:rPr lang="en-US" dirty="0" err="1"/>
              <a:t>Kompetansekostnader</a:t>
            </a:r>
            <a:endParaRPr lang="en-US" dirty="0"/>
          </a:p>
          <a:p>
            <a:pPr lvl="1"/>
            <a:r>
              <a:rPr lang="en-US" dirty="0"/>
              <a:t>Mange </a:t>
            </a:r>
            <a:r>
              <a:rPr lang="en-US" dirty="0" err="1"/>
              <a:t>må</a:t>
            </a:r>
            <a:r>
              <a:rPr lang="en-US" dirty="0"/>
              <a:t> </a:t>
            </a:r>
            <a:r>
              <a:rPr lang="en-US" dirty="0" err="1"/>
              <a:t>skaffe</a:t>
            </a:r>
            <a:r>
              <a:rPr lang="en-US" dirty="0"/>
              <a:t> seg </a:t>
            </a:r>
            <a:r>
              <a:rPr lang="en-US" dirty="0" err="1"/>
              <a:t>kompetanser</a:t>
            </a:r>
            <a:r>
              <a:rPr lang="en-US" dirty="0"/>
              <a:t> de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får</a:t>
            </a:r>
            <a:r>
              <a:rPr lang="en-US" dirty="0"/>
              <a:t> i </a:t>
            </a:r>
            <a:r>
              <a:rPr lang="en-US" dirty="0" err="1"/>
              <a:t>høyere</a:t>
            </a:r>
            <a:r>
              <a:rPr lang="en-US" dirty="0"/>
              <a:t> </a:t>
            </a:r>
            <a:r>
              <a:rPr lang="en-US" dirty="0" err="1"/>
              <a:t>utdanning</a:t>
            </a:r>
            <a:endParaRPr lang="en-US" dirty="0"/>
          </a:p>
          <a:p>
            <a:pPr lvl="1"/>
            <a:r>
              <a:rPr lang="en-US" dirty="0" err="1"/>
              <a:t>Erfaring</a:t>
            </a:r>
            <a:r>
              <a:rPr lang="en-US" dirty="0"/>
              <a:t> er </a:t>
            </a:r>
            <a:r>
              <a:rPr lang="en-US" dirty="0" err="1"/>
              <a:t>også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kompetanse</a:t>
            </a:r>
            <a:r>
              <a:rPr lang="en-US" dirty="0"/>
              <a:t> – </a:t>
            </a:r>
            <a:r>
              <a:rPr lang="en-US" dirty="0" err="1"/>
              <a:t>mengdetrening</a:t>
            </a:r>
            <a:r>
              <a:rPr lang="en-US" dirty="0"/>
              <a:t> </a:t>
            </a:r>
            <a:r>
              <a:rPr lang="en-US" dirty="0" err="1"/>
              <a:t>gjør</a:t>
            </a:r>
            <a:r>
              <a:rPr lang="en-US" dirty="0"/>
              <a:t> </a:t>
            </a:r>
            <a:r>
              <a:rPr lang="en-US" dirty="0" err="1"/>
              <a:t>effektiv</a:t>
            </a:r>
            <a:endParaRPr lang="en-US" dirty="0"/>
          </a:p>
          <a:p>
            <a:pPr lvl="1"/>
            <a:r>
              <a:rPr lang="en-US" dirty="0" err="1"/>
              <a:t>Fordelt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antall</a:t>
            </a:r>
            <a:r>
              <a:rPr lang="en-US" dirty="0"/>
              <a:t> </a:t>
            </a:r>
            <a:r>
              <a:rPr lang="en-US" dirty="0" err="1"/>
              <a:t>publiserte</a:t>
            </a:r>
            <a:r>
              <a:rPr lang="en-US" dirty="0"/>
              <a:t> </a:t>
            </a:r>
            <a:r>
              <a:rPr lang="en-US" dirty="0" err="1"/>
              <a:t>artikler</a:t>
            </a:r>
            <a:r>
              <a:rPr lang="en-US" dirty="0"/>
              <a:t> </a:t>
            </a:r>
            <a:r>
              <a:rPr lang="en-US" dirty="0" err="1"/>
              <a:t>blir</a:t>
            </a:r>
            <a:r>
              <a:rPr lang="en-US" dirty="0"/>
              <a:t> </a:t>
            </a:r>
            <a:r>
              <a:rPr lang="en-US" dirty="0" err="1"/>
              <a:t>dette</a:t>
            </a:r>
            <a:r>
              <a:rPr lang="en-US" dirty="0"/>
              <a:t> </a:t>
            </a:r>
            <a:r>
              <a:rPr lang="en-US" dirty="0" err="1"/>
              <a:t>dyrt</a:t>
            </a:r>
            <a:endParaRPr lang="en-US" dirty="0"/>
          </a:p>
          <a:p>
            <a:pPr lvl="2"/>
            <a:r>
              <a:rPr lang="en-US" dirty="0"/>
              <a:t>Eller </a:t>
            </a:r>
            <a:r>
              <a:rPr lang="en-US" dirty="0" err="1"/>
              <a:t>kompetansemangel</a:t>
            </a:r>
            <a:r>
              <a:rPr lang="en-US" dirty="0"/>
              <a:t> </a:t>
            </a:r>
            <a:r>
              <a:rPr lang="en-US" dirty="0" err="1"/>
              <a:t>slik</a:t>
            </a:r>
            <a:r>
              <a:rPr lang="en-US" dirty="0"/>
              <a:t> at </a:t>
            </a:r>
            <a:r>
              <a:rPr lang="en-US" dirty="0" err="1"/>
              <a:t>resultatet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blir</a:t>
            </a:r>
            <a:r>
              <a:rPr lang="en-US" dirty="0"/>
              <a:t> </a:t>
            </a:r>
            <a:r>
              <a:rPr lang="en-US" dirty="0" err="1"/>
              <a:t>så</a:t>
            </a:r>
            <a:r>
              <a:rPr lang="en-US" dirty="0"/>
              <a:t> </a:t>
            </a:r>
            <a:r>
              <a:rPr lang="en-US" dirty="0" err="1"/>
              <a:t>godt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forfatterne</a:t>
            </a:r>
            <a:r>
              <a:rPr lang="en-US" dirty="0"/>
              <a:t> </a:t>
            </a:r>
            <a:r>
              <a:rPr lang="en-US" dirty="0" err="1"/>
              <a:t>fortjener</a:t>
            </a:r>
            <a:endParaRPr lang="en-US" dirty="0"/>
          </a:p>
          <a:p>
            <a:r>
              <a:rPr lang="en-US" dirty="0" err="1"/>
              <a:t>Størrelsesrisiko</a:t>
            </a:r>
            <a:r>
              <a:rPr lang="en-US" dirty="0"/>
              <a:t>: </a:t>
            </a:r>
            <a:r>
              <a:rPr lang="en-US" dirty="0" err="1"/>
              <a:t>Mye</a:t>
            </a:r>
            <a:r>
              <a:rPr lang="en-US" dirty="0"/>
              <a:t> </a:t>
            </a:r>
            <a:r>
              <a:rPr lang="en-US" dirty="0" err="1"/>
              <a:t>vil</a:t>
            </a:r>
            <a:r>
              <a:rPr lang="en-US" dirty="0"/>
              <a:t> henge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enkeltpersoner</a:t>
            </a:r>
            <a:endParaRPr lang="en-US" dirty="0"/>
          </a:p>
          <a:p>
            <a:pPr lvl="1"/>
            <a:r>
              <a:rPr lang="en-US" dirty="0" err="1"/>
              <a:t>Sykdom</a:t>
            </a:r>
            <a:r>
              <a:rPr lang="en-US" dirty="0"/>
              <a:t>, </a:t>
            </a:r>
            <a:r>
              <a:rPr lang="en-US" dirty="0" err="1"/>
              <a:t>pensjon</a:t>
            </a:r>
            <a:r>
              <a:rPr lang="en-US" dirty="0"/>
              <a:t>, </a:t>
            </a:r>
            <a:r>
              <a:rPr lang="en-US" dirty="0" err="1"/>
              <a:t>jobbskifte</a:t>
            </a:r>
            <a:r>
              <a:rPr lang="en-US" dirty="0"/>
              <a:t> </a:t>
            </a:r>
            <a:r>
              <a:rPr lang="en-US" dirty="0" err="1"/>
              <a:t>skaper</a:t>
            </a:r>
            <a:r>
              <a:rPr lang="en-US" dirty="0"/>
              <a:t> store </a:t>
            </a:r>
            <a:r>
              <a:rPr lang="en-US" dirty="0" err="1"/>
              <a:t>problemer</a:t>
            </a:r>
            <a:endParaRPr lang="en-US" dirty="0"/>
          </a:p>
          <a:p>
            <a:pPr lvl="1"/>
            <a:r>
              <a:rPr lang="en-US" dirty="0" err="1"/>
              <a:t>Selv</a:t>
            </a:r>
            <a:r>
              <a:rPr lang="en-US" dirty="0"/>
              <a:t> de </a:t>
            </a:r>
            <a:r>
              <a:rPr lang="en-US" dirty="0" err="1"/>
              <a:t>større</a:t>
            </a:r>
            <a:r>
              <a:rPr lang="en-US" dirty="0"/>
              <a:t> </a:t>
            </a:r>
            <a:r>
              <a:rPr lang="en-US" dirty="0" err="1"/>
              <a:t>norske</a:t>
            </a:r>
            <a:r>
              <a:rPr lang="en-US" dirty="0"/>
              <a:t> </a:t>
            </a:r>
            <a:r>
              <a:rPr lang="en-US" dirty="0" err="1"/>
              <a:t>tjenestene</a:t>
            </a:r>
            <a:r>
              <a:rPr lang="en-US" dirty="0"/>
              <a:t> </a:t>
            </a:r>
            <a:r>
              <a:rPr lang="en-US" dirty="0" err="1"/>
              <a:t>sliter</a:t>
            </a:r>
            <a:r>
              <a:rPr lang="en-US" dirty="0"/>
              <a:t> med </a:t>
            </a:r>
            <a:r>
              <a:rPr lang="en-US" dirty="0" err="1"/>
              <a:t>dette</a:t>
            </a:r>
            <a:endParaRPr lang="en-US" dirty="0"/>
          </a:p>
          <a:p>
            <a:r>
              <a:rPr lang="en-US" dirty="0" err="1"/>
              <a:t>Manglende</a:t>
            </a:r>
            <a:r>
              <a:rPr lang="en-US" dirty="0"/>
              <a:t> </a:t>
            </a:r>
            <a:r>
              <a:rPr lang="en-US" dirty="0" err="1"/>
              <a:t>finansiering</a:t>
            </a:r>
            <a:r>
              <a:rPr lang="en-US" dirty="0"/>
              <a:t> av </a:t>
            </a:r>
            <a:r>
              <a:rPr lang="en-US" dirty="0" err="1"/>
              <a:t>fornuftige</a:t>
            </a:r>
            <a:r>
              <a:rPr lang="en-US" dirty="0"/>
              <a:t> </a:t>
            </a:r>
            <a:r>
              <a:rPr lang="en-US" dirty="0" err="1"/>
              <a:t>tjenesteinnkjøp</a:t>
            </a:r>
            <a:endParaRPr lang="en-US" dirty="0"/>
          </a:p>
          <a:p>
            <a:pPr lvl="1"/>
            <a:r>
              <a:rPr lang="en-US" dirty="0" err="1"/>
              <a:t>Typografarbeid</a:t>
            </a:r>
            <a:r>
              <a:rPr lang="en-US" dirty="0"/>
              <a:t> </a:t>
            </a:r>
            <a:r>
              <a:rPr lang="en-US" dirty="0" err="1"/>
              <a:t>utføres</a:t>
            </a:r>
            <a:r>
              <a:rPr lang="en-US" dirty="0"/>
              <a:t> av </a:t>
            </a:r>
            <a:r>
              <a:rPr lang="en-US" dirty="0" err="1"/>
              <a:t>f.eks</a:t>
            </a:r>
            <a:r>
              <a:rPr lang="en-US" dirty="0"/>
              <a:t>. </a:t>
            </a:r>
            <a:r>
              <a:rPr lang="en-US" dirty="0" err="1"/>
              <a:t>professorer</a:t>
            </a:r>
            <a:r>
              <a:rPr lang="en-US" dirty="0"/>
              <a:t>, med </a:t>
            </a:r>
            <a:r>
              <a:rPr lang="en-US" dirty="0" err="1"/>
              <a:t>lavere</a:t>
            </a:r>
            <a:r>
              <a:rPr lang="en-US" dirty="0"/>
              <a:t> </a:t>
            </a:r>
            <a:r>
              <a:rPr lang="en-US" dirty="0" err="1"/>
              <a:t>kvalitet</a:t>
            </a:r>
            <a:endParaRPr lang="en-US" dirty="0"/>
          </a:p>
          <a:p>
            <a:pPr lvl="1"/>
            <a:r>
              <a:rPr lang="en-US" dirty="0"/>
              <a:t>XML </a:t>
            </a:r>
            <a:r>
              <a:rPr lang="en-US" dirty="0" err="1"/>
              <a:t>gjøres</a:t>
            </a:r>
            <a:r>
              <a:rPr lang="en-US" dirty="0"/>
              <a:t> </a:t>
            </a:r>
            <a:r>
              <a:rPr lang="en-US" dirty="0" err="1"/>
              <a:t>ikke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B2071-F9BB-43D2-A60E-720B14125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24.10.2022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A7A2B-5AD5-4E4E-A242-35A98B2BF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Open Access-publisering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CE130-0822-4373-99EC-4B49A93D9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2961-D91A-442E-803D-6BE684C4B445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075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944F6-7138-46B2-9C18-A18468657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Noen</a:t>
            </a:r>
            <a:r>
              <a:rPr lang="en-US" dirty="0"/>
              <a:t> </a:t>
            </a:r>
            <a:r>
              <a:rPr lang="en-US" dirty="0" err="1"/>
              <a:t>utviklingstrekk</a:t>
            </a:r>
            <a:r>
              <a:rPr lang="en-US" dirty="0"/>
              <a:t> </a:t>
            </a:r>
            <a:r>
              <a:rPr lang="en-US" dirty="0" err="1"/>
              <a:t>generelt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66044-70CD-4FE6-892D-A1489DE41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Vanskeligere</a:t>
            </a:r>
            <a:r>
              <a:rPr lang="en-US" dirty="0"/>
              <a:t> </a:t>
            </a:r>
            <a:r>
              <a:rPr lang="en-US" dirty="0" err="1"/>
              <a:t>finansiering</a:t>
            </a:r>
            <a:r>
              <a:rPr lang="en-US" dirty="0"/>
              <a:t> av OA</a:t>
            </a:r>
          </a:p>
          <a:p>
            <a:pPr lvl="1"/>
            <a:r>
              <a:rPr lang="en-US" dirty="0"/>
              <a:t>STIM OA er </a:t>
            </a:r>
            <a:r>
              <a:rPr lang="en-US" dirty="0" err="1"/>
              <a:t>borte</a:t>
            </a:r>
            <a:endParaRPr lang="en-US" dirty="0"/>
          </a:p>
          <a:p>
            <a:pPr lvl="2"/>
            <a:r>
              <a:rPr lang="en-US" dirty="0" err="1"/>
              <a:t>Forskningsrådet</a:t>
            </a:r>
            <a:r>
              <a:rPr lang="en-US" dirty="0"/>
              <a:t> </a:t>
            </a:r>
            <a:r>
              <a:rPr lang="en-US" dirty="0" err="1"/>
              <a:t>peker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overheadsatsen</a:t>
            </a:r>
            <a:r>
              <a:rPr lang="en-US" dirty="0"/>
              <a:t>, EU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prosjektbudsjettene</a:t>
            </a:r>
            <a:endParaRPr lang="en-US" dirty="0"/>
          </a:p>
          <a:p>
            <a:pPr lvl="1"/>
            <a:r>
              <a:rPr lang="en-US" dirty="0" err="1"/>
              <a:t>Institusjonene</a:t>
            </a:r>
            <a:r>
              <a:rPr lang="en-US" dirty="0"/>
              <a:t> </a:t>
            </a:r>
            <a:r>
              <a:rPr lang="en-US" dirty="0" err="1"/>
              <a:t>får</a:t>
            </a:r>
            <a:r>
              <a:rPr lang="en-US" dirty="0"/>
              <a:t> det </a:t>
            </a:r>
            <a:r>
              <a:rPr lang="en-US" dirty="0" err="1"/>
              <a:t>generelt</a:t>
            </a:r>
            <a:r>
              <a:rPr lang="en-US" dirty="0"/>
              <a:t> </a:t>
            </a:r>
            <a:r>
              <a:rPr lang="en-US" dirty="0" err="1"/>
              <a:t>trangere</a:t>
            </a:r>
            <a:endParaRPr lang="en-US" dirty="0"/>
          </a:p>
          <a:p>
            <a:r>
              <a:rPr lang="en-US" dirty="0" err="1"/>
              <a:t>Hva</a:t>
            </a:r>
            <a:r>
              <a:rPr lang="en-US" dirty="0"/>
              <a:t> </a:t>
            </a:r>
            <a:r>
              <a:rPr lang="en-US" dirty="0" err="1"/>
              <a:t>skjer</a:t>
            </a:r>
            <a:r>
              <a:rPr lang="en-US" dirty="0"/>
              <a:t> med Transitional Agreements?</a:t>
            </a:r>
          </a:p>
          <a:p>
            <a:pPr lvl="1"/>
            <a:r>
              <a:rPr lang="en-US" dirty="0" err="1"/>
              <a:t>Ble</a:t>
            </a:r>
            <a:r>
              <a:rPr lang="en-US" dirty="0"/>
              <a:t> det </a:t>
            </a:r>
            <a:r>
              <a:rPr lang="en-US" dirty="0" err="1"/>
              <a:t>noe</a:t>
            </a:r>
            <a:r>
              <a:rPr lang="en-US" dirty="0"/>
              <a:t> transition?</a:t>
            </a:r>
          </a:p>
          <a:p>
            <a:pPr lvl="1"/>
            <a:r>
              <a:rPr lang="en-US" dirty="0" err="1"/>
              <a:t>Hva</a:t>
            </a:r>
            <a:r>
              <a:rPr lang="en-US" dirty="0"/>
              <a:t>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fremover</a:t>
            </a:r>
            <a:r>
              <a:rPr lang="en-US" dirty="0"/>
              <a:t>? – </a:t>
            </a:r>
            <a:r>
              <a:rPr lang="en-US" dirty="0" err="1"/>
              <a:t>reforhandling</a:t>
            </a:r>
            <a:r>
              <a:rPr lang="en-US" dirty="0"/>
              <a:t> med nye </a:t>
            </a:r>
            <a:r>
              <a:rPr lang="en-US" dirty="0" err="1"/>
              <a:t>avtaler</a:t>
            </a:r>
            <a:r>
              <a:rPr lang="en-US" dirty="0"/>
              <a:t>,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bortfall</a:t>
            </a:r>
            <a:r>
              <a:rPr lang="en-US" dirty="0"/>
              <a:t>?</a:t>
            </a:r>
          </a:p>
          <a:p>
            <a:r>
              <a:rPr lang="en-US" dirty="0" err="1"/>
              <a:t>Flere</a:t>
            </a:r>
            <a:r>
              <a:rPr lang="en-US" dirty="0"/>
              <a:t> og </a:t>
            </a:r>
            <a:r>
              <a:rPr lang="en-US" dirty="0" err="1"/>
              <a:t>strengere</a:t>
            </a:r>
            <a:r>
              <a:rPr lang="en-US" dirty="0"/>
              <a:t> </a:t>
            </a:r>
            <a:r>
              <a:rPr lang="en-US" dirty="0" err="1"/>
              <a:t>krav</a:t>
            </a:r>
            <a:r>
              <a:rPr lang="en-US" dirty="0"/>
              <a:t> om OA</a:t>
            </a:r>
          </a:p>
          <a:p>
            <a:pPr lvl="1"/>
            <a:r>
              <a:rPr lang="en-US" dirty="0" err="1"/>
              <a:t>Antologier</a:t>
            </a:r>
            <a:r>
              <a:rPr lang="en-US" dirty="0"/>
              <a:t> og </a:t>
            </a:r>
            <a:r>
              <a:rPr lang="en-US" dirty="0" err="1"/>
              <a:t>bøker</a:t>
            </a:r>
            <a:r>
              <a:rPr lang="en-US" dirty="0"/>
              <a:t> </a:t>
            </a:r>
            <a:r>
              <a:rPr lang="en-US" dirty="0" err="1"/>
              <a:t>må</a:t>
            </a:r>
            <a:r>
              <a:rPr lang="en-US" dirty="0"/>
              <a:t> </a:t>
            </a:r>
            <a:r>
              <a:rPr lang="en-US" dirty="0" err="1"/>
              <a:t>også</a:t>
            </a:r>
            <a:r>
              <a:rPr lang="en-US" dirty="0"/>
              <a:t> </a:t>
            </a:r>
            <a:r>
              <a:rPr lang="en-US" dirty="0" err="1"/>
              <a:t>bli</a:t>
            </a:r>
            <a:r>
              <a:rPr lang="en-US" dirty="0"/>
              <a:t> OA</a:t>
            </a:r>
          </a:p>
          <a:p>
            <a:r>
              <a:rPr lang="en-US" dirty="0"/>
              <a:t>Mer </a:t>
            </a:r>
            <a:r>
              <a:rPr lang="en-US" dirty="0" err="1"/>
              <a:t>publisering</a:t>
            </a:r>
            <a:r>
              <a:rPr lang="en-US" dirty="0"/>
              <a:t> – </a:t>
            </a:r>
            <a:r>
              <a:rPr lang="en-US" dirty="0" err="1"/>
              <a:t>HiØ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doblet</a:t>
            </a:r>
            <a:r>
              <a:rPr lang="en-US"/>
              <a:t> seg 2019–2021</a:t>
            </a:r>
            <a:endParaRPr lang="en-US" dirty="0"/>
          </a:p>
          <a:p>
            <a:r>
              <a:rPr lang="en-US" dirty="0" err="1"/>
              <a:t>Grensen</a:t>
            </a:r>
            <a:r>
              <a:rPr lang="en-US" dirty="0"/>
              <a:t> </a:t>
            </a:r>
            <a:r>
              <a:rPr lang="en-US" dirty="0" err="1"/>
              <a:t>mellom</a:t>
            </a:r>
            <a:r>
              <a:rPr lang="en-US" dirty="0"/>
              <a:t> fond og </a:t>
            </a:r>
            <a:r>
              <a:rPr lang="en-US" dirty="0" err="1"/>
              <a:t>litteraturbudsjetter</a:t>
            </a:r>
            <a:r>
              <a:rPr lang="en-US" dirty="0"/>
              <a:t> </a:t>
            </a:r>
            <a:r>
              <a:rPr lang="en-US" dirty="0" err="1"/>
              <a:t>blir</a:t>
            </a:r>
            <a:r>
              <a:rPr lang="en-US" dirty="0"/>
              <a:t> </a:t>
            </a:r>
            <a:r>
              <a:rPr lang="en-US" dirty="0" err="1"/>
              <a:t>borte</a:t>
            </a:r>
            <a:endParaRPr lang="en-US" dirty="0"/>
          </a:p>
          <a:p>
            <a:pPr lvl="1"/>
            <a:r>
              <a:rPr lang="en-US" dirty="0"/>
              <a:t>Vi </a:t>
            </a:r>
            <a:r>
              <a:rPr lang="en-US" dirty="0" err="1"/>
              <a:t>må</a:t>
            </a:r>
            <a:r>
              <a:rPr lang="en-US" dirty="0"/>
              <a:t> </a:t>
            </a:r>
            <a:r>
              <a:rPr lang="en-US" dirty="0" err="1"/>
              <a:t>nok</a:t>
            </a:r>
            <a:r>
              <a:rPr lang="en-US" dirty="0"/>
              <a:t> </a:t>
            </a:r>
            <a:r>
              <a:rPr lang="en-US" dirty="0" err="1"/>
              <a:t>redusere</a:t>
            </a:r>
            <a:r>
              <a:rPr lang="en-US" dirty="0"/>
              <a:t> </a:t>
            </a:r>
            <a:r>
              <a:rPr lang="en-US" dirty="0" err="1"/>
              <a:t>abonnementene</a:t>
            </a:r>
            <a:r>
              <a:rPr lang="en-US" dirty="0"/>
              <a:t> og </a:t>
            </a:r>
            <a:r>
              <a:rPr lang="en-US" dirty="0" err="1"/>
              <a:t>flytte</a:t>
            </a:r>
            <a:r>
              <a:rPr lang="en-US" dirty="0"/>
              <a:t> </a:t>
            </a:r>
            <a:r>
              <a:rPr lang="en-US" dirty="0" err="1"/>
              <a:t>penger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OA</a:t>
            </a:r>
          </a:p>
          <a:p>
            <a:pPr lvl="1"/>
            <a:r>
              <a:rPr lang="en-US" dirty="0"/>
              <a:t>Og </a:t>
            </a:r>
            <a:r>
              <a:rPr lang="en-US" dirty="0" err="1"/>
              <a:t>håpe</a:t>
            </a:r>
            <a:r>
              <a:rPr lang="en-US" dirty="0"/>
              <a:t> at </a:t>
            </a:r>
            <a:r>
              <a:rPr lang="en-US" dirty="0" err="1"/>
              <a:t>resten</a:t>
            </a:r>
            <a:r>
              <a:rPr lang="en-US" dirty="0"/>
              <a:t> av </a:t>
            </a:r>
            <a:r>
              <a:rPr lang="en-US" dirty="0" err="1"/>
              <a:t>verden</a:t>
            </a:r>
            <a:r>
              <a:rPr lang="en-US" dirty="0"/>
              <a:t> </a:t>
            </a:r>
            <a:r>
              <a:rPr lang="en-US" dirty="0" err="1"/>
              <a:t>gjør</a:t>
            </a:r>
            <a:r>
              <a:rPr lang="en-US" dirty="0"/>
              <a:t> det </a:t>
            </a:r>
            <a:r>
              <a:rPr lang="en-US" dirty="0" err="1"/>
              <a:t>samme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A7C66-BB79-40E1-BA99-B18AD6B1A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24.10.2022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69594-DF11-4E30-9C7E-AD0F59A9D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Open Access-publisering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3F3FC-C064-4D23-8C5E-6B5733F5E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2961-D91A-442E-803D-6BE684C4B445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558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8372D-615C-485D-B138-DAEBB77A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Flere</a:t>
            </a:r>
            <a:r>
              <a:rPr lang="en-US" dirty="0"/>
              <a:t> </a:t>
            </a:r>
            <a:r>
              <a:rPr lang="en-US" dirty="0" err="1"/>
              <a:t>utviklingstrekk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959D1-BB55-4AD9-9E38-ABD5BEC98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Finansiører </a:t>
            </a:r>
            <a:r>
              <a:rPr lang="en-US" dirty="0" err="1"/>
              <a:t>bygger</a:t>
            </a:r>
            <a:r>
              <a:rPr lang="en-US" dirty="0"/>
              <a:t> </a:t>
            </a:r>
            <a:r>
              <a:rPr lang="en-US" dirty="0" err="1"/>
              <a:t>publiseringsplattformer</a:t>
            </a:r>
            <a:endParaRPr lang="en-US" dirty="0"/>
          </a:p>
          <a:p>
            <a:pPr lvl="1"/>
            <a:r>
              <a:rPr lang="en-US" dirty="0" err="1"/>
              <a:t>F.eks</a:t>
            </a:r>
            <a:r>
              <a:rPr lang="en-US" dirty="0"/>
              <a:t>. </a:t>
            </a:r>
            <a:r>
              <a:rPr lang="en-US" dirty="0" err="1"/>
              <a:t>Wellcome</a:t>
            </a:r>
            <a:r>
              <a:rPr lang="en-US" dirty="0"/>
              <a:t> Trust, EU</a:t>
            </a:r>
          </a:p>
          <a:p>
            <a:pPr lvl="1"/>
            <a:r>
              <a:rPr lang="en-US" dirty="0" err="1"/>
              <a:t>Delvis</a:t>
            </a:r>
            <a:r>
              <a:rPr lang="en-US" dirty="0"/>
              <a:t> </a:t>
            </a:r>
            <a:r>
              <a:rPr lang="en-US" dirty="0" err="1"/>
              <a:t>kun</a:t>
            </a:r>
            <a:r>
              <a:rPr lang="en-US" dirty="0"/>
              <a:t> for </a:t>
            </a:r>
            <a:r>
              <a:rPr lang="en-US" dirty="0" err="1"/>
              <a:t>egen</a:t>
            </a:r>
            <a:r>
              <a:rPr lang="en-US" dirty="0"/>
              <a:t> </a:t>
            </a:r>
            <a:r>
              <a:rPr lang="en-US" dirty="0" err="1"/>
              <a:t>finansiert</a:t>
            </a:r>
            <a:r>
              <a:rPr lang="en-US" dirty="0"/>
              <a:t> </a:t>
            </a:r>
            <a:r>
              <a:rPr lang="en-US" dirty="0" err="1"/>
              <a:t>forskning</a:t>
            </a:r>
            <a:endParaRPr lang="en-US" dirty="0"/>
          </a:p>
          <a:p>
            <a:r>
              <a:rPr lang="en-US" dirty="0" err="1"/>
              <a:t>Nedbygging</a:t>
            </a:r>
            <a:r>
              <a:rPr lang="en-US" dirty="0"/>
              <a:t> av </a:t>
            </a:r>
            <a:r>
              <a:rPr lang="en-US" dirty="0" err="1"/>
              <a:t>viktigheten</a:t>
            </a:r>
            <a:r>
              <a:rPr lang="en-US" dirty="0"/>
              <a:t> av </a:t>
            </a:r>
            <a:r>
              <a:rPr lang="en-US" dirty="0" err="1"/>
              <a:t>prestisje</a:t>
            </a:r>
            <a:r>
              <a:rPr lang="en-US" dirty="0"/>
              <a:t> ved </a:t>
            </a:r>
            <a:r>
              <a:rPr lang="en-US" dirty="0" err="1"/>
              <a:t>evalueringer</a:t>
            </a:r>
            <a:endParaRPr lang="en-US" dirty="0"/>
          </a:p>
          <a:p>
            <a:pPr lvl="1"/>
            <a:r>
              <a:rPr lang="en-US" dirty="0"/>
              <a:t>Det tar </a:t>
            </a:r>
            <a:r>
              <a:rPr lang="en-US" dirty="0" err="1"/>
              <a:t>tid</a:t>
            </a:r>
            <a:r>
              <a:rPr lang="en-US" dirty="0"/>
              <a:t>! </a:t>
            </a:r>
          </a:p>
          <a:p>
            <a:pPr lvl="1"/>
            <a:r>
              <a:rPr lang="en-US" dirty="0" err="1"/>
              <a:t>Viktig</a:t>
            </a:r>
            <a:r>
              <a:rPr lang="en-US" dirty="0"/>
              <a:t> for OA</a:t>
            </a:r>
          </a:p>
          <a:p>
            <a:r>
              <a:rPr lang="en-US" dirty="0" err="1"/>
              <a:t>Økt</a:t>
            </a:r>
            <a:r>
              <a:rPr lang="en-US" dirty="0"/>
              <a:t> </a:t>
            </a:r>
            <a:r>
              <a:rPr lang="en-US" dirty="0" err="1"/>
              <a:t>oppmerksomhet</a:t>
            </a:r>
            <a:r>
              <a:rPr lang="en-US" dirty="0"/>
              <a:t> mot Diamant</a:t>
            </a:r>
          </a:p>
          <a:p>
            <a:pPr lvl="1"/>
            <a:r>
              <a:rPr lang="en-US" dirty="0"/>
              <a:t>EU ser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å </a:t>
            </a:r>
            <a:r>
              <a:rPr lang="en-US" dirty="0" err="1"/>
              <a:t>ønske</a:t>
            </a:r>
            <a:r>
              <a:rPr lang="en-US" dirty="0"/>
              <a:t> Diamant</a:t>
            </a:r>
          </a:p>
          <a:p>
            <a:pPr lvl="1"/>
            <a:r>
              <a:rPr lang="en-US" dirty="0"/>
              <a:t>Men </a:t>
            </a:r>
            <a:r>
              <a:rPr lang="en-US" dirty="0" err="1"/>
              <a:t>skal</a:t>
            </a:r>
            <a:r>
              <a:rPr lang="en-US" dirty="0"/>
              <a:t> det </a:t>
            </a:r>
            <a:r>
              <a:rPr lang="en-US" dirty="0" err="1"/>
              <a:t>lykkes</a:t>
            </a:r>
            <a:r>
              <a:rPr lang="en-US" dirty="0"/>
              <a:t>, </a:t>
            </a:r>
            <a:r>
              <a:rPr lang="en-US" dirty="0" err="1"/>
              <a:t>stilles</a:t>
            </a:r>
            <a:r>
              <a:rPr lang="en-US" dirty="0"/>
              <a:t> det </a:t>
            </a:r>
            <a:r>
              <a:rPr lang="en-US" dirty="0" err="1"/>
              <a:t>krav</a:t>
            </a:r>
            <a:r>
              <a:rPr lang="en-US" dirty="0"/>
              <a:t> og man </a:t>
            </a:r>
            <a:r>
              <a:rPr lang="en-US" dirty="0" err="1"/>
              <a:t>må</a:t>
            </a:r>
            <a:r>
              <a:rPr lang="en-US" dirty="0"/>
              <a:t> </a:t>
            </a:r>
            <a:r>
              <a:rPr lang="en-US" dirty="0" err="1"/>
              <a:t>stille</a:t>
            </a:r>
            <a:r>
              <a:rPr lang="en-US" dirty="0"/>
              <a:t> </a:t>
            </a:r>
            <a:r>
              <a:rPr lang="en-US" dirty="0" err="1"/>
              <a:t>opp</a:t>
            </a:r>
            <a:r>
              <a:rPr lang="en-US" dirty="0"/>
              <a:t> med </a:t>
            </a:r>
            <a:r>
              <a:rPr lang="en-US" dirty="0" err="1"/>
              <a:t>ressurser</a:t>
            </a:r>
            <a:r>
              <a:rPr lang="en-US" dirty="0"/>
              <a:t> og </a:t>
            </a:r>
            <a:r>
              <a:rPr lang="en-US" dirty="0" err="1"/>
              <a:t>penger</a:t>
            </a:r>
            <a:endParaRPr lang="en-US" dirty="0"/>
          </a:p>
          <a:p>
            <a:pPr lvl="2"/>
            <a:r>
              <a:rPr lang="en-US" dirty="0"/>
              <a:t>«Man» </a:t>
            </a:r>
            <a:r>
              <a:rPr lang="en-US" dirty="0" err="1"/>
              <a:t>blir</a:t>
            </a:r>
            <a:r>
              <a:rPr lang="en-US" dirty="0"/>
              <a:t> </a:t>
            </a:r>
            <a:r>
              <a:rPr lang="en-US" dirty="0" err="1"/>
              <a:t>nok</a:t>
            </a:r>
            <a:r>
              <a:rPr lang="en-US" dirty="0"/>
              <a:t> </a:t>
            </a:r>
            <a:r>
              <a:rPr lang="en-US" dirty="0" err="1"/>
              <a:t>neppe</a:t>
            </a:r>
            <a:r>
              <a:rPr lang="en-US" dirty="0"/>
              <a:t> EU 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19B10-0661-4C37-BC07-DF968E497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24.10.2022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58A3B-F3F2-4790-9C45-C8B499250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Open Access-publisering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73F17-EB44-4420-AD34-D569F0E25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2961-D91A-442E-803D-6BE684C4B445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943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9A00E-BF06-4F6F-8791-B700C26CF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 om </a:t>
            </a:r>
            <a:r>
              <a:rPr lang="en-US" dirty="0" err="1"/>
              <a:t>dette</a:t>
            </a:r>
            <a:r>
              <a:rPr lang="en-US" dirty="0"/>
              <a:t> og hint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FC5D7-740D-4DBA-947B-905C55228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morgen: OA-</a:t>
            </a:r>
            <a:r>
              <a:rPr lang="en-US" dirty="0" err="1"/>
              <a:t>uka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nett</a:t>
            </a:r>
            <a:r>
              <a:rPr lang="en-US" dirty="0"/>
              <a:t> (digital)</a:t>
            </a:r>
          </a:p>
          <a:p>
            <a:pPr lvl="1"/>
            <a:r>
              <a:rPr lang="en-US" dirty="0" err="1"/>
              <a:t>Panelsamtale</a:t>
            </a:r>
            <a:r>
              <a:rPr lang="en-US" dirty="0"/>
              <a:t> om </a:t>
            </a:r>
            <a:r>
              <a:rPr lang="en-US" dirty="0" err="1"/>
              <a:t>publiseringskostnader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https://www.openscience.no/open-access-week-panelsamtale-om-publiseringskostnader-hvem-skal-betale-apen-tilgang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Hele </a:t>
            </a:r>
            <a:r>
              <a:rPr lang="en-US" dirty="0" err="1"/>
              <a:t>uka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>
                <a:hlinkClick r:id="rId4"/>
              </a:rPr>
              <a:t>https://www.uib.no/ub/155424/open-access-week-2022-24-28-october</a:t>
            </a:r>
            <a:r>
              <a:rPr lang="en-US" dirty="0"/>
              <a:t> </a:t>
            </a:r>
          </a:p>
          <a:p>
            <a:r>
              <a:rPr lang="en-US" dirty="0"/>
              <a:t>9.–10. </a:t>
            </a:r>
            <a:r>
              <a:rPr lang="en-US" dirty="0" err="1"/>
              <a:t>november</a:t>
            </a:r>
            <a:r>
              <a:rPr lang="en-US" dirty="0"/>
              <a:t> </a:t>
            </a:r>
            <a:r>
              <a:rPr lang="en-US" dirty="0" err="1"/>
              <a:t>LundOnline</a:t>
            </a:r>
            <a:r>
              <a:rPr lang="en-US" dirty="0"/>
              <a:t> (</a:t>
            </a:r>
            <a:r>
              <a:rPr lang="en-US" dirty="0" err="1"/>
              <a:t>fysisk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sz="1600" dirty="0"/>
              <a:t>(</a:t>
            </a:r>
            <a:r>
              <a:rPr lang="en-US" sz="1600" dirty="0" err="1"/>
              <a:t>mulig</a:t>
            </a:r>
            <a:r>
              <a:rPr lang="en-US" sz="1600" dirty="0"/>
              <a:t> at </a:t>
            </a:r>
            <a:r>
              <a:rPr lang="en-US" sz="1600" dirty="0" err="1"/>
              <a:t>noe</a:t>
            </a:r>
            <a:r>
              <a:rPr lang="en-US" sz="1600" dirty="0"/>
              <a:t> </a:t>
            </a:r>
            <a:r>
              <a:rPr lang="en-US" sz="1600" dirty="0" err="1"/>
              <a:t>blir</a:t>
            </a:r>
            <a:r>
              <a:rPr lang="en-US" sz="1600" dirty="0"/>
              <a:t> </a:t>
            </a:r>
            <a:r>
              <a:rPr lang="en-US" sz="1600" dirty="0" err="1"/>
              <a:t>tilgjengelig</a:t>
            </a:r>
            <a:r>
              <a:rPr lang="en-US" sz="1600" dirty="0"/>
              <a:t> i </a:t>
            </a:r>
            <a:r>
              <a:rPr lang="en-US" sz="1600" dirty="0" err="1"/>
              <a:t>ettertid</a:t>
            </a:r>
            <a:r>
              <a:rPr lang="en-US" sz="1600" dirty="0"/>
              <a:t>)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https://www.lundonline.lub.lu.se/programme</a:t>
            </a:r>
            <a:r>
              <a:rPr lang="en-US" dirty="0"/>
              <a:t> </a:t>
            </a:r>
          </a:p>
          <a:p>
            <a:r>
              <a:rPr lang="en-US" dirty="0"/>
              <a:t>30. November–1. </a:t>
            </a:r>
            <a:r>
              <a:rPr lang="en-US" dirty="0" err="1"/>
              <a:t>desember</a:t>
            </a:r>
            <a:r>
              <a:rPr lang="en-US" dirty="0"/>
              <a:t> Munin-</a:t>
            </a:r>
            <a:r>
              <a:rPr lang="en-US" dirty="0" err="1"/>
              <a:t>konferansen</a:t>
            </a:r>
            <a:r>
              <a:rPr lang="en-US" dirty="0"/>
              <a:t> (hybrid)</a:t>
            </a:r>
          </a:p>
          <a:p>
            <a:pPr lvl="1"/>
            <a:r>
              <a:rPr lang="en-US" dirty="0">
                <a:hlinkClick r:id="rId6"/>
              </a:rPr>
              <a:t>https://site.uit.no/muninconf/program-2/</a:t>
            </a: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425F8-D307-498D-8CA5-75D39FDA7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24.10.2022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AAE3C-2AF1-4427-8B73-8E929A175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Open Access-publisering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D8734-7695-406A-9B89-FD18B50F4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2961-D91A-442E-803D-6BE684C4B445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2821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4061A-4D58-4C10-9666-6150695D2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Noen definisjoner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F4E7E-19AF-21A3-0E9C-CD4D30E04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Open Access (OA): «Åpen tilgang for alle, uten betaling eller restriksjoner unntatt behovet for internettilgang, og med visse gjenbruksrettigheter»</a:t>
            </a:r>
          </a:p>
          <a:p>
            <a:r>
              <a:rPr lang="nb-NO" dirty="0"/>
              <a:t>Gull OA: Åpen tilgang hos utgiver</a:t>
            </a:r>
          </a:p>
          <a:p>
            <a:pPr lvl="1"/>
            <a:r>
              <a:rPr lang="nb-NO" dirty="0"/>
              <a:t>APC-basert OA i OA-tidsskrift: Betaling fra forfattersiden</a:t>
            </a:r>
          </a:p>
          <a:p>
            <a:pPr lvl="1"/>
            <a:r>
              <a:rPr lang="nb-NO" dirty="0"/>
              <a:t>Diamant OA: Hverken leser eller forfatter betaler, det gjør andre</a:t>
            </a:r>
          </a:p>
          <a:p>
            <a:pPr lvl="1"/>
            <a:r>
              <a:rPr lang="nb-NO" dirty="0"/>
              <a:t>Hybrid OA: Gull OA-innhold i abonnementsbaserte tidsskrift, betaling fra forfattersiden</a:t>
            </a:r>
          </a:p>
          <a:p>
            <a:r>
              <a:rPr lang="nb-NO" dirty="0"/>
              <a:t>Grønn OA: Åpen tilgang via forfatter</a:t>
            </a:r>
          </a:p>
          <a:p>
            <a:pPr lvl="1"/>
            <a:r>
              <a:rPr lang="nb-NO" dirty="0"/>
              <a:t>Egenarkivering i vitenarkiv via Cristin</a:t>
            </a:r>
          </a:p>
          <a:p>
            <a:r>
              <a:rPr lang="nb-NO" dirty="0"/>
              <a:t>Å legge innhold på en nettside er ikke OA, OA forutsetter innlemming i en OA-infrastruktur!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8C13E-3793-5F50-6A29-802E338D3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24.10.2022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F2738-F459-6CE9-AA8F-F87C01B1B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Open Access-publisering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7E0F8-E86B-F81B-EB0A-61F23D3C8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2961-D91A-442E-803D-6BE684C4B445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767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36F9E-51D5-6254-A87D-CCE5251AE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Gull OA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114F8-41FB-CD4F-FA2D-7F4B0264F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APC-basert i OA-tidsskrift</a:t>
            </a:r>
          </a:p>
          <a:p>
            <a:pPr lvl="1"/>
            <a:r>
              <a:rPr lang="nb-NO" dirty="0"/>
              <a:t>Ofte hos kommersielle utgivere eller store </a:t>
            </a:r>
            <a:r>
              <a:rPr lang="nb-NO" dirty="0" err="1"/>
              <a:t>societies</a:t>
            </a:r>
            <a:endParaRPr lang="nb-NO" dirty="0"/>
          </a:p>
          <a:p>
            <a:pPr lvl="1"/>
            <a:r>
              <a:rPr lang="nb-NO" dirty="0"/>
              <a:t>Kommersielle utgivere ofte dyrere enn ikke-kommersielle</a:t>
            </a:r>
          </a:p>
          <a:p>
            <a:pPr lvl="1"/>
            <a:r>
              <a:rPr lang="nb-NO" dirty="0"/>
              <a:t>De fleste norske UH-institusjoner har fond eller lignende konstruksjoner</a:t>
            </a:r>
          </a:p>
          <a:p>
            <a:pPr lvl="1"/>
            <a:r>
              <a:rPr lang="nb-NO" dirty="0"/>
              <a:t>Mange har også avtaler med de større utgiverne, til dels via UNIT</a:t>
            </a:r>
          </a:p>
          <a:p>
            <a:r>
              <a:rPr lang="nb-NO" dirty="0"/>
              <a:t>Hybrid</a:t>
            </a:r>
          </a:p>
          <a:p>
            <a:pPr lvl="1"/>
            <a:r>
              <a:rPr lang="nb-NO" dirty="0"/>
              <a:t>Oftest hos kommersielle utgivere, ev. store </a:t>
            </a:r>
            <a:r>
              <a:rPr lang="nb-NO" dirty="0" err="1"/>
              <a:t>societies</a:t>
            </a:r>
            <a:endParaRPr lang="nb-NO" dirty="0"/>
          </a:p>
          <a:p>
            <a:pPr lvl="1"/>
            <a:r>
              <a:rPr lang="nb-NO" dirty="0"/>
              <a:t>Gjennomgående dyrere per artikkel enn i OA-tidsskrift</a:t>
            </a:r>
          </a:p>
          <a:p>
            <a:pPr lvl="1"/>
            <a:r>
              <a:rPr lang="nb-NO" dirty="0"/>
              <a:t>UNIT-avtaler med de store utgiverne</a:t>
            </a:r>
          </a:p>
          <a:p>
            <a:r>
              <a:rPr lang="nb-NO" dirty="0"/>
              <a:t>Gjennomgående finnes det avtaler med de store (og dyre), ikke de små </a:t>
            </a:r>
          </a:p>
          <a:p>
            <a:pPr lvl="1"/>
            <a:r>
              <a:rPr lang="nb-NO" dirty="0"/>
              <a:t>Vi ber m.a.o. våre forfattere prioritere dyr OA hos store utgivere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AC047-29AC-235A-219C-5A379C131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24.10.2022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AACB5-4C73-7F80-667D-26D5A6E8E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Open Access-publisering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B93BB-A39C-39A6-3E63-BF875D6F5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2961-D91A-442E-803D-6BE684C4B445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20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52B50-54A2-A015-AF0A-68307F7EF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Diamant OA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75D85-B657-0E08-09D4-3A0B6881B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En Gull-form</a:t>
            </a:r>
          </a:p>
          <a:p>
            <a:r>
              <a:rPr lang="nb-NO" dirty="0"/>
              <a:t>I praksis i Norge institusjonsbasert publisering + NÅHST</a:t>
            </a:r>
          </a:p>
          <a:p>
            <a:pPr lvl="1"/>
            <a:r>
              <a:rPr lang="nb-NO" dirty="0"/>
              <a:t>Det finnes 5 «store» publiseringstjenester, som har 10-20 tidsskrift hver</a:t>
            </a:r>
          </a:p>
          <a:p>
            <a:pPr lvl="1"/>
            <a:r>
              <a:rPr lang="nb-NO" dirty="0"/>
              <a:t>Og noen små, og noen frittstående</a:t>
            </a:r>
          </a:p>
          <a:p>
            <a:pPr lvl="2"/>
            <a:r>
              <a:rPr lang="nb-NO" dirty="0"/>
              <a:t>Det som ikke er «stort», er dyrt! Selv våre største, er (for) små</a:t>
            </a:r>
          </a:p>
          <a:p>
            <a:pPr lvl="2"/>
            <a:r>
              <a:rPr lang="nb-NO" dirty="0"/>
              <a:t>Internasjonalt: De fleste tidsskrift er frittstående</a:t>
            </a:r>
          </a:p>
          <a:p>
            <a:pPr lvl="2"/>
            <a:r>
              <a:rPr lang="nb-NO" dirty="0"/>
              <a:t>Har man 10 tidsskrift, er man blant verdens største utgivere</a:t>
            </a:r>
          </a:p>
          <a:p>
            <a:pPr lvl="1"/>
            <a:r>
              <a:rPr lang="nb-NO" dirty="0"/>
              <a:t>Begrenset tjenestespekter sammenlignet med kommersielle utgivere</a:t>
            </a:r>
          </a:p>
          <a:p>
            <a:pPr lvl="1"/>
            <a:r>
              <a:rPr lang="nb-NO" dirty="0"/>
              <a:t>NÅHST er stort sett basert hos kommersielle utgivere</a:t>
            </a:r>
          </a:p>
          <a:p>
            <a:r>
              <a:rPr lang="nb-NO" dirty="0"/>
              <a:t>Innen mange fagområder</a:t>
            </a:r>
          </a:p>
          <a:p>
            <a:pPr lvl="1"/>
            <a:r>
              <a:rPr lang="nb-NO" dirty="0"/>
              <a:t>I Norge i hovedsak </a:t>
            </a:r>
            <a:r>
              <a:rPr lang="nb-NO" dirty="0" err="1"/>
              <a:t>HSS</a:t>
            </a:r>
            <a:r>
              <a:rPr lang="nb-NO" dirty="0"/>
              <a:t>, men også realfag og helse</a:t>
            </a:r>
          </a:p>
          <a:p>
            <a:pPr lvl="1"/>
            <a:r>
              <a:rPr lang="nb-NO" dirty="0"/>
              <a:t>I Norge er Diamant viktigst innen humaniora med ca. 20 % av publiseringen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E2236-4E83-66CE-286B-FE386E3D7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24.10.2022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C9291-4E10-18A4-4DA5-0BCEC3CD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Open Access-publisering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8830F-56D2-3B45-50B1-45CDFDD06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2961-D91A-442E-803D-6BE684C4B445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694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EFE2D-701B-7AFE-6643-586F6E021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DIAMAS</a:t>
            </a:r>
            <a:r>
              <a:rPr lang="nb-NO" dirty="0"/>
              <a:t>-prosjektet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A0834-0919-0C4B-517E-7AE33B268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Forskning og utredning over år viser:</a:t>
            </a:r>
          </a:p>
          <a:p>
            <a:pPr lvl="1"/>
            <a:r>
              <a:rPr lang="nb-NO" dirty="0"/>
              <a:t>En særdeles lite tjenlig struktur i Diamant OA, med frittstående tidsskrift uten gode støttetjenester</a:t>
            </a:r>
          </a:p>
          <a:p>
            <a:pPr lvl="2"/>
            <a:r>
              <a:rPr lang="nb-NO" dirty="0"/>
              <a:t>Og uøkonomisk bruk av ressurser</a:t>
            </a:r>
          </a:p>
          <a:p>
            <a:pPr lvl="1"/>
            <a:r>
              <a:rPr lang="nb-NO" dirty="0"/>
              <a:t>De færreste slike tidsskrift tilfredsstiller Plan S-krav</a:t>
            </a:r>
          </a:p>
          <a:p>
            <a:pPr lvl="2"/>
            <a:r>
              <a:rPr lang="nb-NO" dirty="0"/>
              <a:t>Viktig i det meste av Europa, ikke minst i Norge</a:t>
            </a:r>
          </a:p>
          <a:p>
            <a:pPr lvl="1"/>
            <a:r>
              <a:rPr lang="nb-NO" dirty="0"/>
              <a:t>Trolig et sted mellom 20 000 og 30 000 slike tidsskrift globalt</a:t>
            </a:r>
          </a:p>
          <a:p>
            <a:pPr lvl="1"/>
            <a:r>
              <a:rPr lang="nb-NO" dirty="0"/>
              <a:t>Viktig i mange fag, og i mange regioner</a:t>
            </a:r>
          </a:p>
          <a:p>
            <a:r>
              <a:rPr lang="nb-NO" dirty="0"/>
              <a:t>EU mener det er viktig å satse på slik publisering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FC107-F37B-5851-0608-0E0E39974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24.10.2022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72BF7-B39E-4F4C-5A98-55C5E7D90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Open Access-publisering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DA39A-4F51-3D11-8702-E469D935D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2961-D91A-442E-803D-6BE684C4B445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68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3BDCC-C419-C1FD-407B-EBAF44D8F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DIAMAS</a:t>
            </a:r>
            <a:r>
              <a:rPr lang="nb-NO" dirty="0"/>
              <a:t> – forts.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1F9C0-A6C5-9029-74B2-CC6702210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30 </a:t>
            </a:r>
            <a:r>
              <a:rPr lang="nb-NO" dirty="0" err="1"/>
              <a:t>mill</a:t>
            </a:r>
            <a:r>
              <a:rPr lang="nb-NO" dirty="0"/>
              <a:t> kr til et prosjekt for å kartlegge institusjonell publisering i Europa</a:t>
            </a:r>
          </a:p>
          <a:p>
            <a:pPr lvl="1"/>
            <a:r>
              <a:rPr lang="nb-NO" dirty="0"/>
              <a:t>Ikke helt det samme som diamant, men mye det samme</a:t>
            </a:r>
          </a:p>
          <a:p>
            <a:pPr lvl="1"/>
            <a:r>
              <a:rPr lang="nb-NO" dirty="0"/>
              <a:t>Kartlegging</a:t>
            </a:r>
          </a:p>
          <a:p>
            <a:pPr lvl="1"/>
            <a:r>
              <a:rPr lang="nb-NO" dirty="0"/>
              <a:t>Foreslå tiltak</a:t>
            </a:r>
          </a:p>
          <a:p>
            <a:pPr lvl="2"/>
            <a:r>
              <a:rPr lang="nb-NO" dirty="0"/>
              <a:t>Kvalitetsstandarder</a:t>
            </a:r>
          </a:p>
          <a:p>
            <a:pPr lvl="2"/>
            <a:r>
              <a:rPr lang="nb-NO" dirty="0"/>
              <a:t>Kompetansebygging og –støtte</a:t>
            </a:r>
          </a:p>
          <a:p>
            <a:pPr lvl="2"/>
            <a:r>
              <a:rPr lang="nb-NO" dirty="0"/>
              <a:t>Finansieringsmetoder</a:t>
            </a:r>
          </a:p>
          <a:p>
            <a:pPr lvl="2"/>
            <a:r>
              <a:rPr lang="nb-NO" dirty="0"/>
              <a:t>Policytiltak</a:t>
            </a:r>
          </a:p>
          <a:p>
            <a:r>
              <a:rPr lang="nb-NO" dirty="0"/>
              <a:t>23 partnere</a:t>
            </a:r>
          </a:p>
          <a:p>
            <a:pPr lvl="1"/>
            <a:r>
              <a:rPr lang="nb-NO" dirty="0"/>
              <a:t>7 universiteter, 7 nasjonale organisasjoner, 9 europeiske/internasjonale organisasjoner </a:t>
            </a:r>
          </a:p>
          <a:p>
            <a:pPr lvl="1"/>
            <a:r>
              <a:rPr lang="nb-NO" dirty="0"/>
              <a:t>Oppstart 1. september 2022 – avsluttes 31.08.2025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B7BBE-F99E-7A5A-521A-E74B40B31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24.10.2022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657D2-80CA-91A1-3CB8-987DA6629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Open Access-publisering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22D5A-8E37-A08D-BEB1-FBCCFC0B6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2961-D91A-442E-803D-6BE684C4B445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412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D345C-E89A-E558-52B2-5F93077A2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står det så til i Østfold?</a:t>
            </a:r>
          </a:p>
        </p:txBody>
      </p:sp>
      <p:pic>
        <p:nvPicPr>
          <p:cNvPr id="13" name="Content Placeholder 12" descr="Chart, timeline, bar chart&#10;&#10;Description automatically generated">
            <a:extLst>
              <a:ext uri="{FF2B5EF4-FFF2-40B4-BE49-F238E27FC236}">
                <a16:creationId xmlns:a16="http://schemas.microsoft.com/office/drawing/2014/main" id="{97142CE9-D7EC-49F0-9055-63FE8F6E4B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860" y="1317170"/>
            <a:ext cx="8689054" cy="5086539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3B9FF-8943-94D5-0EB8-D3064614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24.10.2022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E3EDF-8290-D391-B5B4-B49333E7E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Open Access-publisering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33B09-B574-368A-567B-5CD1DBD45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2961-D91A-442E-803D-6BE684C4B445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6095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CE7E899-260F-4B9D-87CF-CC611CC4C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Og </a:t>
            </a:r>
            <a:r>
              <a:rPr lang="en-US" dirty="0" err="1"/>
              <a:t>hva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gjøres</a:t>
            </a:r>
            <a:r>
              <a:rPr lang="en-US" dirty="0"/>
              <a:t>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48819BC-D7E2-44EA-8F50-5EBF2923B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Tettere</a:t>
            </a:r>
            <a:r>
              <a:rPr lang="en-US" dirty="0"/>
              <a:t> </a:t>
            </a:r>
            <a:r>
              <a:rPr lang="en-US" dirty="0" err="1"/>
              <a:t>oppfølging</a:t>
            </a:r>
            <a:r>
              <a:rPr lang="en-US" dirty="0"/>
              <a:t> av </a:t>
            </a:r>
            <a:r>
              <a:rPr lang="en-US" dirty="0" err="1"/>
              <a:t>egenarkivering</a:t>
            </a:r>
            <a:endParaRPr lang="en-US" dirty="0"/>
          </a:p>
          <a:p>
            <a:pPr lvl="1"/>
            <a:r>
              <a:rPr lang="en-US" dirty="0" err="1"/>
              <a:t>Publiseringsstruktur</a:t>
            </a:r>
            <a:r>
              <a:rPr lang="en-US" dirty="0"/>
              <a:t> er det </a:t>
            </a:r>
            <a:r>
              <a:rPr lang="en-US" dirty="0" err="1"/>
              <a:t>vanskelig</a:t>
            </a:r>
            <a:r>
              <a:rPr lang="en-US" dirty="0"/>
              <a:t> å </a:t>
            </a:r>
            <a:r>
              <a:rPr lang="en-US" dirty="0" err="1"/>
              <a:t>endre</a:t>
            </a:r>
            <a:endParaRPr lang="en-US" dirty="0"/>
          </a:p>
          <a:p>
            <a:pPr lvl="1"/>
            <a:r>
              <a:rPr lang="en-US" dirty="0"/>
              <a:t>Vi (UiT) </a:t>
            </a:r>
            <a:r>
              <a:rPr lang="en-US" dirty="0" err="1"/>
              <a:t>laster</a:t>
            </a:r>
            <a:r>
              <a:rPr lang="en-US" dirty="0"/>
              <a:t> </a:t>
            </a:r>
            <a:r>
              <a:rPr lang="en-US" dirty="0" err="1"/>
              <a:t>opp</a:t>
            </a:r>
            <a:r>
              <a:rPr lang="en-US" dirty="0"/>
              <a:t> alt </a:t>
            </a:r>
            <a:r>
              <a:rPr lang="en-US" dirty="0" err="1"/>
              <a:t>som</a:t>
            </a:r>
            <a:r>
              <a:rPr lang="en-US" dirty="0"/>
              <a:t> er </a:t>
            </a:r>
            <a:r>
              <a:rPr lang="en-US" dirty="0" err="1"/>
              <a:t>lisensiert</a:t>
            </a:r>
            <a:r>
              <a:rPr lang="en-US" dirty="0"/>
              <a:t>, </a:t>
            </a:r>
            <a:r>
              <a:rPr lang="en-US" dirty="0" err="1"/>
              <a:t>uten</a:t>
            </a:r>
            <a:r>
              <a:rPr lang="en-US" dirty="0"/>
              <a:t> å vente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forskerne</a:t>
            </a:r>
            <a:endParaRPr lang="en-US" dirty="0"/>
          </a:p>
          <a:p>
            <a:pPr lvl="2"/>
            <a:r>
              <a:rPr lang="en-US" dirty="0"/>
              <a:t>Og sender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mye</a:t>
            </a:r>
            <a:r>
              <a:rPr lang="en-US" dirty="0"/>
              <a:t> e-pest, </a:t>
            </a:r>
            <a:r>
              <a:rPr lang="en-US" dirty="0" err="1"/>
              <a:t>helst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forskningsdekanene</a:t>
            </a:r>
            <a:r>
              <a:rPr lang="en-US" dirty="0"/>
              <a:t>, </a:t>
            </a:r>
            <a:r>
              <a:rPr lang="en-US" dirty="0" err="1"/>
              <a:t>når</a:t>
            </a:r>
            <a:r>
              <a:rPr lang="en-US" dirty="0"/>
              <a:t> </a:t>
            </a:r>
            <a:r>
              <a:rPr lang="en-US" dirty="0" err="1"/>
              <a:t>rapporteringen</a:t>
            </a:r>
            <a:r>
              <a:rPr lang="en-US" dirty="0"/>
              <a:t> </a:t>
            </a:r>
            <a:r>
              <a:rPr lang="en-US" dirty="0" err="1"/>
              <a:t>nærmer</a:t>
            </a:r>
            <a:r>
              <a:rPr lang="en-US" dirty="0"/>
              <a:t> seg</a:t>
            </a:r>
          </a:p>
          <a:p>
            <a:r>
              <a:rPr lang="en-US" dirty="0" err="1"/>
              <a:t>Avtaler</a:t>
            </a:r>
            <a:r>
              <a:rPr lang="en-US" dirty="0"/>
              <a:t> med </a:t>
            </a:r>
            <a:r>
              <a:rPr lang="en-US" dirty="0" err="1"/>
              <a:t>utgivere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inngår</a:t>
            </a:r>
            <a:r>
              <a:rPr lang="en-US" dirty="0"/>
              <a:t> i UNIT-</a:t>
            </a:r>
            <a:r>
              <a:rPr lang="en-US" dirty="0" err="1"/>
              <a:t>avtalene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HiØ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kanskje</a:t>
            </a:r>
            <a:r>
              <a:rPr lang="en-US" dirty="0"/>
              <a:t> «</a:t>
            </a:r>
            <a:r>
              <a:rPr lang="en-US" dirty="0" err="1"/>
              <a:t>egne</a:t>
            </a:r>
            <a:r>
              <a:rPr lang="en-US" dirty="0"/>
              <a:t>» </a:t>
            </a:r>
            <a:r>
              <a:rPr lang="en-US" dirty="0" err="1"/>
              <a:t>utgivere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UNIT </a:t>
            </a:r>
            <a:r>
              <a:rPr lang="en-US" dirty="0" err="1"/>
              <a:t>ikke</a:t>
            </a:r>
            <a:r>
              <a:rPr lang="en-US" dirty="0"/>
              <a:t> ser?</a:t>
            </a:r>
          </a:p>
          <a:p>
            <a:r>
              <a:rPr lang="en-US" dirty="0"/>
              <a:t>Rights Retention Strategi ved </a:t>
            </a:r>
            <a:r>
              <a:rPr lang="en-US" dirty="0" err="1"/>
              <a:t>HiØ</a:t>
            </a:r>
            <a:r>
              <a:rPr lang="en-US" dirty="0"/>
              <a:t>? UiT, NTNU </a:t>
            </a:r>
            <a:r>
              <a:rPr lang="en-US" dirty="0" err="1"/>
              <a:t>har</a:t>
            </a:r>
            <a:r>
              <a:rPr lang="en-US" dirty="0"/>
              <a:t> – </a:t>
            </a:r>
            <a:r>
              <a:rPr lang="en-US" dirty="0" err="1"/>
              <a:t>flere</a:t>
            </a:r>
            <a:r>
              <a:rPr lang="en-US" dirty="0"/>
              <a:t>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nok</a:t>
            </a:r>
            <a:endParaRPr lang="en-US" dirty="0"/>
          </a:p>
          <a:p>
            <a:r>
              <a:rPr lang="en-US" dirty="0"/>
              <a:t>Noe </a:t>
            </a:r>
            <a:r>
              <a:rPr lang="en-US" dirty="0" err="1"/>
              <a:t>skjer</a:t>
            </a:r>
            <a:r>
              <a:rPr lang="en-US" dirty="0"/>
              <a:t> med Gull OA – </a:t>
            </a:r>
            <a:r>
              <a:rPr lang="en-US" dirty="0" err="1"/>
              <a:t>lavere</a:t>
            </a:r>
            <a:r>
              <a:rPr lang="en-US" dirty="0"/>
              <a:t> </a:t>
            </a:r>
            <a:r>
              <a:rPr lang="en-US" dirty="0" err="1"/>
              <a:t>andel</a:t>
            </a:r>
            <a:r>
              <a:rPr lang="en-US" dirty="0"/>
              <a:t> </a:t>
            </a:r>
            <a:r>
              <a:rPr lang="en-US" dirty="0" err="1"/>
              <a:t>publisering</a:t>
            </a:r>
            <a:r>
              <a:rPr lang="en-US" dirty="0"/>
              <a:t> i Gull OA-</a:t>
            </a:r>
            <a:r>
              <a:rPr lang="en-US" dirty="0" err="1"/>
              <a:t>tidsskrift</a:t>
            </a:r>
            <a:r>
              <a:rPr lang="en-US" dirty="0"/>
              <a:t> i 2022 ved </a:t>
            </a:r>
            <a:r>
              <a:rPr lang="en-US" dirty="0" err="1"/>
              <a:t>HiØ</a:t>
            </a:r>
            <a:r>
              <a:rPr lang="en-US" dirty="0"/>
              <a:t>, men </a:t>
            </a:r>
            <a:r>
              <a:rPr lang="en-US" dirty="0" err="1"/>
              <a:t>ikke</a:t>
            </a:r>
            <a:r>
              <a:rPr lang="en-US" dirty="0"/>
              <a:t> hos </a:t>
            </a:r>
            <a:r>
              <a:rPr lang="en-US" dirty="0" err="1"/>
              <a:t>andre</a:t>
            </a:r>
            <a:r>
              <a:rPr lang="en-US" dirty="0"/>
              <a:t>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BFE85-8F35-4CBF-8D79-2BBD2A65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24.10.2022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313CB-E85A-43E0-B317-7085978F4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Open Access-publisering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FAC9D-9673-4E5B-A489-A51D09E6A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2961-D91A-442E-803D-6BE684C4B445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619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C4EDD-FCFC-458F-A7CD-35A7B69CD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Litt</a:t>
            </a:r>
            <a:r>
              <a:rPr lang="en-US" dirty="0"/>
              <a:t> </a:t>
            </a:r>
            <a:r>
              <a:rPr lang="en-US" dirty="0" err="1"/>
              <a:t>oppfølging</a:t>
            </a:r>
            <a:endParaRPr lang="en-US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AA671A26-1CF0-48D8-9C23-3F861B570EF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17027438"/>
              </p:ext>
            </p:extLst>
          </p:nvPr>
        </p:nvGraphicFramePr>
        <p:xfrm>
          <a:off x="838200" y="1825625"/>
          <a:ext cx="5181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32291863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73764456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409956861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369800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År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 Arkivet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Mangler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249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751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322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074781"/>
                  </a:ext>
                </a:extLst>
              </a:tr>
            </a:tbl>
          </a:graphicData>
        </a:graphic>
      </p:graphicFrame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78C2CBE-06BF-42A8-9539-A0F9CBBD5C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Hva</a:t>
            </a:r>
            <a:r>
              <a:rPr lang="en-US" dirty="0"/>
              <a:t> </a:t>
            </a:r>
            <a:r>
              <a:rPr lang="en-US" dirty="0" err="1"/>
              <a:t>skjedde</a:t>
            </a:r>
            <a:r>
              <a:rPr lang="en-US" dirty="0"/>
              <a:t> i 2021?</a:t>
            </a:r>
          </a:p>
          <a:p>
            <a:pPr lvl="1"/>
            <a:r>
              <a:rPr lang="en-US" dirty="0"/>
              <a:t>Gull OA-</a:t>
            </a:r>
            <a:r>
              <a:rPr lang="en-US" dirty="0" err="1"/>
              <a:t>artikler</a:t>
            </a:r>
            <a:r>
              <a:rPr lang="en-US" dirty="0"/>
              <a:t> </a:t>
            </a:r>
            <a:r>
              <a:rPr lang="en-US" dirty="0" err="1"/>
              <a:t>uten</a:t>
            </a:r>
            <a:r>
              <a:rPr lang="en-US" dirty="0"/>
              <a:t> </a:t>
            </a:r>
            <a:r>
              <a:rPr lang="en-US" dirty="0" err="1"/>
              <a:t>fulltekst</a:t>
            </a:r>
            <a:r>
              <a:rPr lang="en-US" dirty="0"/>
              <a:t> </a:t>
            </a:r>
            <a:r>
              <a:rPr lang="en-US" dirty="0" err="1"/>
              <a:t>økte</a:t>
            </a:r>
            <a:r>
              <a:rPr lang="en-US" dirty="0"/>
              <a:t> </a:t>
            </a:r>
            <a:r>
              <a:rPr lang="en-US" dirty="0" err="1"/>
              <a:t>også</a:t>
            </a:r>
            <a:r>
              <a:rPr lang="en-US" dirty="0"/>
              <a:t> </a:t>
            </a:r>
            <a:r>
              <a:rPr lang="en-US" dirty="0" err="1"/>
              <a:t>relativt</a:t>
            </a:r>
            <a:r>
              <a:rPr lang="en-US" dirty="0"/>
              <a:t> </a:t>
            </a:r>
            <a:r>
              <a:rPr lang="en-US" dirty="0" err="1"/>
              <a:t>sterkt</a:t>
            </a:r>
            <a:r>
              <a:rPr lang="en-US" dirty="0"/>
              <a:t>.</a:t>
            </a:r>
          </a:p>
          <a:p>
            <a:r>
              <a:rPr lang="en-US" dirty="0"/>
              <a:t>I </a:t>
            </a:r>
            <a:r>
              <a:rPr lang="en-US" dirty="0" err="1"/>
              <a:t>tillegg</a:t>
            </a:r>
            <a:r>
              <a:rPr lang="en-US" dirty="0"/>
              <a:t> </a:t>
            </a:r>
            <a:r>
              <a:rPr lang="en-US" dirty="0" err="1"/>
              <a:t>steg</a:t>
            </a:r>
            <a:r>
              <a:rPr lang="en-US" dirty="0"/>
              <a:t> </a:t>
            </a:r>
            <a:r>
              <a:rPr lang="en-US" dirty="0" err="1"/>
              <a:t>antall</a:t>
            </a:r>
            <a:r>
              <a:rPr lang="en-US" dirty="0"/>
              <a:t> </a:t>
            </a:r>
            <a:r>
              <a:rPr lang="en-US" dirty="0" err="1"/>
              <a:t>artikler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er i OA-</a:t>
            </a:r>
            <a:r>
              <a:rPr lang="en-US" dirty="0" err="1"/>
              <a:t>tidsskrift</a:t>
            </a:r>
            <a:r>
              <a:rPr lang="en-US" dirty="0"/>
              <a:t>, og </a:t>
            </a:r>
            <a:r>
              <a:rPr lang="en-US" dirty="0" err="1"/>
              <a:t>hvor</a:t>
            </a:r>
            <a:r>
              <a:rPr lang="en-US" dirty="0"/>
              <a:t> det heller </a:t>
            </a:r>
            <a:r>
              <a:rPr lang="en-US" dirty="0" err="1"/>
              <a:t>ikke</a:t>
            </a:r>
            <a:r>
              <a:rPr lang="en-US" dirty="0"/>
              <a:t> er </a:t>
            </a:r>
            <a:r>
              <a:rPr lang="en-US" dirty="0" err="1"/>
              <a:t>lastet</a:t>
            </a:r>
            <a:r>
              <a:rPr lang="en-US" dirty="0"/>
              <a:t> </a:t>
            </a:r>
            <a:r>
              <a:rPr lang="en-US" dirty="0" err="1"/>
              <a:t>opp</a:t>
            </a:r>
            <a:r>
              <a:rPr lang="en-US" dirty="0"/>
              <a:t> </a:t>
            </a:r>
            <a:r>
              <a:rPr lang="en-US" dirty="0" err="1"/>
              <a:t>fulltekst</a:t>
            </a:r>
            <a:r>
              <a:rPr lang="en-US" dirty="0"/>
              <a:t>, </a:t>
            </a:r>
            <a:r>
              <a:rPr lang="en-US" dirty="0" err="1"/>
              <a:t>fra</a:t>
            </a:r>
            <a:r>
              <a:rPr lang="en-US" dirty="0"/>
              <a:t> 58 </a:t>
            </a:r>
            <a:r>
              <a:rPr lang="en-US" dirty="0" err="1"/>
              <a:t>til</a:t>
            </a:r>
            <a:r>
              <a:rPr lang="en-US" dirty="0"/>
              <a:t> 105 </a:t>
            </a:r>
            <a:r>
              <a:rPr lang="en-US" dirty="0" err="1"/>
              <a:t>fra</a:t>
            </a:r>
            <a:r>
              <a:rPr lang="en-US" dirty="0"/>
              <a:t> 2019 </a:t>
            </a:r>
            <a:r>
              <a:rPr lang="en-US" dirty="0" err="1"/>
              <a:t>til</a:t>
            </a:r>
            <a:r>
              <a:rPr lang="en-US" dirty="0"/>
              <a:t> 2021</a:t>
            </a:r>
          </a:p>
          <a:p>
            <a:r>
              <a:rPr lang="en-US" dirty="0" err="1"/>
              <a:t>Hva</a:t>
            </a:r>
            <a:r>
              <a:rPr lang="en-US" dirty="0"/>
              <a:t> </a:t>
            </a:r>
            <a:r>
              <a:rPr lang="en-US" dirty="0" err="1"/>
              <a:t>skjer</a:t>
            </a:r>
            <a:r>
              <a:rPr lang="en-US" dirty="0"/>
              <a:t> i/med 2022?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1DDA0-0EE2-469F-9B79-8F998D371441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743200" cy="365125"/>
          </a:xfrm>
        </p:spPr>
        <p:txBody>
          <a:bodyPr/>
          <a:lstStyle/>
          <a:p>
            <a:r>
              <a:rPr lang="nb-NO"/>
              <a:t>24.10.2022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C0688-11CC-4D50-8F1E-9FFB8E1228F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65125"/>
          </a:xfrm>
        </p:spPr>
        <p:txBody>
          <a:bodyPr/>
          <a:lstStyle/>
          <a:p>
            <a:r>
              <a:rPr lang="nb-NO"/>
              <a:t>Open Access-publisering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51F2A-F1CB-4D58-B617-D4C1A49D449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45502961-D91A-442E-803D-6BE684C4B445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5793562"/>
      </p:ext>
    </p:extLst>
  </p:cSld>
  <p:clrMapOvr>
    <a:masterClrMapping/>
  </p:clrMapOvr>
</p:sld>
</file>

<file path=ppt/theme/theme1.xml><?xml version="1.0" encoding="utf-8"?>
<a:theme xmlns:a="http://schemas.openxmlformats.org/drawingml/2006/main" name="Lys med mønster">
  <a:themeElements>
    <a:clrScheme name="UiT Norges arktiske universitet">
      <a:dk1>
        <a:sysClr val="windowText" lastClr="000000"/>
      </a:dk1>
      <a:lt1>
        <a:sysClr val="window" lastClr="FFFFFF"/>
      </a:lt1>
      <a:dk2>
        <a:srgbClr val="00617F"/>
      </a:dk2>
      <a:lt2>
        <a:srgbClr val="A6BBC8"/>
      </a:lt2>
      <a:accent1>
        <a:srgbClr val="007396"/>
      </a:accent1>
      <a:accent2>
        <a:srgbClr val="CB333B"/>
      </a:accent2>
      <a:accent3>
        <a:srgbClr val="F2A900"/>
      </a:accent3>
      <a:accent4>
        <a:srgbClr val="009CB6"/>
      </a:accent4>
      <a:accent5>
        <a:srgbClr val="DE7C00"/>
      </a:accent5>
      <a:accent6>
        <a:srgbClr val="59BEC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iT PowerPoint bokmål.potx" id="{EADD4404-A47A-4AC3-B5A9-49F0715B15A4}" vid="{85BAD49A-8357-45C0-A36E-A755C9F794CB}"/>
    </a:ext>
  </a:extLst>
</a:theme>
</file>

<file path=ppt/theme/theme2.xml><?xml version="1.0" encoding="utf-8"?>
<a:theme xmlns:a="http://schemas.openxmlformats.org/drawingml/2006/main" name="Lys uten mønster">
  <a:themeElements>
    <a:clrScheme name="UiT Norges arktiske universitet">
      <a:dk1>
        <a:sysClr val="windowText" lastClr="000000"/>
      </a:dk1>
      <a:lt1>
        <a:sysClr val="window" lastClr="FFFFFF"/>
      </a:lt1>
      <a:dk2>
        <a:srgbClr val="00617F"/>
      </a:dk2>
      <a:lt2>
        <a:srgbClr val="A6BBC8"/>
      </a:lt2>
      <a:accent1>
        <a:srgbClr val="007396"/>
      </a:accent1>
      <a:accent2>
        <a:srgbClr val="CB333B"/>
      </a:accent2>
      <a:accent3>
        <a:srgbClr val="F2A900"/>
      </a:accent3>
      <a:accent4>
        <a:srgbClr val="009CB6"/>
      </a:accent4>
      <a:accent5>
        <a:srgbClr val="DE7C00"/>
      </a:accent5>
      <a:accent6>
        <a:srgbClr val="59BEC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iT PowerPoint bokmål.potx" id="{EADD4404-A47A-4AC3-B5A9-49F0715B15A4}" vid="{EEA90934-389D-4B81-A1D9-645F8A619D99}"/>
    </a:ext>
  </a:extLst>
</a:theme>
</file>

<file path=ppt/theme/theme3.xml><?xml version="1.0" encoding="utf-8"?>
<a:theme xmlns:a="http://schemas.openxmlformats.org/drawingml/2006/main" name="Mørk med mønster">
  <a:themeElements>
    <a:clrScheme name="UiT Norges arktiske universitet">
      <a:dk1>
        <a:sysClr val="windowText" lastClr="000000"/>
      </a:dk1>
      <a:lt1>
        <a:sysClr val="window" lastClr="FFFFFF"/>
      </a:lt1>
      <a:dk2>
        <a:srgbClr val="00617F"/>
      </a:dk2>
      <a:lt2>
        <a:srgbClr val="A6BBC8"/>
      </a:lt2>
      <a:accent1>
        <a:srgbClr val="007396"/>
      </a:accent1>
      <a:accent2>
        <a:srgbClr val="CB333B"/>
      </a:accent2>
      <a:accent3>
        <a:srgbClr val="F2A900"/>
      </a:accent3>
      <a:accent4>
        <a:srgbClr val="009CB6"/>
      </a:accent4>
      <a:accent5>
        <a:srgbClr val="DE7C00"/>
      </a:accent5>
      <a:accent6>
        <a:srgbClr val="59BEC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iT PowerPoint bokmål.potx" id="{EADD4404-A47A-4AC3-B5A9-49F0715B15A4}" vid="{DE14CD14-3CD4-4134-8C2C-D16B8AF28894}"/>
    </a:ext>
  </a:extLst>
</a:theme>
</file>

<file path=ppt/theme/theme4.xml><?xml version="1.0" encoding="utf-8"?>
<a:theme xmlns:a="http://schemas.openxmlformats.org/drawingml/2006/main" name="Mørk uten mønster">
  <a:themeElements>
    <a:clrScheme name="UiT Norges arktiske universitet">
      <a:dk1>
        <a:sysClr val="windowText" lastClr="000000"/>
      </a:dk1>
      <a:lt1>
        <a:sysClr val="window" lastClr="FFFFFF"/>
      </a:lt1>
      <a:dk2>
        <a:srgbClr val="00617F"/>
      </a:dk2>
      <a:lt2>
        <a:srgbClr val="A6BBC8"/>
      </a:lt2>
      <a:accent1>
        <a:srgbClr val="007396"/>
      </a:accent1>
      <a:accent2>
        <a:srgbClr val="CB333B"/>
      </a:accent2>
      <a:accent3>
        <a:srgbClr val="F2A900"/>
      </a:accent3>
      <a:accent4>
        <a:srgbClr val="009CB6"/>
      </a:accent4>
      <a:accent5>
        <a:srgbClr val="DE7C00"/>
      </a:accent5>
      <a:accent6>
        <a:srgbClr val="59BEC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iT PowerPoint bokmål.potx" id="{EADD4404-A47A-4AC3-B5A9-49F0715B15A4}" vid="{4A84149A-1A83-4246-BA91-369DCE31AF2E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88294798-f355-4c52-b11f-13f5217b3f79">
      <UserInfo>
        <DisplayName/>
        <AccountId xsi:nil="true"/>
        <AccountType/>
      </UserInfo>
    </Owner>
    <Students xmlns="88294798-f355-4c52-b11f-13f5217b3f79">
      <UserInfo>
        <DisplayName/>
        <AccountId xsi:nil="true"/>
        <AccountType/>
      </UserInfo>
    </Students>
    <DefaultSectionNames xmlns="88294798-f355-4c52-b11f-13f5217b3f79" xsi:nil="true"/>
    <NotebookType xmlns="88294798-f355-4c52-b11f-13f5217b3f79" xsi:nil="true"/>
    <FolderType xmlns="88294798-f355-4c52-b11f-13f5217b3f79" xsi:nil="true"/>
    <Teachers xmlns="88294798-f355-4c52-b11f-13f5217b3f79">
      <UserInfo>
        <DisplayName/>
        <AccountId xsi:nil="true"/>
        <AccountType/>
      </UserInfo>
    </Teachers>
    <AppVersion xmlns="88294798-f355-4c52-b11f-13f5217b3f79" xsi:nil="true"/>
    <Invited_Students xmlns="88294798-f355-4c52-b11f-13f5217b3f79" xsi:nil="true"/>
    <Self_Registration_Enabled xmlns="88294798-f355-4c52-b11f-13f5217b3f79" xsi:nil="true"/>
    <Invited_Teachers xmlns="88294798-f355-4c52-b11f-13f5217b3f79" xsi:nil="true"/>
    <Student_Groups xmlns="88294798-f355-4c52-b11f-13f5217b3f79">
      <UserInfo>
        <DisplayName/>
        <AccountId xsi:nil="true"/>
        <AccountType/>
      </UserInfo>
    </Student_Group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42E147C493CE4AA5A23A5264E9D62A" ma:contentTypeVersion="22" ma:contentTypeDescription="Create a new document." ma:contentTypeScope="" ma:versionID="2bd039c23542757ce3df9bc820821c91">
  <xsd:schema xmlns:xsd="http://www.w3.org/2001/XMLSchema" xmlns:xs="http://www.w3.org/2001/XMLSchema" xmlns:p="http://schemas.microsoft.com/office/2006/metadata/properties" xmlns:ns3="5d7dd9b0-5ef0-4db8-b620-ecd60d112a7b" xmlns:ns4="88294798-f355-4c52-b11f-13f5217b3f79" targetNamespace="http://schemas.microsoft.com/office/2006/metadata/properties" ma:root="true" ma:fieldsID="ae0e37d87dc84f049a88b152cb1e290f" ns3:_="" ns4:_="">
    <xsd:import namespace="5d7dd9b0-5ef0-4db8-b620-ecd60d112a7b"/>
    <xsd:import namespace="88294798-f355-4c52-b11f-13f5217b3f7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7dd9b0-5ef0-4db8-b620-ecd60d112a7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294798-f355-4c52-b11f-13f5217b3f79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MediaServiceMetadata" ma:index="2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2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B8CE85-5F1D-42BF-8415-06CA0A4ECE67}">
  <ds:schemaRefs>
    <ds:schemaRef ds:uri="http://schemas.openxmlformats.org/package/2006/metadata/core-properties"/>
    <ds:schemaRef ds:uri="http://purl.org/dc/dcmitype/"/>
    <ds:schemaRef ds:uri="http://purl.org/dc/terms/"/>
    <ds:schemaRef ds:uri="5d7dd9b0-5ef0-4db8-b620-ecd60d112a7b"/>
    <ds:schemaRef ds:uri="http://schemas.microsoft.com/office/infopath/2007/PartnerControls"/>
    <ds:schemaRef ds:uri="http://schemas.microsoft.com/office/2006/documentManagement/types"/>
    <ds:schemaRef ds:uri="88294798-f355-4c52-b11f-13f5217b3f79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012518E-665B-4845-8B5B-0C9337B780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0FD244-6CE7-4E1F-9D55-6DDB3B57B6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7dd9b0-5ef0-4db8-b620-ecd60d112a7b"/>
    <ds:schemaRef ds:uri="88294798-f355-4c52-b11f-13f5217b3f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UiT PowerPoint bokmål</Template>
  <TotalTime>850</TotalTime>
  <Words>2252</Words>
  <Application>Microsoft Office PowerPoint</Application>
  <PresentationFormat>Widescreen</PresentationFormat>
  <Paragraphs>285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</vt:lpstr>
      <vt:lpstr>Calibri</vt:lpstr>
      <vt:lpstr>Lys med mønster</vt:lpstr>
      <vt:lpstr>Lys uten mønster</vt:lpstr>
      <vt:lpstr>Mørk med mønster</vt:lpstr>
      <vt:lpstr>Mørk uten mønster</vt:lpstr>
      <vt:lpstr>Open Access-publisering</vt:lpstr>
      <vt:lpstr>Noen definisjoner</vt:lpstr>
      <vt:lpstr>Gull OA</vt:lpstr>
      <vt:lpstr>Diamant OA</vt:lpstr>
      <vt:lpstr>DIAMAS-prosjektet</vt:lpstr>
      <vt:lpstr>DIAMAS – forts.</vt:lpstr>
      <vt:lpstr>Hvordan står det så til i Østfold?</vt:lpstr>
      <vt:lpstr>Og hva kan gjøres?</vt:lpstr>
      <vt:lpstr>Litt oppfølging</vt:lpstr>
      <vt:lpstr>Eget tidsskrift</vt:lpstr>
      <vt:lpstr>Er dette tjenlig?</vt:lpstr>
      <vt:lpstr>Hva er problemet?</vt:lpstr>
      <vt:lpstr>Noen utviklingstrekk generelt</vt:lpstr>
      <vt:lpstr>Flere utviklingstrekk</vt:lpstr>
      <vt:lpstr>Mer om dette og hint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Erik Frantsvåg</dc:creator>
  <cp:lastModifiedBy>Jan Erik Frantsvåg</cp:lastModifiedBy>
  <cp:revision>10</cp:revision>
  <dcterms:created xsi:type="dcterms:W3CDTF">2022-09-29T13:19:05Z</dcterms:created>
  <dcterms:modified xsi:type="dcterms:W3CDTF">2022-11-13T14:50:33Z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0x0101008742E147C493CE4AA5A23A5264E9D62A</vt:lpwstr>
  </property>
</Properties>
</file>