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17"/>
  </p:notesMasterIdLst>
  <p:handoutMasterIdLst>
    <p:handoutMasterId r:id="rId18"/>
  </p:handoutMasterIdLst>
  <p:sldIdLst>
    <p:sldId id="256" r:id="rId7"/>
    <p:sldId id="406" r:id="rId8"/>
    <p:sldId id="407" r:id="rId9"/>
    <p:sldId id="412" r:id="rId10"/>
    <p:sldId id="426" r:id="rId11"/>
    <p:sldId id="423" r:id="rId12"/>
    <p:sldId id="401" r:id="rId13"/>
    <p:sldId id="425" r:id="rId14"/>
    <p:sldId id="397" r:id="rId15"/>
    <p:sldId id="424" r:id="rId16"/>
  </p:sldIdLst>
  <p:sldSz cx="12192000" cy="6858000"/>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pos="7469"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6F59"/>
    <a:srgbClr val="7FB3D2"/>
    <a:srgbClr val="6EAD3B"/>
    <a:srgbClr val="29ACB9"/>
    <a:srgbClr val="73A600"/>
    <a:srgbClr val="1F4E79"/>
    <a:srgbClr val="CDC4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D796A81-807B-4FFD-A98B-6FBEEB564BEA}">
  <a:tblStyle styleId="{7D796A81-807B-4FFD-A98B-6FBEEB564BEA}" styleName="Borregaard">
    <a:wholeTbl>
      <a:tcTxStyle>
        <a:fontRef idx="minor">
          <a:prstClr val="black"/>
        </a:fontRef>
        <a:srgbClr val="1F4E79"/>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rgbClr val="D9D4CD"/>
          </a:solidFill>
        </a:fill>
      </a:tcStyle>
    </a:band1H>
    <a:band2H>
      <a:tcStyle>
        <a:tcBdr/>
        <a:fill>
          <a:solidFill>
            <a:srgbClr val="F2F0EE"/>
          </a:solidFill>
        </a:fill>
      </a:tcStyle>
    </a:band2H>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ff">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3868" autoAdjust="0"/>
  </p:normalViewPr>
  <p:slideViewPr>
    <p:cSldViewPr snapToGrid="0" showGuides="1">
      <p:cViewPr varScale="1">
        <p:scale>
          <a:sx n="110" d="100"/>
          <a:sy n="110" d="100"/>
        </p:scale>
        <p:origin x="456" y="102"/>
      </p:cViewPr>
      <p:guideLst>
        <p:guide pos="7469"/>
        <p:guide orient="horz" pos="2160"/>
      </p:guideLst>
    </p:cSldViewPr>
  </p:slideViewPr>
  <p:outlineViewPr>
    <p:cViewPr>
      <p:scale>
        <a:sx n="33" d="100"/>
        <a:sy n="33" d="100"/>
      </p:scale>
      <p:origin x="0" y="0"/>
    </p:cViewPr>
  </p:outlineViewPr>
  <p:notesTextViewPr>
    <p:cViewPr>
      <p:scale>
        <a:sx n="3" d="2"/>
        <a:sy n="3" d="2"/>
      </p:scale>
      <p:origin x="0" y="0"/>
    </p:cViewPr>
  </p:notesTextViewPr>
  <p:notesViewPr>
    <p:cSldViewPr snapToGrid="0" showGuides="1">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ne Horvei Bredal" userId="f5e8a272-3f22-4cd1-b3bd-b96812bebb23" providerId="ADAL" clId="{8D077595-D06A-4122-A066-B67D1D9F5256}"/>
    <pc:docChg chg="custSel modSld sldOrd">
      <pc:chgData name="Tone Horvei Bredal" userId="f5e8a272-3f22-4cd1-b3bd-b96812bebb23" providerId="ADAL" clId="{8D077595-D06A-4122-A066-B67D1D9F5256}" dt="2018-10-08T07:38:18.670" v="156" actId="20577"/>
      <pc:docMkLst>
        <pc:docMk/>
      </pc:docMkLst>
      <pc:sldChg chg="addSp delSp modSp">
        <pc:chgData name="Tone Horvei Bredal" userId="f5e8a272-3f22-4cd1-b3bd-b96812bebb23" providerId="ADAL" clId="{8D077595-D06A-4122-A066-B67D1D9F5256}" dt="2018-10-08T07:31:47.428" v="81" actId="208"/>
        <pc:sldMkLst>
          <pc:docMk/>
          <pc:sldMk cId="3998099326" sldId="283"/>
        </pc:sldMkLst>
        <pc:spChg chg="del">
          <ac:chgData name="Tone Horvei Bredal" userId="f5e8a272-3f22-4cd1-b3bd-b96812bebb23" providerId="ADAL" clId="{8D077595-D06A-4122-A066-B67D1D9F5256}" dt="2018-10-08T07:30:32.664" v="74" actId="478"/>
          <ac:spMkLst>
            <pc:docMk/>
            <pc:sldMk cId="3998099326" sldId="283"/>
            <ac:spMk id="3" creationId="{158903F5-B05F-44E3-BB09-51D719BE1315}"/>
          </ac:spMkLst>
        </pc:spChg>
        <pc:spChg chg="del">
          <ac:chgData name="Tone Horvei Bredal" userId="f5e8a272-3f22-4cd1-b3bd-b96812bebb23" providerId="ADAL" clId="{8D077595-D06A-4122-A066-B67D1D9F5256}" dt="2018-10-08T07:30:49.089" v="77" actId="478"/>
          <ac:spMkLst>
            <pc:docMk/>
            <pc:sldMk cId="3998099326" sldId="283"/>
            <ac:spMk id="44" creationId="{00000000-0000-0000-0000-000000000000}"/>
          </ac:spMkLst>
        </pc:spChg>
        <pc:graphicFrameChg chg="add mod">
          <ac:chgData name="Tone Horvei Bredal" userId="f5e8a272-3f22-4cd1-b3bd-b96812bebb23" providerId="ADAL" clId="{8D077595-D06A-4122-A066-B67D1D9F5256}" dt="2018-10-08T07:31:47.428" v="81" actId="208"/>
          <ac:graphicFrameMkLst>
            <pc:docMk/>
            <pc:sldMk cId="3998099326" sldId="283"/>
            <ac:graphicFrameMk id="45" creationId="{F72522DE-3D9C-461C-B883-1E82F66539F5}"/>
          </ac:graphicFrameMkLst>
        </pc:graphicFrameChg>
        <pc:picChg chg="del">
          <ac:chgData name="Tone Horvei Bredal" userId="f5e8a272-3f22-4cd1-b3bd-b96812bebb23" providerId="ADAL" clId="{8D077595-D06A-4122-A066-B67D1D9F5256}" dt="2018-10-08T07:30:34.483" v="75" actId="478"/>
          <ac:picMkLst>
            <pc:docMk/>
            <pc:sldMk cId="3998099326" sldId="283"/>
            <ac:picMk id="1027" creationId="{00000000-0000-0000-0000-000000000000}"/>
          </ac:picMkLst>
        </pc:picChg>
      </pc:sldChg>
      <pc:sldChg chg="modSp">
        <pc:chgData name="Tone Horvei Bredal" userId="f5e8a272-3f22-4cd1-b3bd-b96812bebb23" providerId="ADAL" clId="{8D077595-D06A-4122-A066-B67D1D9F5256}" dt="2018-10-04T08:12:45.109" v="69" actId="1037"/>
        <pc:sldMkLst>
          <pc:docMk/>
          <pc:sldMk cId="1202335138" sldId="289"/>
        </pc:sldMkLst>
        <pc:spChg chg="mod">
          <ac:chgData name="Tone Horvei Bredal" userId="f5e8a272-3f22-4cd1-b3bd-b96812bebb23" providerId="ADAL" clId="{8D077595-D06A-4122-A066-B67D1D9F5256}" dt="2018-10-04T08:12:33.441" v="5" actId="108"/>
          <ac:spMkLst>
            <pc:docMk/>
            <pc:sldMk cId="1202335138" sldId="289"/>
            <ac:spMk id="3" creationId="{00000000-0000-0000-0000-000000000000}"/>
          </ac:spMkLst>
        </pc:spChg>
        <pc:picChg chg="mod">
          <ac:chgData name="Tone Horvei Bredal" userId="f5e8a272-3f22-4cd1-b3bd-b96812bebb23" providerId="ADAL" clId="{8D077595-D06A-4122-A066-B67D1D9F5256}" dt="2018-10-04T08:12:45.109" v="69" actId="1037"/>
          <ac:picMkLst>
            <pc:docMk/>
            <pc:sldMk cId="1202335138" sldId="289"/>
            <ac:picMk id="7" creationId="{00000000-0000-0000-0000-000000000000}"/>
          </ac:picMkLst>
        </pc:picChg>
        <pc:picChg chg="mod">
          <ac:chgData name="Tone Horvei Bredal" userId="f5e8a272-3f22-4cd1-b3bd-b96812bebb23" providerId="ADAL" clId="{8D077595-D06A-4122-A066-B67D1D9F5256}" dt="2018-10-04T08:12:45.109" v="69" actId="1037"/>
          <ac:picMkLst>
            <pc:docMk/>
            <pc:sldMk cId="1202335138" sldId="289"/>
            <ac:picMk id="8" creationId="{00000000-0000-0000-0000-000000000000}"/>
          </ac:picMkLst>
        </pc:picChg>
        <pc:picChg chg="mod">
          <ac:chgData name="Tone Horvei Bredal" userId="f5e8a272-3f22-4cd1-b3bd-b96812bebb23" providerId="ADAL" clId="{8D077595-D06A-4122-A066-B67D1D9F5256}" dt="2018-10-04T08:12:45.109" v="69" actId="1037"/>
          <ac:picMkLst>
            <pc:docMk/>
            <pc:sldMk cId="1202335138" sldId="289"/>
            <ac:picMk id="9" creationId="{00000000-0000-0000-0000-000000000000}"/>
          </ac:picMkLst>
        </pc:picChg>
      </pc:sldChg>
      <pc:sldChg chg="modSp">
        <pc:chgData name="Tone Horvei Bredal" userId="f5e8a272-3f22-4cd1-b3bd-b96812bebb23" providerId="ADAL" clId="{8D077595-D06A-4122-A066-B67D1D9F5256}" dt="2018-10-04T08:13:06.949" v="73" actId="108"/>
        <pc:sldMkLst>
          <pc:docMk/>
          <pc:sldMk cId="2444869860" sldId="291"/>
        </pc:sldMkLst>
        <pc:spChg chg="mod">
          <ac:chgData name="Tone Horvei Bredal" userId="f5e8a272-3f22-4cd1-b3bd-b96812bebb23" providerId="ADAL" clId="{8D077595-D06A-4122-A066-B67D1D9F5256}" dt="2018-10-04T08:13:06.949" v="73" actId="108"/>
          <ac:spMkLst>
            <pc:docMk/>
            <pc:sldMk cId="2444869860" sldId="291"/>
            <ac:spMk id="3" creationId="{00000000-0000-0000-0000-000000000000}"/>
          </ac:spMkLst>
        </pc:spChg>
      </pc:sldChg>
      <pc:sldChg chg="modSp">
        <pc:chgData name="Tone Horvei Bredal" userId="f5e8a272-3f22-4cd1-b3bd-b96812bebb23" providerId="ADAL" clId="{8D077595-D06A-4122-A066-B67D1D9F5256}" dt="2018-10-08T07:38:18.670" v="156" actId="20577"/>
        <pc:sldMkLst>
          <pc:docMk/>
          <pc:sldMk cId="2893761236" sldId="294"/>
        </pc:sldMkLst>
        <pc:spChg chg="mod">
          <ac:chgData name="Tone Horvei Bredal" userId="f5e8a272-3f22-4cd1-b3bd-b96812bebb23" providerId="ADAL" clId="{8D077595-D06A-4122-A066-B67D1D9F5256}" dt="2018-10-08T07:38:18.670" v="156" actId="20577"/>
          <ac:spMkLst>
            <pc:docMk/>
            <pc:sldMk cId="2893761236" sldId="294"/>
            <ac:spMk id="2" creationId="{00000000-0000-0000-0000-000000000000}"/>
          </ac:spMkLst>
        </pc:spChg>
      </pc:sldChg>
      <pc:sldChg chg="ord">
        <pc:chgData name="Tone Horvei Bredal" userId="f5e8a272-3f22-4cd1-b3bd-b96812bebb23" providerId="ADAL" clId="{8D077595-D06A-4122-A066-B67D1D9F5256}" dt="2018-10-08T07:36:37.871" v="146"/>
        <pc:sldMkLst>
          <pc:docMk/>
          <pc:sldMk cId="1516019139" sldId="310"/>
        </pc:sldMkLst>
      </pc:sldChg>
      <pc:sldChg chg="modSp">
        <pc:chgData name="Tone Horvei Bredal" userId="f5e8a272-3f22-4cd1-b3bd-b96812bebb23" providerId="ADAL" clId="{8D077595-D06A-4122-A066-B67D1D9F5256}" dt="2018-10-08T07:34:36.825" v="118" actId="20577"/>
        <pc:sldMkLst>
          <pc:docMk/>
          <pc:sldMk cId="3479962936" sldId="349"/>
        </pc:sldMkLst>
        <pc:spChg chg="mod">
          <ac:chgData name="Tone Horvei Bredal" userId="f5e8a272-3f22-4cd1-b3bd-b96812bebb23" providerId="ADAL" clId="{8D077595-D06A-4122-A066-B67D1D9F5256}" dt="2018-10-08T07:34:36.825" v="118" actId="20577"/>
          <ac:spMkLst>
            <pc:docMk/>
            <pc:sldMk cId="3479962936" sldId="349"/>
            <ac:spMk id="2" creationId="{00000000-0000-0000-0000-000000000000}"/>
          </ac:spMkLst>
        </pc:spChg>
      </pc:sldChg>
      <pc:sldChg chg="modSp">
        <pc:chgData name="Tone Horvei Bredal" userId="f5e8a272-3f22-4cd1-b3bd-b96812bebb23" providerId="ADAL" clId="{8D077595-D06A-4122-A066-B67D1D9F5256}" dt="2018-10-08T07:35:06.690" v="130" actId="6549"/>
        <pc:sldMkLst>
          <pc:docMk/>
          <pc:sldMk cId="1440482953" sldId="350"/>
        </pc:sldMkLst>
        <pc:spChg chg="mod">
          <ac:chgData name="Tone Horvei Bredal" userId="f5e8a272-3f22-4cd1-b3bd-b96812bebb23" providerId="ADAL" clId="{8D077595-D06A-4122-A066-B67D1D9F5256}" dt="2018-10-08T07:35:06.690" v="130" actId="6549"/>
          <ac:spMkLst>
            <pc:docMk/>
            <pc:sldMk cId="1440482953" sldId="350"/>
            <ac:spMk id="2" creationId="{00000000-0000-0000-0000-000000000000}"/>
          </ac:spMkLst>
        </pc:spChg>
      </pc:sldChg>
      <pc:sldChg chg="modSp ord">
        <pc:chgData name="Tone Horvei Bredal" userId="f5e8a272-3f22-4cd1-b3bd-b96812bebb23" providerId="ADAL" clId="{8D077595-D06A-4122-A066-B67D1D9F5256}" dt="2018-10-08T07:37:24.629" v="147"/>
        <pc:sldMkLst>
          <pc:docMk/>
          <pc:sldMk cId="2731642064" sldId="353"/>
        </pc:sldMkLst>
        <pc:spChg chg="mod">
          <ac:chgData name="Tone Horvei Bredal" userId="f5e8a272-3f22-4cd1-b3bd-b96812bebb23" providerId="ADAL" clId="{8D077595-D06A-4122-A066-B67D1D9F5256}" dt="2018-10-08T07:33:45.412" v="104" actId="255"/>
          <ac:spMkLst>
            <pc:docMk/>
            <pc:sldMk cId="2731642064" sldId="353"/>
            <ac:spMk id="5" creationId="{00000000-0000-0000-0000-000000000000}"/>
          </ac:spMkLst>
        </pc:spChg>
      </pc:sldChg>
      <pc:sldChg chg="modSp ord">
        <pc:chgData name="Tone Horvei Bredal" userId="f5e8a272-3f22-4cd1-b3bd-b96812bebb23" providerId="ADAL" clId="{8D077595-D06A-4122-A066-B67D1D9F5256}" dt="2018-10-08T07:37:47.461" v="148"/>
        <pc:sldMkLst>
          <pc:docMk/>
          <pc:sldMk cId="3220365510" sldId="395"/>
        </pc:sldMkLst>
        <pc:spChg chg="mod">
          <ac:chgData name="Tone Horvei Bredal" userId="f5e8a272-3f22-4cd1-b3bd-b96812bebb23" providerId="ADAL" clId="{8D077595-D06A-4122-A066-B67D1D9F5256}" dt="2018-10-08T07:35:41.170" v="145" actId="20577"/>
          <ac:spMkLst>
            <pc:docMk/>
            <pc:sldMk cId="3220365510" sldId="395"/>
            <ac:spMk id="5" creationId="{10E8B6FE-976D-414C-9478-1B8A392433E1}"/>
          </ac:spMkLst>
        </pc:spChg>
      </pc:sldChg>
      <pc:sldChg chg="modSp">
        <pc:chgData name="Tone Horvei Bredal" userId="f5e8a272-3f22-4cd1-b3bd-b96812bebb23" providerId="ADAL" clId="{8D077595-D06A-4122-A066-B67D1D9F5256}" dt="2018-10-08T07:35:27.038" v="141" actId="20577"/>
        <pc:sldMkLst>
          <pc:docMk/>
          <pc:sldMk cId="1531218412" sldId="673"/>
        </pc:sldMkLst>
        <pc:spChg chg="mod">
          <ac:chgData name="Tone Horvei Bredal" userId="f5e8a272-3f22-4cd1-b3bd-b96812bebb23" providerId="ADAL" clId="{8D077595-D06A-4122-A066-B67D1D9F5256}" dt="2018-10-08T07:35:27.038" v="141" actId="20577"/>
          <ac:spMkLst>
            <pc:docMk/>
            <pc:sldMk cId="1531218412" sldId="673"/>
            <ac:spMk id="819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17E66D7-2ADF-4C45-A439-A7EAACF7FF07}" type="datetimeFigureOut">
              <a:rPr lang="en-GB" smtClean="0"/>
              <a:t>20/03/2019</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6EBA20E-AF34-4CA1-8C57-652DEB266BFD}" type="slidenum">
              <a:rPr lang="en-GB" smtClean="0"/>
              <a:t>‹#›</a:t>
            </a:fld>
            <a:endParaRPr lang="en-GB"/>
          </a:p>
        </p:txBody>
      </p:sp>
    </p:spTree>
    <p:extLst>
      <p:ext uri="{BB962C8B-B14F-4D97-AF65-F5344CB8AC3E}">
        <p14:creationId xmlns:p14="http://schemas.microsoft.com/office/powerpoint/2010/main" val="1063390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916C5F1-DAA2-40AC-B54D-65B0F7FC18C6}" type="datetimeFigureOut">
              <a:rPr lang="nb-NO" smtClean="0"/>
              <a:t>20.03.2019</a:t>
            </a:fld>
            <a:endParaRPr lang="nb-NO"/>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667118A-858D-440C-8FF9-9E6E19277043}" type="slidenum">
              <a:rPr lang="nb-NO" smtClean="0"/>
              <a:t>‹#›</a:t>
            </a:fld>
            <a:endParaRPr lang="nb-NO"/>
          </a:p>
        </p:txBody>
      </p:sp>
    </p:spTree>
    <p:extLst>
      <p:ext uri="{BB962C8B-B14F-4D97-AF65-F5344CB8AC3E}">
        <p14:creationId xmlns:p14="http://schemas.microsoft.com/office/powerpoint/2010/main" val="3371143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nb-NO" sz="1200" b="0" i="0" kern="1200" dirty="0" smtClean="0">
                <a:solidFill>
                  <a:schemeClr val="tx1"/>
                </a:solidFill>
                <a:effectLst/>
                <a:latin typeface="+mn-lt"/>
                <a:ea typeface="+mn-ea"/>
                <a:cs typeface="+mn-cs"/>
              </a:rPr>
              <a:t>​Tusen</a:t>
            </a:r>
            <a:r>
              <a:rPr lang="nb-NO" sz="1200" b="0" i="0" kern="1200" baseline="0" dirty="0" smtClean="0">
                <a:solidFill>
                  <a:schemeClr val="tx1"/>
                </a:solidFill>
                <a:effectLst/>
                <a:latin typeface="+mn-lt"/>
                <a:ea typeface="+mn-ea"/>
                <a:cs typeface="+mn-cs"/>
              </a:rPr>
              <a:t> takk for invitasjonen til å komme hit i dag og snakke om hvorvidt eller hvordan studentutveksling har en verdi for næringslivet. </a:t>
            </a:r>
          </a:p>
          <a:p>
            <a:pPr rtl="0" fontAlgn="base"/>
            <a:r>
              <a:rPr lang="nb-NO" sz="1200" b="0" i="0" kern="1200" baseline="0" dirty="0" smtClean="0">
                <a:solidFill>
                  <a:schemeClr val="tx1"/>
                </a:solidFill>
                <a:effectLst/>
                <a:latin typeface="+mn-lt"/>
                <a:ea typeface="+mn-ea"/>
                <a:cs typeface="+mn-cs"/>
              </a:rPr>
              <a:t>Jeg er Senior HR-partner på Borregaard og en stor del av jobben min er rekruttering, introduksjon av nyansatte og jeg er blant annet HR-partner for Forskningsavdelingen. </a:t>
            </a:r>
          </a:p>
          <a:p>
            <a:pPr rtl="0" fontAlgn="base"/>
            <a:r>
              <a:rPr lang="nb-NO" sz="1200" b="0" i="0" kern="1200" baseline="0" dirty="0" smtClean="0">
                <a:solidFill>
                  <a:schemeClr val="tx1"/>
                </a:solidFill>
                <a:effectLst/>
                <a:latin typeface="+mn-lt"/>
                <a:ea typeface="+mn-ea"/>
                <a:cs typeface="+mn-cs"/>
              </a:rPr>
              <a:t>Har også selv vært utenlandsstudent og tatt mastergrad ved et engelsk universitet etter </a:t>
            </a:r>
            <a:r>
              <a:rPr lang="nb-NO" sz="1200" b="0" i="0" kern="1200" baseline="0" dirty="0" err="1" smtClean="0">
                <a:solidFill>
                  <a:schemeClr val="tx1"/>
                </a:solidFill>
                <a:effectLst/>
                <a:latin typeface="+mn-lt"/>
                <a:ea typeface="+mn-ea"/>
                <a:cs typeface="+mn-cs"/>
              </a:rPr>
              <a:t>cand.mag</a:t>
            </a:r>
            <a:r>
              <a:rPr lang="nb-NO" sz="1200" b="0" i="0" kern="1200" baseline="0" dirty="0" smtClean="0">
                <a:solidFill>
                  <a:schemeClr val="tx1"/>
                </a:solidFill>
                <a:effectLst/>
                <a:latin typeface="+mn-lt"/>
                <a:ea typeface="+mn-ea"/>
                <a:cs typeface="+mn-cs"/>
              </a:rPr>
              <a:t>-grad fra Universitetet i Bergen. </a:t>
            </a:r>
          </a:p>
          <a:p>
            <a:pPr rtl="0" fontAlgn="base"/>
            <a:endParaRPr lang="nb-NO" sz="1200" b="0" i="0" kern="1200" baseline="0" dirty="0" smtClean="0">
              <a:solidFill>
                <a:schemeClr val="tx1"/>
              </a:solidFill>
              <a:effectLst/>
              <a:latin typeface="+mn-lt"/>
              <a:ea typeface="+mn-ea"/>
              <a:cs typeface="+mn-cs"/>
            </a:endParaRPr>
          </a:p>
          <a:p>
            <a:pPr rtl="0" fontAlgn="base"/>
            <a:r>
              <a:rPr lang="nb-NO" sz="1200" b="0" i="0" kern="1200" baseline="0" dirty="0" smtClean="0">
                <a:solidFill>
                  <a:schemeClr val="tx1"/>
                </a:solidFill>
                <a:effectLst/>
                <a:latin typeface="+mn-lt"/>
                <a:ea typeface="+mn-ea"/>
                <a:cs typeface="+mn-cs"/>
              </a:rPr>
              <a:t>Oppdraget kan besvares veldig kort – ja – utveksling har en merverdi. For å besvare litt mer utfyllende – hvordan og hvorfor utveksling har en merverdi – vil jeg først presentere Borregaard og si noe om hva kompetanse betyr for oss før jeg går direkte inn på hvilken erfaring man får som utenlandsstudent som er mest relevant i Borregaard og i arbeidssammenheng. </a:t>
            </a:r>
            <a:endParaRPr lang="en-GB" dirty="0"/>
          </a:p>
        </p:txBody>
      </p:sp>
      <p:sp>
        <p:nvSpPr>
          <p:cNvPr id="4" name="Slide Number Placeholder 3"/>
          <p:cNvSpPr>
            <a:spLocks noGrp="1"/>
          </p:cNvSpPr>
          <p:nvPr>
            <p:ph type="sldNum" sz="quarter" idx="10"/>
          </p:nvPr>
        </p:nvSpPr>
        <p:spPr/>
        <p:txBody>
          <a:bodyPr/>
          <a:lstStyle/>
          <a:p>
            <a:fld id="{A667118A-858D-440C-8FF9-9E6E19277043}" type="slidenum">
              <a:rPr lang="nb-NO" smtClean="0"/>
              <a:t>1</a:t>
            </a:fld>
            <a:endParaRPr lang="nb-NO"/>
          </a:p>
        </p:txBody>
      </p:sp>
    </p:spTree>
    <p:extLst>
      <p:ext uri="{BB962C8B-B14F-4D97-AF65-F5344CB8AC3E}">
        <p14:creationId xmlns:p14="http://schemas.microsoft.com/office/powerpoint/2010/main" val="940537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Borregaard ble i 1889 etablert ved </a:t>
            </a:r>
            <a:r>
              <a:rPr lang="nb-NO" dirty="0" err="1" smtClean="0"/>
              <a:t>Sarpefossen</a:t>
            </a:r>
            <a:r>
              <a:rPr lang="nb-NO" dirty="0" smtClean="0"/>
              <a:t> grunnet tilgangen på billig arbeidskraft, billig energi</a:t>
            </a:r>
            <a:r>
              <a:rPr lang="nb-NO" baseline="0" dirty="0" smtClean="0"/>
              <a:t> og tilgang på store mengder og billig råvare – tømmer. </a:t>
            </a:r>
          </a:p>
          <a:p>
            <a:endParaRPr lang="nb-NO" baseline="0" dirty="0" smtClean="0"/>
          </a:p>
          <a:p>
            <a:r>
              <a:rPr lang="nb-NO" baseline="0" dirty="0" smtClean="0"/>
              <a:t>I dag er disse rammebetingelsene snudd opp ned og vi konkurrerer i et høykostland – både når det gjelder arbeidskraft, energi og tømmer. For å være konkurransedyktige og kompensere for høye kostnader må vi derfor ha unik og ledende kompetanse. </a:t>
            </a:r>
            <a:r>
              <a:rPr lang="nb-NO" b="1" baseline="0" dirty="0" smtClean="0"/>
              <a:t>I 2019 er det først og fremst unik og ledende kompetanse som skiller oss fra våre konkurrenter.</a:t>
            </a:r>
            <a:endParaRPr lang="nb-NO" b="1" dirty="0"/>
          </a:p>
        </p:txBody>
      </p:sp>
      <p:sp>
        <p:nvSpPr>
          <p:cNvPr id="4" name="Slide Number Placeholder 3"/>
          <p:cNvSpPr>
            <a:spLocks noGrp="1"/>
          </p:cNvSpPr>
          <p:nvPr>
            <p:ph type="sldNum" sz="quarter" idx="10"/>
          </p:nvPr>
        </p:nvSpPr>
        <p:spPr/>
        <p:txBody>
          <a:bodyPr/>
          <a:lstStyle/>
          <a:p>
            <a:fld id="{A667118A-858D-440C-8FF9-9E6E19277043}" type="slidenum">
              <a:rPr lang="nb-NO" smtClean="0"/>
              <a:t>2</a:t>
            </a:fld>
            <a:endParaRPr lang="nb-NO"/>
          </a:p>
        </p:txBody>
      </p:sp>
    </p:spTree>
    <p:extLst>
      <p:ext uri="{BB962C8B-B14F-4D97-AF65-F5344CB8AC3E}">
        <p14:creationId xmlns:p14="http://schemas.microsoft.com/office/powerpoint/2010/main" val="3944320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A667118A-858D-440C-8FF9-9E6E19277043}" type="slidenum">
              <a:rPr lang="nb-NO" smtClean="0"/>
              <a:t>3</a:t>
            </a:fld>
            <a:endParaRPr lang="nb-NO"/>
          </a:p>
        </p:txBody>
      </p:sp>
    </p:spTree>
    <p:extLst>
      <p:ext uri="{BB962C8B-B14F-4D97-AF65-F5344CB8AC3E}">
        <p14:creationId xmlns:p14="http://schemas.microsoft.com/office/powerpoint/2010/main" val="4252178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Vi</a:t>
            </a:r>
            <a:r>
              <a:rPr lang="nb-NO" baseline="0" dirty="0" smtClean="0"/>
              <a:t> er i verdensklasse innenfor teknologi, kompetanse, innovasjon og bærekraft. Det er både en viktig ambisjon for oss og noe vi faktisk erfarer at vi får anerkjennelse for. </a:t>
            </a:r>
          </a:p>
          <a:p>
            <a:pPr marL="0" marR="0" indent="0" algn="l" defTabSz="914400" rtl="0" eaLnBrk="1" fontAlgn="auto" latinLnBrk="0" hangingPunct="1">
              <a:lnSpc>
                <a:spcPct val="100000"/>
              </a:lnSpc>
              <a:spcBef>
                <a:spcPts val="0"/>
              </a:spcBef>
              <a:spcAft>
                <a:spcPts val="0"/>
              </a:spcAft>
              <a:buClrTx/>
              <a:buSzTx/>
              <a:buFontTx/>
              <a:buNone/>
              <a:tabLst/>
              <a:defRPr/>
            </a:pPr>
            <a:endParaRPr lang="nb-NO" baseline="0" dirty="0" smtClean="0"/>
          </a:p>
          <a:p>
            <a:r>
              <a:rPr lang="nb-NO" baseline="0" dirty="0" smtClean="0"/>
              <a:t>Teknologi og digitalisering er avgjørende for å effektivisere fabrikkdriften og i </a:t>
            </a:r>
            <a:r>
              <a:rPr lang="nb-NO" b="1" baseline="0" dirty="0" smtClean="0"/>
              <a:t>driftssenteret vårt har vi samlet styringen av 20 fabrikker ved bruk av teknologi og kompetanse. </a:t>
            </a:r>
          </a:p>
          <a:p>
            <a:endParaRPr lang="nb-NO" dirty="0" smtClean="0"/>
          </a:p>
          <a:p>
            <a:r>
              <a:rPr lang="nb-NO" b="1" dirty="0" smtClean="0"/>
              <a:t>Kompetanse</a:t>
            </a:r>
            <a:r>
              <a:rPr lang="nb-NO" baseline="0" dirty="0" smtClean="0"/>
              <a:t> er som tidligere nevnt helt avgjørende for Borregaard, og for å få kompetansen vi trenger må vi ofte rekruttere utenfra Norge. Livslang læring er sammen med rekruttering det viktigste grunnlaget for å ha denne kompetansen. </a:t>
            </a:r>
          </a:p>
          <a:p>
            <a:endParaRPr lang="nb-NO" baseline="0" dirty="0" smtClean="0"/>
          </a:p>
          <a:p>
            <a:r>
              <a:rPr lang="nb-NO" b="1" baseline="0" dirty="0" smtClean="0"/>
              <a:t>Innovasjon</a:t>
            </a:r>
            <a:r>
              <a:rPr lang="nb-NO" baseline="0" dirty="0" smtClean="0"/>
              <a:t> er et avgjørende satsingsområde for oss for å differensiere våre produkter fra andre og 15 % av våre produkter fantes ikke for fem år siden.</a:t>
            </a:r>
          </a:p>
          <a:p>
            <a:r>
              <a:rPr lang="nb-NO" baseline="0" dirty="0" smtClean="0"/>
              <a:t>  </a:t>
            </a:r>
          </a:p>
          <a:p>
            <a:r>
              <a:rPr lang="nb-NO" b="1" baseline="0" dirty="0" smtClean="0"/>
              <a:t>Bærekraft</a:t>
            </a:r>
            <a:r>
              <a:rPr lang="nb-NO" baseline="0" dirty="0" smtClean="0"/>
              <a:t>: bærekraftig fordi våre produkter erstatter oljebaserte produkter og gir et lavere miljøavtrykk enn det oljebaserte produkter gir. </a:t>
            </a:r>
          </a:p>
          <a:p>
            <a:endParaRPr lang="nb-NO" baseline="0" dirty="0" smtClean="0"/>
          </a:p>
          <a:p>
            <a:r>
              <a:rPr lang="nb-NO" baseline="0" dirty="0" smtClean="0"/>
              <a:t>Når vi har et høyt ambisjonsnivå påvirker også dette kravene som stilles til våre ansatte. </a:t>
            </a:r>
            <a:r>
              <a:rPr lang="nb-NO" sz="1200" b="0" i="0" kern="1200" dirty="0" smtClean="0">
                <a:solidFill>
                  <a:schemeClr val="tx1"/>
                </a:solidFill>
                <a:effectLst/>
                <a:latin typeface="+mn-lt"/>
                <a:ea typeface="+mn-ea"/>
                <a:cs typeface="+mn-cs"/>
              </a:rPr>
              <a:t>Borregaard utvikler seg kontinuerlig, det forutsetter at våre ansatte også gjør det.</a:t>
            </a:r>
            <a:endParaRPr lang="nb-NO" dirty="0"/>
          </a:p>
        </p:txBody>
      </p:sp>
      <p:sp>
        <p:nvSpPr>
          <p:cNvPr id="4" name="Slide Number Placeholder 3"/>
          <p:cNvSpPr>
            <a:spLocks noGrp="1"/>
          </p:cNvSpPr>
          <p:nvPr>
            <p:ph type="sldNum" sz="quarter" idx="10"/>
          </p:nvPr>
        </p:nvSpPr>
        <p:spPr/>
        <p:txBody>
          <a:bodyPr/>
          <a:lstStyle/>
          <a:p>
            <a:fld id="{A667118A-858D-440C-8FF9-9E6E19277043}" type="slidenum">
              <a:rPr lang="nb-NO" smtClean="0"/>
              <a:t>4</a:t>
            </a:fld>
            <a:endParaRPr lang="nb-NO"/>
          </a:p>
        </p:txBody>
      </p:sp>
    </p:spTree>
    <p:extLst>
      <p:ext uri="{BB962C8B-B14F-4D97-AF65-F5344CB8AC3E}">
        <p14:creationId xmlns:p14="http://schemas.microsoft.com/office/powerpoint/2010/main" val="2190484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Lærlinger – livslang læring (startet som lærling og fortsetter utdanningsløp og karriere inn i ulike stillinger)</a:t>
            </a:r>
          </a:p>
          <a:p>
            <a:endParaRPr lang="nb-NO" dirty="0" smtClean="0"/>
          </a:p>
          <a:p>
            <a:r>
              <a:rPr lang="nb-NO" dirty="0" smtClean="0"/>
              <a:t>Forskere – rekrutterer fra alle deler av verden. 10 nasjonaliteter i forskningssenteret.</a:t>
            </a:r>
            <a:r>
              <a:rPr lang="nb-NO" baseline="0" dirty="0" smtClean="0"/>
              <a:t> Internasjonalt miljø: mangfold tilfører selskapet verdi ; kulturell forståelse, ulike måter å se ting på, erfaring fra ulike fagmiljøer og tilgang til relevante nettverk. </a:t>
            </a:r>
            <a:endParaRPr lang="nb-NO" dirty="0" smtClean="0"/>
          </a:p>
          <a:p>
            <a:endParaRPr lang="nb-NO" dirty="0" smtClean="0"/>
          </a:p>
          <a:p>
            <a:r>
              <a:rPr lang="nb-NO" dirty="0" err="1" smtClean="0"/>
              <a:t>Traineer</a:t>
            </a:r>
            <a:r>
              <a:rPr lang="nb-NO" dirty="0" smtClean="0"/>
              <a:t> – får utenlandsopphold </a:t>
            </a:r>
          </a:p>
          <a:p>
            <a:endParaRPr lang="nb-NO" dirty="0" smtClean="0"/>
          </a:p>
          <a:p>
            <a:r>
              <a:rPr lang="nb-NO" dirty="0" smtClean="0"/>
              <a:t>Ingeniører/ Sivilingeniører – primært Borregaard fabrikker</a:t>
            </a:r>
          </a:p>
          <a:p>
            <a:endParaRPr lang="nb-NO" dirty="0" smtClean="0"/>
          </a:p>
          <a:p>
            <a:r>
              <a:rPr lang="nb-NO" dirty="0" smtClean="0"/>
              <a:t>Tekniske selgere – Innenfor </a:t>
            </a:r>
            <a:r>
              <a:rPr lang="nb-NO" dirty="0" err="1" smtClean="0"/>
              <a:t>Performance</a:t>
            </a:r>
            <a:r>
              <a:rPr lang="nb-NO" dirty="0" smtClean="0"/>
              <a:t> Chemicals</a:t>
            </a:r>
            <a:r>
              <a:rPr lang="nb-NO" baseline="0" dirty="0" smtClean="0"/>
              <a:t> i Sarpsborg og ved utekontorene</a:t>
            </a:r>
            <a:endParaRPr lang="nb-NO" dirty="0" smtClean="0"/>
          </a:p>
          <a:p>
            <a:endParaRPr lang="nb-NO" dirty="0"/>
          </a:p>
        </p:txBody>
      </p:sp>
      <p:sp>
        <p:nvSpPr>
          <p:cNvPr id="4" name="Slide Number Placeholder 3"/>
          <p:cNvSpPr>
            <a:spLocks noGrp="1"/>
          </p:cNvSpPr>
          <p:nvPr>
            <p:ph type="sldNum" sz="quarter" idx="10"/>
          </p:nvPr>
        </p:nvSpPr>
        <p:spPr/>
        <p:txBody>
          <a:bodyPr/>
          <a:lstStyle/>
          <a:p>
            <a:fld id="{A667118A-858D-440C-8FF9-9E6E19277043}" type="slidenum">
              <a:rPr lang="nb-NO" smtClean="0"/>
              <a:t>5</a:t>
            </a:fld>
            <a:endParaRPr lang="nb-NO"/>
          </a:p>
        </p:txBody>
      </p:sp>
    </p:spTree>
    <p:extLst>
      <p:ext uri="{BB962C8B-B14F-4D97-AF65-F5344CB8AC3E}">
        <p14:creationId xmlns:p14="http://schemas.microsoft.com/office/powerpoint/2010/main" val="2554660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b="0" i="0" kern="1200" dirty="0" smtClean="0">
                <a:solidFill>
                  <a:schemeClr val="tx1"/>
                </a:solidFill>
                <a:effectLst/>
                <a:latin typeface="+mn-lt"/>
                <a:ea typeface="+mn-ea"/>
                <a:cs typeface="+mn-cs"/>
              </a:rPr>
              <a:t>Kompetansebegrepet dekker altså</a:t>
            </a:r>
            <a:r>
              <a:rPr lang="nb-NO" sz="1200" b="0" i="0" kern="1200" baseline="0" dirty="0" smtClean="0">
                <a:solidFill>
                  <a:schemeClr val="tx1"/>
                </a:solidFill>
                <a:effectLst/>
                <a:latin typeface="+mn-lt"/>
                <a:ea typeface="+mn-ea"/>
                <a:cs typeface="+mn-cs"/>
              </a:rPr>
              <a:t> vesentlig mer enn det faget du ansettes på bakgrunn av. En kompetent medarbeider har både kunnskaper (hva man kan), ferdigheter (hva man faktisk gjør), evner (at man gjør det man kan godt) og riktige holdninger. </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b="0" i="0" kern="1200" baseline="0" dirty="0" smtClean="0">
                <a:solidFill>
                  <a:schemeClr val="tx1"/>
                </a:solidFill>
                <a:effectLst/>
                <a:latin typeface="+mn-lt"/>
                <a:ea typeface="+mn-ea"/>
                <a:cs typeface="+mn-cs"/>
              </a:rPr>
              <a:t>Fordi Borregaard må være konkurransedyktige i et tøft marked, setter dette store krav til våre ansatte. Vi må lære oss nye oppgaver, metoder og teknologi, takle endringer, samarbeide på tvers av fagområder og geografi. Å bevege seg enkelt rundt, være selvstendig, samarbeide godt, ta initiativ og få fremdrift i vanskelige prosjekter er viktige egenskaper i mange stillinger hos oss. </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b="0" i="0" kern="1200" baseline="0" dirty="0" smtClean="0">
                <a:solidFill>
                  <a:schemeClr val="tx1"/>
                </a:solidFill>
                <a:effectLst/>
                <a:latin typeface="+mn-lt"/>
                <a:ea typeface="+mn-ea"/>
                <a:cs typeface="+mn-cs"/>
              </a:rPr>
              <a:t>Når vi rekrutterer ønsker vi best mulig sikkerhet for at de som begynner hos oss vil lykkes med dette. Og som utenlandsstudent får man prøvd seg på noe av dette – og blir utfordret på selvstendighet, initiativ, samarbeidsevne, forholde seg til helt ukjente miljøer og mennesker. Dette er attraktiv kompetanse hos oss. Ikke minst er det nyttig for en Østfolding – eller en Viken-</a:t>
            </a:r>
            <a:r>
              <a:rPr lang="nb-NO" sz="1200" b="0" i="0" kern="1200" baseline="0" dirty="0" err="1" smtClean="0">
                <a:solidFill>
                  <a:schemeClr val="tx1"/>
                </a:solidFill>
                <a:effectLst/>
                <a:latin typeface="+mn-lt"/>
                <a:ea typeface="+mn-ea"/>
                <a:cs typeface="+mn-cs"/>
              </a:rPr>
              <a:t>ing</a:t>
            </a:r>
            <a:r>
              <a:rPr lang="nb-NO" sz="1200" b="0" i="0" kern="1200" baseline="0" dirty="0" smtClean="0">
                <a:solidFill>
                  <a:schemeClr val="tx1"/>
                </a:solidFill>
                <a:effectLst/>
                <a:latin typeface="+mn-lt"/>
                <a:ea typeface="+mn-ea"/>
                <a:cs typeface="+mn-cs"/>
              </a:rPr>
              <a:t> – å komme seg ut og oppleve en annen kultur, språk og andre krav til leveranse. </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b="0" i="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nb-NO"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nb-NO" baseline="0" dirty="0"/>
          </a:p>
        </p:txBody>
      </p:sp>
      <p:sp>
        <p:nvSpPr>
          <p:cNvPr id="4" name="Slide Number Placeholder 3"/>
          <p:cNvSpPr>
            <a:spLocks noGrp="1"/>
          </p:cNvSpPr>
          <p:nvPr>
            <p:ph type="sldNum" sz="quarter" idx="10"/>
          </p:nvPr>
        </p:nvSpPr>
        <p:spPr/>
        <p:txBody>
          <a:bodyPr/>
          <a:lstStyle/>
          <a:p>
            <a:fld id="{A667118A-858D-440C-8FF9-9E6E19277043}" type="slidenum">
              <a:rPr lang="nb-NO" smtClean="0"/>
              <a:t>6</a:t>
            </a:fld>
            <a:endParaRPr lang="nb-NO"/>
          </a:p>
        </p:txBody>
      </p:sp>
    </p:spTree>
    <p:extLst>
      <p:ext uri="{BB962C8B-B14F-4D97-AF65-F5344CB8AC3E}">
        <p14:creationId xmlns:p14="http://schemas.microsoft.com/office/powerpoint/2010/main" val="1185084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Vi ser etter flere faktorer enn kun utenlandsstudier. Forrige uke intervjuet 22 </a:t>
            </a:r>
            <a:r>
              <a:rPr lang="nb-NO" dirty="0" err="1" smtClean="0"/>
              <a:t>stk</a:t>
            </a:r>
            <a:r>
              <a:rPr lang="nb-NO" dirty="0" smtClean="0"/>
              <a:t> på Skype for rekruttering</a:t>
            </a:r>
            <a:r>
              <a:rPr lang="nb-NO" baseline="0" dirty="0" smtClean="0"/>
              <a:t> til </a:t>
            </a:r>
            <a:r>
              <a:rPr lang="nb-NO" baseline="0" dirty="0" err="1" smtClean="0"/>
              <a:t>traineer</a:t>
            </a:r>
            <a:r>
              <a:rPr lang="nb-NO" baseline="0" dirty="0" smtClean="0"/>
              <a:t> og sommerstudentstillinger ved forskningsavdelingen.</a:t>
            </a:r>
            <a:r>
              <a:rPr lang="nb-NO" baseline="0" dirty="0"/>
              <a:t> </a:t>
            </a:r>
            <a:r>
              <a:rPr lang="nb-NO" baseline="0" dirty="0" smtClean="0"/>
              <a:t>Når vi går gjennom søknader og </a:t>
            </a:r>
            <a:r>
              <a:rPr lang="nb-NO" baseline="0" dirty="0" err="1" smtClean="0"/>
              <a:t>cv’er</a:t>
            </a:r>
            <a:r>
              <a:rPr lang="nb-NO" baseline="0" dirty="0" smtClean="0"/>
              <a:t> ser vi etter: </a:t>
            </a:r>
          </a:p>
        </p:txBody>
      </p:sp>
      <p:sp>
        <p:nvSpPr>
          <p:cNvPr id="4" name="Slide Number Placeholder 3"/>
          <p:cNvSpPr>
            <a:spLocks noGrp="1"/>
          </p:cNvSpPr>
          <p:nvPr>
            <p:ph type="sldNum" sz="quarter" idx="10"/>
          </p:nvPr>
        </p:nvSpPr>
        <p:spPr/>
        <p:txBody>
          <a:bodyPr/>
          <a:lstStyle/>
          <a:p>
            <a:fld id="{A667118A-858D-440C-8FF9-9E6E19277043}" type="slidenum">
              <a:rPr lang="nb-NO" smtClean="0"/>
              <a:t>7</a:t>
            </a:fld>
            <a:endParaRPr lang="nb-NO"/>
          </a:p>
        </p:txBody>
      </p:sp>
    </p:spTree>
    <p:extLst>
      <p:ext uri="{BB962C8B-B14F-4D97-AF65-F5344CB8AC3E}">
        <p14:creationId xmlns:p14="http://schemas.microsoft.com/office/powerpoint/2010/main" val="4167892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kern="1200" dirty="0" smtClean="0">
                <a:solidFill>
                  <a:schemeClr val="accent1"/>
                </a:solidFill>
                <a:latin typeface="+mn-lt"/>
                <a:ea typeface="+mn-ea"/>
                <a:cs typeface="+mn-cs"/>
              </a:rPr>
              <a:t>Bevege seg ut av sin komfortsone – faglig og sosialt. </a:t>
            </a:r>
          </a:p>
          <a:p>
            <a:endParaRPr lang="nb-NO" sz="1200" kern="1200" dirty="0" smtClean="0">
              <a:solidFill>
                <a:schemeClr val="accent1"/>
              </a:solidFill>
              <a:latin typeface="+mn-lt"/>
              <a:ea typeface="+mn-ea"/>
              <a:cs typeface="+mn-cs"/>
            </a:endParaRPr>
          </a:p>
          <a:p>
            <a:r>
              <a:rPr lang="nb-NO" sz="1200" kern="1200" dirty="0" smtClean="0">
                <a:solidFill>
                  <a:schemeClr val="accent1"/>
                </a:solidFill>
                <a:latin typeface="+mn-lt"/>
                <a:ea typeface="+mn-ea"/>
                <a:cs typeface="+mn-cs"/>
              </a:rPr>
              <a:t>Utvikle selvstendighet</a:t>
            </a:r>
          </a:p>
          <a:p>
            <a:endParaRPr lang="nb-NO" sz="1200" kern="1200" dirty="0" smtClean="0">
              <a:solidFill>
                <a:schemeClr val="accent1"/>
              </a:solidFill>
              <a:latin typeface="+mn-lt"/>
              <a:ea typeface="+mn-ea"/>
              <a:cs typeface="+mn-cs"/>
            </a:endParaRPr>
          </a:p>
          <a:p>
            <a:r>
              <a:rPr lang="nb-NO" sz="1200" kern="1200" dirty="0" smtClean="0">
                <a:solidFill>
                  <a:schemeClr val="accent1"/>
                </a:solidFill>
                <a:latin typeface="+mn-lt"/>
                <a:ea typeface="+mn-ea"/>
                <a:cs typeface="+mn-cs"/>
              </a:rPr>
              <a:t>Utforske andre måter å studere på – ulike undervisningsopplegg</a:t>
            </a:r>
          </a:p>
          <a:p>
            <a:endParaRPr lang="nb-NO" sz="1200" kern="1200" dirty="0" smtClean="0">
              <a:solidFill>
                <a:schemeClr val="accent1"/>
              </a:solidFill>
              <a:latin typeface="+mn-lt"/>
              <a:ea typeface="+mn-ea"/>
              <a:cs typeface="+mn-cs"/>
            </a:endParaRPr>
          </a:p>
          <a:p>
            <a:r>
              <a:rPr lang="nb-NO" sz="1200" kern="1200" dirty="0" smtClean="0">
                <a:solidFill>
                  <a:schemeClr val="accent1"/>
                </a:solidFill>
                <a:latin typeface="+mn-lt"/>
                <a:ea typeface="+mn-ea"/>
                <a:cs typeface="+mn-cs"/>
              </a:rPr>
              <a:t>Språklæring</a:t>
            </a:r>
          </a:p>
          <a:p>
            <a:endParaRPr lang="nb-NO" dirty="0" smtClean="0"/>
          </a:p>
          <a:p>
            <a:r>
              <a:rPr lang="nb-NO" dirty="0" smtClean="0"/>
              <a:t>Komfortsone: Dra et sted uten å kjenne noen, finne</a:t>
            </a:r>
            <a:r>
              <a:rPr lang="nb-NO" baseline="0" dirty="0" smtClean="0"/>
              <a:t> et sted å bo, etablere seg som student ved et nytt universitet. I din første jobb skal du gjøre et tilsvarende miljøskifte – etablere seg på nytt, forstå hva du skal gjøre for å bidra til bedriftens verdiskapning og jobbe sammen med kollegaer </a:t>
            </a:r>
          </a:p>
          <a:p>
            <a:endParaRPr lang="nb-NO" baseline="0" dirty="0" smtClean="0"/>
          </a:p>
          <a:p>
            <a:r>
              <a:rPr lang="nb-NO" dirty="0" smtClean="0"/>
              <a:t>Undervisning i bolker eller parallelle kurs gjennom undervisningsåret?</a:t>
            </a:r>
          </a:p>
          <a:p>
            <a:r>
              <a:rPr lang="nb-NO" dirty="0" smtClean="0"/>
              <a:t>Pensum eller friere valg?</a:t>
            </a:r>
          </a:p>
          <a:p>
            <a:r>
              <a:rPr lang="nb-NO" dirty="0" smtClean="0"/>
              <a:t>Balanse teori og praksis,</a:t>
            </a:r>
            <a:r>
              <a:rPr lang="nb-NO" baseline="0" dirty="0" smtClean="0"/>
              <a:t> gruppearbeid og individuelt arbeid</a:t>
            </a:r>
          </a:p>
          <a:p>
            <a:endParaRPr lang="nb-NO" baseline="0" dirty="0" smtClean="0"/>
          </a:p>
          <a:p>
            <a:r>
              <a:rPr lang="nb-NO" sz="1200" kern="1200" dirty="0" smtClean="0">
                <a:solidFill>
                  <a:schemeClr val="accent1"/>
                </a:solidFill>
                <a:latin typeface="+mn-lt"/>
                <a:ea typeface="+mn-ea"/>
                <a:cs typeface="+mn-cs"/>
              </a:rPr>
              <a:t>Andre universiteter har andre måter å legge opp studiene på </a:t>
            </a:r>
            <a:endParaRPr lang="nb-NO" baseline="0" dirty="0" smtClean="0"/>
          </a:p>
          <a:p>
            <a:endParaRPr lang="nb-NO" baseline="0" dirty="0" smtClean="0"/>
          </a:p>
          <a:p>
            <a:r>
              <a:rPr lang="nb-NO" baseline="0" dirty="0" smtClean="0"/>
              <a:t>Vi ser at </a:t>
            </a:r>
            <a:r>
              <a:rPr lang="nb-NO" baseline="0" dirty="0" err="1" smtClean="0"/>
              <a:t>karakterne</a:t>
            </a:r>
            <a:r>
              <a:rPr lang="nb-NO" baseline="0" dirty="0" smtClean="0"/>
              <a:t> faller for de som har en bachelor fra en høyskole og som tar en mastergrad på et universitet. Tempo, konkurransesituasjon er annerledes, undervisningsform større fora…</a:t>
            </a:r>
          </a:p>
          <a:p>
            <a:r>
              <a:rPr lang="nb-NO" baseline="0" dirty="0" smtClean="0"/>
              <a:t>Empiri: 22 intervjuer ila 1 uke – 20 år erfaring. </a:t>
            </a:r>
            <a:endParaRPr lang="nb-NO" dirty="0"/>
          </a:p>
        </p:txBody>
      </p:sp>
      <p:sp>
        <p:nvSpPr>
          <p:cNvPr id="4" name="Slide Number Placeholder 3"/>
          <p:cNvSpPr>
            <a:spLocks noGrp="1"/>
          </p:cNvSpPr>
          <p:nvPr>
            <p:ph type="sldNum" sz="quarter" idx="10"/>
          </p:nvPr>
        </p:nvSpPr>
        <p:spPr/>
        <p:txBody>
          <a:bodyPr/>
          <a:lstStyle/>
          <a:p>
            <a:fld id="{A667118A-858D-440C-8FF9-9E6E19277043}" type="slidenum">
              <a:rPr lang="nb-NO" smtClean="0"/>
              <a:t>9</a:t>
            </a:fld>
            <a:endParaRPr lang="nb-NO"/>
          </a:p>
        </p:txBody>
      </p:sp>
    </p:spTree>
    <p:extLst>
      <p:ext uri="{BB962C8B-B14F-4D97-AF65-F5344CB8AC3E}">
        <p14:creationId xmlns:p14="http://schemas.microsoft.com/office/powerpoint/2010/main" val="1334530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2" name="Plassholder for tekst 13"/>
          <p:cNvSpPr>
            <a:spLocks noGrp="1"/>
          </p:cNvSpPr>
          <p:nvPr>
            <p:ph type="body" sz="quarter" idx="16"/>
          </p:nvPr>
        </p:nvSpPr>
        <p:spPr>
          <a:xfrm>
            <a:off x="377614" y="5028797"/>
            <a:ext cx="8413151" cy="338554"/>
          </a:xfrm>
        </p:spPr>
        <p:txBody>
          <a:bodyPr anchor="t">
            <a:spAutoFit/>
          </a:bodyPr>
          <a:lstStyle>
            <a:lvl1pPr marL="0" indent="0">
              <a:lnSpc>
                <a:spcPct val="100000"/>
              </a:lnSpc>
              <a:spcBef>
                <a:spcPts val="0"/>
              </a:spcBef>
              <a:buFontTx/>
              <a:buNone/>
              <a:defRPr sz="1600" spc="300">
                <a:solidFill>
                  <a:srgbClr val="CDC4B7"/>
                </a:solidFill>
              </a:defRPr>
            </a:lvl1pPr>
          </a:lstStyle>
          <a:p>
            <a:pPr lvl="0"/>
            <a:r>
              <a:rPr lang="en-US"/>
              <a:t>Click to edit Master text styles</a:t>
            </a:r>
          </a:p>
        </p:txBody>
      </p:sp>
      <p:sp>
        <p:nvSpPr>
          <p:cNvPr id="14" name="Plassholder for tekst 13"/>
          <p:cNvSpPr>
            <a:spLocks noGrp="1"/>
          </p:cNvSpPr>
          <p:nvPr>
            <p:ph type="body" sz="quarter" idx="17"/>
          </p:nvPr>
        </p:nvSpPr>
        <p:spPr>
          <a:xfrm>
            <a:off x="375924" y="4410891"/>
            <a:ext cx="8413151" cy="400110"/>
          </a:xfrm>
        </p:spPr>
        <p:txBody>
          <a:bodyPr anchor="b">
            <a:spAutoFit/>
          </a:bodyPr>
          <a:lstStyle>
            <a:lvl1pPr marL="0" indent="0">
              <a:lnSpc>
                <a:spcPct val="100000"/>
              </a:lnSpc>
              <a:spcBef>
                <a:spcPts val="0"/>
              </a:spcBef>
              <a:buFontTx/>
              <a:buNone/>
              <a:defRPr sz="2000" cap="all" spc="300" baseline="0">
                <a:solidFill>
                  <a:srgbClr val="806F59"/>
                </a:solidFill>
              </a:defRPr>
            </a:lvl1pPr>
          </a:lstStyle>
          <a:p>
            <a:pPr lvl="0"/>
            <a:r>
              <a:rPr lang="en-US"/>
              <a:t>Click to edit Master text styles</a:t>
            </a:r>
          </a:p>
        </p:txBody>
      </p:sp>
      <p:sp>
        <p:nvSpPr>
          <p:cNvPr id="15" name="Plassholder for bilde 8"/>
          <p:cNvSpPr>
            <a:spLocks noGrp="1"/>
          </p:cNvSpPr>
          <p:nvPr>
            <p:ph type="pic" sz="quarter" idx="15" hasCustomPrompt="1"/>
          </p:nvPr>
        </p:nvSpPr>
        <p:spPr>
          <a:xfrm>
            <a:off x="-3" y="1731577"/>
            <a:ext cx="12192001" cy="2129813"/>
          </a:xfrm>
        </p:spPr>
        <p:txBody>
          <a:bodyPr anchor="ctr"/>
          <a:lstStyle>
            <a:lvl1pPr>
              <a:defRPr/>
            </a:lvl1pPr>
          </a:lstStyle>
          <a:p>
            <a:r>
              <a:rPr lang="nb-NO" dirty="0"/>
              <a:t>Picture</a:t>
            </a:r>
          </a:p>
        </p:txBody>
      </p:sp>
      <p:sp>
        <p:nvSpPr>
          <p:cNvPr id="16" name="Rektangel 15"/>
          <p:cNvSpPr/>
          <p:nvPr userDrawn="1"/>
        </p:nvSpPr>
        <p:spPr>
          <a:xfrm>
            <a:off x="-1" y="1693478"/>
            <a:ext cx="12209413" cy="45719"/>
          </a:xfrm>
          <a:prstGeom prst="rect">
            <a:avLst/>
          </a:prstGeom>
          <a:solidFill>
            <a:srgbClr val="006A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 name="Bil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88058" y="5518735"/>
            <a:ext cx="1824517" cy="633706"/>
          </a:xfrm>
          <a:prstGeom prst="rect">
            <a:avLst/>
          </a:prstGeom>
        </p:spPr>
      </p:pic>
    </p:spTree>
    <p:extLst>
      <p:ext uri="{BB962C8B-B14F-4D97-AF65-F5344CB8AC3E}">
        <p14:creationId xmlns:p14="http://schemas.microsoft.com/office/powerpoint/2010/main" val="221995691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page #2">
    <p:spTree>
      <p:nvGrpSpPr>
        <p:cNvPr id="1" name=""/>
        <p:cNvGrpSpPr/>
        <p:nvPr/>
      </p:nvGrpSpPr>
      <p:grpSpPr>
        <a:xfrm>
          <a:off x="0" y="0"/>
          <a:ext cx="0" cy="0"/>
          <a:chOff x="0" y="0"/>
          <a:chExt cx="0" cy="0"/>
        </a:xfrm>
      </p:grpSpPr>
      <p:sp>
        <p:nvSpPr>
          <p:cNvPr id="15" name="Plassholder for bilde 8"/>
          <p:cNvSpPr>
            <a:spLocks noGrp="1"/>
          </p:cNvSpPr>
          <p:nvPr>
            <p:ph type="pic" sz="quarter" idx="15" hasCustomPrompt="1"/>
          </p:nvPr>
        </p:nvSpPr>
        <p:spPr>
          <a:xfrm>
            <a:off x="-1" y="1731577"/>
            <a:ext cx="3194135" cy="2129813"/>
          </a:xfrm>
        </p:spPr>
        <p:txBody>
          <a:bodyPr anchor="ctr"/>
          <a:lstStyle>
            <a:lvl1pPr>
              <a:defRPr/>
            </a:lvl1pPr>
          </a:lstStyle>
          <a:p>
            <a:r>
              <a:rPr lang="nb-NO" dirty="0"/>
              <a:t>Picture</a:t>
            </a:r>
          </a:p>
        </p:txBody>
      </p:sp>
      <p:sp>
        <p:nvSpPr>
          <p:cNvPr id="13" name="Plassholder for bilde 8"/>
          <p:cNvSpPr>
            <a:spLocks noGrp="1"/>
          </p:cNvSpPr>
          <p:nvPr>
            <p:ph type="pic" sz="quarter" idx="19" hasCustomPrompt="1"/>
          </p:nvPr>
        </p:nvSpPr>
        <p:spPr>
          <a:xfrm>
            <a:off x="9006926" y="1731577"/>
            <a:ext cx="3178150" cy="2129813"/>
          </a:xfrm>
        </p:spPr>
        <p:txBody>
          <a:bodyPr anchor="ctr"/>
          <a:lstStyle>
            <a:lvl1pPr>
              <a:defRPr/>
            </a:lvl1pPr>
          </a:lstStyle>
          <a:p>
            <a:r>
              <a:rPr lang="nb-NO" dirty="0"/>
              <a:t>Picture</a:t>
            </a:r>
          </a:p>
        </p:txBody>
      </p:sp>
      <p:sp>
        <p:nvSpPr>
          <p:cNvPr id="10" name="Plassholder for bilde 8"/>
          <p:cNvSpPr>
            <a:spLocks noGrp="1"/>
          </p:cNvSpPr>
          <p:nvPr>
            <p:ph type="pic" sz="quarter" idx="18" hasCustomPrompt="1"/>
          </p:nvPr>
        </p:nvSpPr>
        <p:spPr>
          <a:xfrm>
            <a:off x="3181608" y="1731577"/>
            <a:ext cx="5825317" cy="2129813"/>
          </a:xfrm>
        </p:spPr>
        <p:txBody>
          <a:bodyPr anchor="ctr"/>
          <a:lstStyle>
            <a:lvl1pPr>
              <a:defRPr/>
            </a:lvl1pPr>
          </a:lstStyle>
          <a:p>
            <a:r>
              <a:rPr lang="nb-NO" dirty="0"/>
              <a:t>Picture</a:t>
            </a:r>
          </a:p>
        </p:txBody>
      </p:sp>
      <p:sp>
        <p:nvSpPr>
          <p:cNvPr id="16" name="Rektangel 15"/>
          <p:cNvSpPr/>
          <p:nvPr userDrawn="1"/>
        </p:nvSpPr>
        <p:spPr>
          <a:xfrm>
            <a:off x="-1" y="1693478"/>
            <a:ext cx="12209413" cy="45719"/>
          </a:xfrm>
          <a:prstGeom prst="rect">
            <a:avLst/>
          </a:prstGeom>
          <a:solidFill>
            <a:srgbClr val="006A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Rektangel 16"/>
          <p:cNvSpPr/>
          <p:nvPr userDrawn="1"/>
        </p:nvSpPr>
        <p:spPr>
          <a:xfrm>
            <a:off x="-3" y="513567"/>
            <a:ext cx="12192001" cy="475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Plassholder for tekst 13"/>
          <p:cNvSpPr>
            <a:spLocks noGrp="1"/>
          </p:cNvSpPr>
          <p:nvPr>
            <p:ph type="body" sz="quarter" idx="16"/>
          </p:nvPr>
        </p:nvSpPr>
        <p:spPr>
          <a:xfrm>
            <a:off x="377614" y="5028797"/>
            <a:ext cx="8413151" cy="338554"/>
          </a:xfrm>
        </p:spPr>
        <p:txBody>
          <a:bodyPr anchor="t">
            <a:spAutoFit/>
          </a:bodyPr>
          <a:lstStyle>
            <a:lvl1pPr marL="0" indent="0">
              <a:lnSpc>
                <a:spcPct val="100000"/>
              </a:lnSpc>
              <a:spcBef>
                <a:spcPts val="0"/>
              </a:spcBef>
              <a:buFontTx/>
              <a:buNone/>
              <a:defRPr sz="1600" spc="300">
                <a:solidFill>
                  <a:srgbClr val="CDC4B7"/>
                </a:solidFill>
              </a:defRPr>
            </a:lvl1pPr>
          </a:lstStyle>
          <a:p>
            <a:pPr lvl="0"/>
            <a:r>
              <a:rPr lang="en-US"/>
              <a:t>Click to edit Master text styles</a:t>
            </a:r>
          </a:p>
        </p:txBody>
      </p:sp>
      <p:sp>
        <p:nvSpPr>
          <p:cNvPr id="18" name="Plassholder for tekst 13"/>
          <p:cNvSpPr>
            <a:spLocks noGrp="1"/>
          </p:cNvSpPr>
          <p:nvPr>
            <p:ph type="body" sz="quarter" idx="17"/>
          </p:nvPr>
        </p:nvSpPr>
        <p:spPr>
          <a:xfrm>
            <a:off x="375924" y="4410891"/>
            <a:ext cx="8413151" cy="400110"/>
          </a:xfrm>
        </p:spPr>
        <p:txBody>
          <a:bodyPr anchor="b">
            <a:spAutoFit/>
          </a:bodyPr>
          <a:lstStyle>
            <a:lvl1pPr marL="0" indent="0">
              <a:lnSpc>
                <a:spcPct val="100000"/>
              </a:lnSpc>
              <a:spcBef>
                <a:spcPts val="0"/>
              </a:spcBef>
              <a:buFontTx/>
              <a:buNone/>
              <a:defRPr sz="2000" cap="all" spc="300" baseline="0">
                <a:solidFill>
                  <a:srgbClr val="806F59"/>
                </a:solidFill>
              </a:defRPr>
            </a:lvl1pPr>
          </a:lstStyle>
          <a:p>
            <a:pPr lvl="0"/>
            <a:r>
              <a:rPr lang="en-US"/>
              <a:t>Click to edit Master text styles</a:t>
            </a:r>
          </a:p>
        </p:txBody>
      </p:sp>
      <p:pic>
        <p:nvPicPr>
          <p:cNvPr id="14" name="Bild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88058" y="5518735"/>
            <a:ext cx="1824517" cy="633706"/>
          </a:xfrm>
          <a:prstGeom prst="rect">
            <a:avLst/>
          </a:prstGeom>
        </p:spPr>
      </p:pic>
    </p:spTree>
    <p:extLst>
      <p:ext uri="{BB962C8B-B14F-4D97-AF65-F5344CB8AC3E}">
        <p14:creationId xmlns:p14="http://schemas.microsoft.com/office/powerpoint/2010/main" val="356807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dato 3"/>
          <p:cNvSpPr>
            <a:spLocks noGrp="1"/>
          </p:cNvSpPr>
          <p:nvPr>
            <p:ph type="dt" sz="half" idx="10"/>
          </p:nvPr>
        </p:nvSpPr>
        <p:spPr/>
        <p:txBody>
          <a:bodyPr/>
          <a:lstStyle/>
          <a:p>
            <a:fld id="{2F8D2D24-E592-4E12-9723-60E3475150E7}" type="datetime1">
              <a:rPr lang="nb-NO" smtClean="0"/>
              <a:t>20.03.2019</a:t>
            </a:fld>
            <a:endParaRPr lang="nb-NO"/>
          </a:p>
        </p:txBody>
      </p:sp>
      <p:sp>
        <p:nvSpPr>
          <p:cNvPr id="5" name="Plassholder for bunntekst 4"/>
          <p:cNvSpPr>
            <a:spLocks noGrp="1"/>
          </p:cNvSpPr>
          <p:nvPr>
            <p:ph type="ftr" sz="quarter" idx="11"/>
          </p:nvPr>
        </p:nvSpPr>
        <p:spPr/>
        <p:txBody>
          <a:bodyPr/>
          <a:lstStyle/>
          <a:p>
            <a:r>
              <a:rPr lang="nb-NO"/>
              <a:t>Borregaard Management Program 2016</a:t>
            </a:r>
          </a:p>
        </p:txBody>
      </p:sp>
      <p:sp>
        <p:nvSpPr>
          <p:cNvPr id="6" name="Plassholder for lysbildenummer 5"/>
          <p:cNvSpPr>
            <a:spLocks noGrp="1"/>
          </p:cNvSpPr>
          <p:nvPr>
            <p:ph type="sldNum" sz="quarter" idx="12"/>
          </p:nvPr>
        </p:nvSpPr>
        <p:spPr/>
        <p:txBody>
          <a:bodyPr/>
          <a:lstStyle/>
          <a:p>
            <a:fld id="{8F27AC02-75BF-4580-8DAE-8B2FCE1A0A4B}" type="slidenum">
              <a:rPr lang="nb-NO" smtClean="0"/>
              <a:t>‹#›</a:t>
            </a:fld>
            <a:endParaRPr lang="nb-NO"/>
          </a:p>
        </p:txBody>
      </p:sp>
    </p:spTree>
    <p:extLst>
      <p:ext uri="{BB962C8B-B14F-4D97-AF65-F5344CB8AC3E}">
        <p14:creationId xmlns:p14="http://schemas.microsoft.com/office/powerpoint/2010/main" val="1708993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2">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lvl1pPr>
              <a:defRPr cap="all" spc="300" baseline="0"/>
            </a:lvl1pPr>
          </a:lstStyle>
          <a:p>
            <a:r>
              <a:rPr lang="nb-NO" dirty="0"/>
              <a:t>KLIKK FOR Å REDIGERE TITTELSTIL</a:t>
            </a:r>
          </a:p>
        </p:txBody>
      </p:sp>
      <p:sp>
        <p:nvSpPr>
          <p:cNvPr id="3" name="Plassholder for innhold 2"/>
          <p:cNvSpPr>
            <a:spLocks noGrp="1"/>
          </p:cNvSpPr>
          <p:nvPr>
            <p:ph idx="1"/>
          </p:nvPr>
        </p:nvSpPr>
        <p:spPr/>
        <p:txBody>
          <a:bodyPr/>
          <a:lstStyle>
            <a:lvl1pPr marL="0" indent="0">
              <a:buNone/>
              <a:defRPr spc="300">
                <a:solidFill>
                  <a:srgbClr val="806F59"/>
                </a:solidFill>
              </a:defRPr>
            </a:lvl1pPr>
            <a:lvl2pPr marL="457200" indent="0">
              <a:buNone/>
              <a:defRPr spc="300">
                <a:solidFill>
                  <a:srgbClr val="806F59"/>
                </a:solidFill>
              </a:defRPr>
            </a:lvl2pPr>
            <a:lvl3pPr marL="914400" indent="0">
              <a:buNone/>
              <a:defRPr spc="300">
                <a:solidFill>
                  <a:srgbClr val="806F59"/>
                </a:solidFill>
              </a:defRPr>
            </a:lvl3pPr>
            <a:lvl4pPr marL="1371600" indent="0">
              <a:buNone/>
              <a:defRPr spc="300">
                <a:solidFill>
                  <a:srgbClr val="806F59"/>
                </a:solidFill>
              </a:defRPr>
            </a:lvl4pPr>
            <a:lvl5pPr marL="1828800" indent="0">
              <a:buNone/>
              <a:defRPr spc="300">
                <a:solidFill>
                  <a:srgbClr val="806F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4" name="Plassholder for dato 3"/>
          <p:cNvSpPr>
            <a:spLocks noGrp="1"/>
          </p:cNvSpPr>
          <p:nvPr>
            <p:ph type="dt" sz="half" idx="10"/>
          </p:nvPr>
        </p:nvSpPr>
        <p:spPr/>
        <p:txBody>
          <a:bodyPr/>
          <a:lstStyle/>
          <a:p>
            <a:fld id="{18194B5E-239B-4FC7-B5E7-588ADA284B92}" type="datetime1">
              <a:rPr lang="nb-NO" smtClean="0"/>
              <a:t>20.03.2019</a:t>
            </a:fld>
            <a:endParaRPr lang="nb-NO"/>
          </a:p>
        </p:txBody>
      </p:sp>
      <p:sp>
        <p:nvSpPr>
          <p:cNvPr id="5" name="Plassholder for bunntekst 4"/>
          <p:cNvSpPr>
            <a:spLocks noGrp="1"/>
          </p:cNvSpPr>
          <p:nvPr>
            <p:ph type="ftr" sz="quarter" idx="11"/>
          </p:nvPr>
        </p:nvSpPr>
        <p:spPr/>
        <p:txBody>
          <a:bodyPr/>
          <a:lstStyle/>
          <a:p>
            <a:r>
              <a:rPr lang="nb-NO"/>
              <a:t>Borregaard Management Program 2016</a:t>
            </a:r>
          </a:p>
        </p:txBody>
      </p:sp>
      <p:sp>
        <p:nvSpPr>
          <p:cNvPr id="6" name="Plassholder for lysbildenummer 5"/>
          <p:cNvSpPr>
            <a:spLocks noGrp="1"/>
          </p:cNvSpPr>
          <p:nvPr>
            <p:ph type="sldNum" sz="quarter" idx="12"/>
          </p:nvPr>
        </p:nvSpPr>
        <p:spPr/>
        <p:txBody>
          <a:bodyPr/>
          <a:lstStyle/>
          <a:p>
            <a:fld id="{8F27AC02-75BF-4580-8DAE-8B2FCE1A0A4B}" type="slidenum">
              <a:rPr lang="nb-NO" smtClean="0"/>
              <a:t>‹#›</a:t>
            </a:fld>
            <a:endParaRPr lang="nb-NO"/>
          </a:p>
        </p:txBody>
      </p:sp>
    </p:spTree>
    <p:extLst>
      <p:ext uri="{BB962C8B-B14F-4D97-AF65-F5344CB8AC3E}">
        <p14:creationId xmlns:p14="http://schemas.microsoft.com/office/powerpoint/2010/main" val="2627738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335692" y="926455"/>
            <a:ext cx="11397484" cy="773108"/>
          </a:xfrm>
        </p:spPr>
        <p:txBody>
          <a:bodyPr/>
          <a:lstStyle>
            <a:lvl1pPr>
              <a:defRPr cap="all" baseline="0"/>
            </a:lvl1pPr>
          </a:lstStyle>
          <a:p>
            <a:r>
              <a:rPr lang="nb-NO" dirty="0"/>
              <a:t>KLIKK FOR Å REDIGERE TITTELSTIL</a:t>
            </a:r>
          </a:p>
        </p:txBody>
      </p:sp>
      <p:sp>
        <p:nvSpPr>
          <p:cNvPr id="3" name="Plassholder for innhold 2"/>
          <p:cNvSpPr>
            <a:spLocks noGrp="1"/>
          </p:cNvSpPr>
          <p:nvPr>
            <p:ph idx="1"/>
          </p:nvPr>
        </p:nvSpPr>
        <p:spPr>
          <a:xfrm>
            <a:off x="335692" y="2132580"/>
            <a:ext cx="11397484" cy="3758050"/>
          </a:xfrm>
        </p:spPr>
        <p:txBody>
          <a:bodyPr/>
          <a:lstStyle>
            <a:lvl1pPr marL="0" indent="0">
              <a:buNone/>
              <a:defRPr spc="300">
                <a:solidFill>
                  <a:srgbClr val="806F59"/>
                </a:solidFill>
              </a:defRPr>
            </a:lvl1pPr>
            <a:lvl2pPr marL="457200" indent="0">
              <a:buNone/>
              <a:defRPr spc="300">
                <a:solidFill>
                  <a:srgbClr val="806F59"/>
                </a:solidFill>
              </a:defRPr>
            </a:lvl2pPr>
            <a:lvl3pPr marL="914400" indent="0">
              <a:buNone/>
              <a:defRPr spc="300">
                <a:solidFill>
                  <a:srgbClr val="806F59"/>
                </a:solidFill>
              </a:defRPr>
            </a:lvl3pPr>
            <a:lvl4pPr marL="1371600" indent="0">
              <a:buNone/>
              <a:defRPr spc="300">
                <a:solidFill>
                  <a:srgbClr val="806F59"/>
                </a:solidFill>
              </a:defRPr>
            </a:lvl4pPr>
            <a:lvl5pPr marL="1828800" indent="0">
              <a:buNone/>
              <a:defRPr spc="300">
                <a:solidFill>
                  <a:srgbClr val="806F59"/>
                </a:solidFill>
              </a:defRPr>
            </a:lvl5pPr>
          </a:lstStyle>
          <a:p>
            <a:pPr lvl="0"/>
            <a:r>
              <a:rPr lang="en-US"/>
              <a:t>Click to edit Master text styles</a:t>
            </a:r>
          </a:p>
        </p:txBody>
      </p:sp>
      <p:sp>
        <p:nvSpPr>
          <p:cNvPr id="4" name="Plassholder for dato 3"/>
          <p:cNvSpPr>
            <a:spLocks noGrp="1"/>
          </p:cNvSpPr>
          <p:nvPr>
            <p:ph type="dt" sz="half" idx="10"/>
          </p:nvPr>
        </p:nvSpPr>
        <p:spPr/>
        <p:txBody>
          <a:bodyPr/>
          <a:lstStyle/>
          <a:p>
            <a:fld id="{59C93F45-5A4A-42E1-8959-54326416F32A}" type="datetime1">
              <a:rPr lang="nb-NO" smtClean="0"/>
              <a:t>20.03.2019</a:t>
            </a:fld>
            <a:endParaRPr lang="nb-NO"/>
          </a:p>
        </p:txBody>
      </p:sp>
      <p:sp>
        <p:nvSpPr>
          <p:cNvPr id="5" name="Plassholder for bunntekst 4"/>
          <p:cNvSpPr>
            <a:spLocks noGrp="1"/>
          </p:cNvSpPr>
          <p:nvPr>
            <p:ph type="ftr" sz="quarter" idx="11"/>
          </p:nvPr>
        </p:nvSpPr>
        <p:spPr/>
        <p:txBody>
          <a:bodyPr/>
          <a:lstStyle/>
          <a:p>
            <a:r>
              <a:rPr lang="nb-NO"/>
              <a:t>Borregaard Management Program 2016</a:t>
            </a:r>
          </a:p>
        </p:txBody>
      </p:sp>
      <p:sp>
        <p:nvSpPr>
          <p:cNvPr id="6" name="Plassholder for lysbildenummer 5"/>
          <p:cNvSpPr>
            <a:spLocks noGrp="1"/>
          </p:cNvSpPr>
          <p:nvPr>
            <p:ph type="sldNum" sz="quarter" idx="12"/>
          </p:nvPr>
        </p:nvSpPr>
        <p:spPr/>
        <p:txBody>
          <a:bodyPr/>
          <a:lstStyle/>
          <a:p>
            <a:fld id="{8F27AC02-75BF-4580-8DAE-8B2FCE1A0A4B}" type="slidenum">
              <a:rPr lang="nb-NO" smtClean="0"/>
              <a:t>‹#›</a:t>
            </a:fld>
            <a:endParaRPr lang="nb-NO"/>
          </a:p>
        </p:txBody>
      </p:sp>
    </p:spTree>
    <p:extLst>
      <p:ext uri="{BB962C8B-B14F-4D97-AF65-F5344CB8AC3E}">
        <p14:creationId xmlns:p14="http://schemas.microsoft.com/office/powerpoint/2010/main" val="2681797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dirty="0"/>
          </a:p>
        </p:txBody>
      </p:sp>
      <p:sp>
        <p:nvSpPr>
          <p:cNvPr id="3" name="Plassholder for innhold 2"/>
          <p:cNvSpPr>
            <a:spLocks noGrp="1"/>
          </p:cNvSpPr>
          <p:nvPr>
            <p:ph sz="half" idx="1"/>
          </p:nvPr>
        </p:nvSpPr>
        <p:spPr>
          <a:xfrm>
            <a:off x="375924" y="1276223"/>
            <a:ext cx="5643876" cy="4351338"/>
          </a:xfrm>
        </p:spPr>
        <p:txBody>
          <a:bodyPr anchor="ctr">
            <a:normAutofit/>
          </a:bodyPr>
          <a:lstStyle>
            <a:lvl1pPr>
              <a:lnSpc>
                <a:spcPct val="100000"/>
              </a:lnSpc>
              <a:buClr>
                <a:srgbClr val="CDC4B7"/>
              </a:buClr>
              <a:defRPr sz="2800">
                <a:solidFill>
                  <a:schemeClr val="accent1"/>
                </a:solidFill>
              </a:defRPr>
            </a:lvl1pPr>
            <a:lvl2pPr>
              <a:lnSpc>
                <a:spcPct val="100000"/>
              </a:lnSpc>
              <a:buClr>
                <a:srgbClr val="CDC4B7"/>
              </a:buClr>
              <a:defRPr sz="2400">
                <a:solidFill>
                  <a:schemeClr val="accent1"/>
                </a:solidFill>
              </a:defRPr>
            </a:lvl2pPr>
            <a:lvl3pPr>
              <a:lnSpc>
                <a:spcPct val="100000"/>
              </a:lnSpc>
              <a:buClr>
                <a:srgbClr val="CDC4B7"/>
              </a:buClr>
              <a:defRPr sz="2000">
                <a:solidFill>
                  <a:schemeClr val="accent1"/>
                </a:solidFill>
              </a:defRPr>
            </a:lvl3pPr>
            <a:lvl4pPr>
              <a:lnSpc>
                <a:spcPct val="100000"/>
              </a:lnSpc>
              <a:buClr>
                <a:srgbClr val="CDC4B7"/>
              </a:buClr>
              <a:defRPr sz="1800">
                <a:solidFill>
                  <a:schemeClr val="accent1"/>
                </a:solidFill>
              </a:defRPr>
            </a:lvl4pPr>
            <a:lvl5pPr>
              <a:lnSpc>
                <a:spcPct val="100000"/>
              </a:lnSpc>
              <a:buClr>
                <a:srgbClr val="CDC4B7"/>
              </a:buClr>
              <a:defRPr sz="18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4" name="Plassholder for innhold 3"/>
          <p:cNvSpPr>
            <a:spLocks noGrp="1"/>
          </p:cNvSpPr>
          <p:nvPr>
            <p:ph sz="half" idx="2"/>
          </p:nvPr>
        </p:nvSpPr>
        <p:spPr>
          <a:xfrm>
            <a:off x="6248046" y="1276223"/>
            <a:ext cx="5485130" cy="4351338"/>
          </a:xfrm>
        </p:spPr>
        <p:txBody>
          <a:bodyPr anchor="ctr">
            <a:normAutofit/>
          </a:bodyPr>
          <a:lstStyle>
            <a:lvl1pPr>
              <a:lnSpc>
                <a:spcPct val="100000"/>
              </a:lnSpc>
              <a:buClr>
                <a:srgbClr val="CDC4B7"/>
              </a:buClr>
              <a:defRPr sz="2800">
                <a:solidFill>
                  <a:schemeClr val="accent1"/>
                </a:solidFill>
              </a:defRPr>
            </a:lvl1pPr>
            <a:lvl2pPr>
              <a:lnSpc>
                <a:spcPct val="100000"/>
              </a:lnSpc>
              <a:buClr>
                <a:srgbClr val="CDC4B7"/>
              </a:buClr>
              <a:defRPr sz="2400">
                <a:solidFill>
                  <a:schemeClr val="accent1"/>
                </a:solidFill>
              </a:defRPr>
            </a:lvl2pPr>
            <a:lvl3pPr>
              <a:lnSpc>
                <a:spcPct val="100000"/>
              </a:lnSpc>
              <a:buClr>
                <a:srgbClr val="CDC4B7"/>
              </a:buClr>
              <a:defRPr sz="2000">
                <a:solidFill>
                  <a:schemeClr val="accent1"/>
                </a:solidFill>
              </a:defRPr>
            </a:lvl3pPr>
            <a:lvl4pPr>
              <a:lnSpc>
                <a:spcPct val="100000"/>
              </a:lnSpc>
              <a:buClr>
                <a:srgbClr val="CDC4B7"/>
              </a:buClr>
              <a:defRPr sz="1800">
                <a:solidFill>
                  <a:schemeClr val="accent1"/>
                </a:solidFill>
              </a:defRPr>
            </a:lvl4pPr>
            <a:lvl5pPr>
              <a:lnSpc>
                <a:spcPct val="100000"/>
              </a:lnSpc>
              <a:buClr>
                <a:srgbClr val="CDC4B7"/>
              </a:buClr>
              <a:defRPr sz="18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5" name="Plassholder for dato 4"/>
          <p:cNvSpPr>
            <a:spLocks noGrp="1"/>
          </p:cNvSpPr>
          <p:nvPr>
            <p:ph type="dt" sz="half" idx="10"/>
          </p:nvPr>
        </p:nvSpPr>
        <p:spPr/>
        <p:txBody>
          <a:bodyPr/>
          <a:lstStyle/>
          <a:p>
            <a:fld id="{19D3DB46-E742-49E0-BB84-3DBE35F5384A}" type="datetime1">
              <a:rPr lang="nb-NO" smtClean="0"/>
              <a:t>20.03.2019</a:t>
            </a:fld>
            <a:endParaRPr lang="nb-NO"/>
          </a:p>
        </p:txBody>
      </p:sp>
      <p:sp>
        <p:nvSpPr>
          <p:cNvPr id="6" name="Plassholder for bunntekst 5"/>
          <p:cNvSpPr>
            <a:spLocks noGrp="1"/>
          </p:cNvSpPr>
          <p:nvPr>
            <p:ph type="ftr" sz="quarter" idx="11"/>
          </p:nvPr>
        </p:nvSpPr>
        <p:spPr/>
        <p:txBody>
          <a:bodyPr/>
          <a:lstStyle/>
          <a:p>
            <a:r>
              <a:rPr lang="nb-NO"/>
              <a:t>Borregaard Management Program 2016</a:t>
            </a:r>
          </a:p>
        </p:txBody>
      </p:sp>
      <p:sp>
        <p:nvSpPr>
          <p:cNvPr id="7" name="Plassholder for lysbildenummer 6"/>
          <p:cNvSpPr>
            <a:spLocks noGrp="1"/>
          </p:cNvSpPr>
          <p:nvPr>
            <p:ph type="sldNum" sz="quarter" idx="12"/>
          </p:nvPr>
        </p:nvSpPr>
        <p:spPr/>
        <p:txBody>
          <a:bodyPr/>
          <a:lstStyle/>
          <a:p>
            <a:fld id="{8F27AC02-75BF-4580-8DAE-8B2FCE1A0A4B}" type="slidenum">
              <a:rPr lang="nb-NO" smtClean="0"/>
              <a:t>‹#›</a:t>
            </a:fld>
            <a:endParaRPr lang="nb-NO"/>
          </a:p>
        </p:txBody>
      </p:sp>
    </p:spTree>
    <p:extLst>
      <p:ext uri="{BB962C8B-B14F-4D97-AF65-F5344CB8AC3E}">
        <p14:creationId xmlns:p14="http://schemas.microsoft.com/office/powerpoint/2010/main" val="1786712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dato 2"/>
          <p:cNvSpPr>
            <a:spLocks noGrp="1"/>
          </p:cNvSpPr>
          <p:nvPr>
            <p:ph type="dt" sz="half" idx="10"/>
          </p:nvPr>
        </p:nvSpPr>
        <p:spPr/>
        <p:txBody>
          <a:bodyPr/>
          <a:lstStyle/>
          <a:p>
            <a:fld id="{6B9B12FA-F5AC-47BB-8AD1-5D88B65DD222}" type="datetime1">
              <a:rPr lang="nb-NO" smtClean="0"/>
              <a:t>20.03.2019</a:t>
            </a:fld>
            <a:endParaRPr lang="nb-NO"/>
          </a:p>
        </p:txBody>
      </p:sp>
      <p:sp>
        <p:nvSpPr>
          <p:cNvPr id="4" name="Plassholder for bunntekst 3"/>
          <p:cNvSpPr>
            <a:spLocks noGrp="1"/>
          </p:cNvSpPr>
          <p:nvPr>
            <p:ph type="ftr" sz="quarter" idx="11"/>
          </p:nvPr>
        </p:nvSpPr>
        <p:spPr/>
        <p:txBody>
          <a:bodyPr/>
          <a:lstStyle/>
          <a:p>
            <a:r>
              <a:rPr lang="nb-NO"/>
              <a:t>Borregaard Management Program 2016</a:t>
            </a:r>
          </a:p>
        </p:txBody>
      </p:sp>
      <p:sp>
        <p:nvSpPr>
          <p:cNvPr id="5" name="Plassholder for lysbildenummer 4"/>
          <p:cNvSpPr>
            <a:spLocks noGrp="1"/>
          </p:cNvSpPr>
          <p:nvPr>
            <p:ph type="sldNum" sz="quarter" idx="12"/>
          </p:nvPr>
        </p:nvSpPr>
        <p:spPr/>
        <p:txBody>
          <a:bodyPr/>
          <a:lstStyle/>
          <a:p>
            <a:fld id="{8F27AC02-75BF-4580-8DAE-8B2FCE1A0A4B}" type="slidenum">
              <a:rPr lang="nb-NO" smtClean="0"/>
              <a:t>‹#›</a:t>
            </a:fld>
            <a:endParaRPr lang="nb-NO"/>
          </a:p>
        </p:txBody>
      </p:sp>
    </p:spTree>
    <p:extLst>
      <p:ext uri="{BB962C8B-B14F-4D97-AF65-F5344CB8AC3E}">
        <p14:creationId xmlns:p14="http://schemas.microsoft.com/office/powerpoint/2010/main" val="3195643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8A8F526-E7A6-4C37-95D8-D121D904DDD7}" type="datetime1">
              <a:rPr lang="nb-NO" smtClean="0"/>
              <a:t>20.03.2019</a:t>
            </a:fld>
            <a:endParaRPr lang="nb-NO"/>
          </a:p>
        </p:txBody>
      </p:sp>
      <p:sp>
        <p:nvSpPr>
          <p:cNvPr id="3" name="Plassholder for bunntekst 2"/>
          <p:cNvSpPr>
            <a:spLocks noGrp="1"/>
          </p:cNvSpPr>
          <p:nvPr>
            <p:ph type="ftr" sz="quarter" idx="11"/>
          </p:nvPr>
        </p:nvSpPr>
        <p:spPr/>
        <p:txBody>
          <a:bodyPr/>
          <a:lstStyle/>
          <a:p>
            <a:r>
              <a:rPr lang="nb-NO"/>
              <a:t>Borregaard Management Program 2016</a:t>
            </a:r>
          </a:p>
        </p:txBody>
      </p:sp>
      <p:sp>
        <p:nvSpPr>
          <p:cNvPr id="4" name="Plassholder for lysbildenummer 3"/>
          <p:cNvSpPr>
            <a:spLocks noGrp="1"/>
          </p:cNvSpPr>
          <p:nvPr>
            <p:ph type="sldNum" sz="quarter" idx="12"/>
          </p:nvPr>
        </p:nvSpPr>
        <p:spPr/>
        <p:txBody>
          <a:bodyPr/>
          <a:lstStyle/>
          <a:p>
            <a:fld id="{8F27AC02-75BF-4580-8DAE-8B2FCE1A0A4B}" type="slidenum">
              <a:rPr lang="nb-NO" smtClean="0"/>
              <a:t>‹#›</a:t>
            </a:fld>
            <a:endParaRPr lang="nb-NO"/>
          </a:p>
        </p:txBody>
      </p:sp>
    </p:spTree>
    <p:extLst>
      <p:ext uri="{BB962C8B-B14F-4D97-AF65-F5344CB8AC3E}">
        <p14:creationId xmlns:p14="http://schemas.microsoft.com/office/powerpoint/2010/main" val="1729952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335692" y="105574"/>
            <a:ext cx="11397484" cy="773108"/>
          </a:xfrm>
          <a:prstGeom prst="rect">
            <a:avLst/>
          </a:prstGeom>
        </p:spPr>
        <p:txBody>
          <a:bodyPr vert="horz" lIns="91440" tIns="45720" rIns="91440" bIns="45720" rtlCol="0" anchor="b">
            <a:normAutofit/>
          </a:bodyPr>
          <a:lstStyle/>
          <a:p>
            <a:r>
              <a:rPr lang="nb-NO" dirty="0"/>
              <a:t>Klikk for å redigere tittelstil</a:t>
            </a:r>
          </a:p>
        </p:txBody>
      </p:sp>
      <p:sp>
        <p:nvSpPr>
          <p:cNvPr id="3" name="Plassholder for tekst 2"/>
          <p:cNvSpPr>
            <a:spLocks noGrp="1"/>
          </p:cNvSpPr>
          <p:nvPr>
            <p:ph type="body" idx="1"/>
          </p:nvPr>
        </p:nvSpPr>
        <p:spPr>
          <a:xfrm>
            <a:off x="335692" y="1311699"/>
            <a:ext cx="10515600" cy="435133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8965847" y="6384939"/>
            <a:ext cx="1283588" cy="365125"/>
          </a:xfrm>
          <a:prstGeom prst="rect">
            <a:avLst/>
          </a:prstGeom>
        </p:spPr>
        <p:txBody>
          <a:bodyPr vert="horz" lIns="91440" tIns="45720" rIns="91440" bIns="45720" rtlCol="0" anchor="ctr"/>
          <a:lstStyle>
            <a:lvl1pPr algn="r">
              <a:defRPr sz="1100" spc="300">
                <a:solidFill>
                  <a:srgbClr val="806F59"/>
                </a:solidFill>
                <a:latin typeface="+mj-lt"/>
              </a:defRPr>
            </a:lvl1pPr>
          </a:lstStyle>
          <a:p>
            <a:fld id="{585C78B1-E19C-4844-ADE1-936DB4A0BC40}" type="datetime1">
              <a:rPr lang="nb-NO" smtClean="0"/>
              <a:t>20.03.2019</a:t>
            </a:fld>
            <a:endParaRPr lang="nb-NO" dirty="0"/>
          </a:p>
        </p:txBody>
      </p:sp>
      <p:sp>
        <p:nvSpPr>
          <p:cNvPr id="5" name="Plassholder for bunntekst 4"/>
          <p:cNvSpPr>
            <a:spLocks noGrp="1"/>
          </p:cNvSpPr>
          <p:nvPr>
            <p:ph type="ftr" sz="quarter" idx="3"/>
          </p:nvPr>
        </p:nvSpPr>
        <p:spPr>
          <a:xfrm>
            <a:off x="375924" y="6384939"/>
            <a:ext cx="8214623" cy="365125"/>
          </a:xfrm>
          <a:prstGeom prst="rect">
            <a:avLst/>
          </a:prstGeom>
        </p:spPr>
        <p:txBody>
          <a:bodyPr vert="horz" lIns="91440" tIns="45720" rIns="91440" bIns="45720" rtlCol="0" anchor="ctr"/>
          <a:lstStyle>
            <a:lvl1pPr algn="l">
              <a:defRPr sz="1100" cap="all" spc="300" baseline="0">
                <a:solidFill>
                  <a:srgbClr val="806F59"/>
                </a:solidFill>
                <a:latin typeface="+mj-lt"/>
              </a:defRPr>
            </a:lvl1pPr>
          </a:lstStyle>
          <a:p>
            <a:r>
              <a:rPr lang="nb-NO"/>
              <a:t>Borregaard Management Program 2016</a:t>
            </a:r>
            <a:endParaRPr lang="nb-NO" dirty="0"/>
          </a:p>
        </p:txBody>
      </p:sp>
      <p:sp>
        <p:nvSpPr>
          <p:cNvPr id="6" name="Plassholder for lysbildenummer 5"/>
          <p:cNvSpPr>
            <a:spLocks noGrp="1"/>
          </p:cNvSpPr>
          <p:nvPr>
            <p:ph type="sldNum" sz="quarter" idx="4"/>
          </p:nvPr>
        </p:nvSpPr>
        <p:spPr>
          <a:xfrm>
            <a:off x="10692062" y="6386739"/>
            <a:ext cx="1169383" cy="365125"/>
          </a:xfrm>
          <a:prstGeom prst="rect">
            <a:avLst/>
          </a:prstGeom>
        </p:spPr>
        <p:txBody>
          <a:bodyPr vert="horz" lIns="91440" tIns="45720" rIns="91440" bIns="45720" rtlCol="0" anchor="ctr"/>
          <a:lstStyle>
            <a:lvl1pPr algn="r">
              <a:defRPr sz="1100" spc="300">
                <a:solidFill>
                  <a:srgbClr val="806F59"/>
                </a:solidFill>
                <a:latin typeface="+mj-lt"/>
              </a:defRPr>
            </a:lvl1pPr>
          </a:lstStyle>
          <a:p>
            <a:fld id="{8F27AC02-75BF-4580-8DAE-8B2FCE1A0A4B}" type="slidenum">
              <a:rPr lang="nb-NO" smtClean="0"/>
              <a:pPr/>
              <a:t>‹#›</a:t>
            </a:fld>
            <a:r>
              <a:rPr lang="nb-NO"/>
              <a:t> </a:t>
            </a:r>
            <a:endParaRPr lang="nb-NO" dirty="0"/>
          </a:p>
        </p:txBody>
      </p:sp>
      <p:cxnSp>
        <p:nvCxnSpPr>
          <p:cNvPr id="12" name="Rett linje 11"/>
          <p:cNvCxnSpPr/>
          <p:nvPr userDrawn="1"/>
        </p:nvCxnSpPr>
        <p:spPr>
          <a:xfrm flipH="1">
            <a:off x="0" y="6274743"/>
            <a:ext cx="10119361" cy="0"/>
          </a:xfrm>
          <a:prstGeom prst="line">
            <a:avLst/>
          </a:prstGeom>
          <a:ln w="3175">
            <a:solidFill>
              <a:srgbClr val="CDC4B7"/>
            </a:solidFill>
          </a:ln>
        </p:spPr>
        <p:style>
          <a:lnRef idx="1">
            <a:schemeClr val="accent1"/>
          </a:lnRef>
          <a:fillRef idx="0">
            <a:schemeClr val="accent1"/>
          </a:fillRef>
          <a:effectRef idx="0">
            <a:schemeClr val="accent1"/>
          </a:effectRef>
          <a:fontRef idx="minor">
            <a:schemeClr val="tx1"/>
          </a:fontRef>
        </p:style>
      </p:cxnSp>
      <p:cxnSp>
        <p:nvCxnSpPr>
          <p:cNvPr id="13" name="Rett linje 12"/>
          <p:cNvCxnSpPr/>
          <p:nvPr userDrawn="1"/>
        </p:nvCxnSpPr>
        <p:spPr>
          <a:xfrm flipH="1">
            <a:off x="0" y="768485"/>
            <a:ext cx="12192000" cy="0"/>
          </a:xfrm>
          <a:prstGeom prst="line">
            <a:avLst/>
          </a:prstGeom>
          <a:ln w="3175">
            <a:solidFill>
              <a:srgbClr val="CDC4B7"/>
            </a:solidFill>
          </a:ln>
        </p:spPr>
        <p:style>
          <a:lnRef idx="1">
            <a:schemeClr val="accent1"/>
          </a:lnRef>
          <a:fillRef idx="0">
            <a:schemeClr val="accent1"/>
          </a:fillRef>
          <a:effectRef idx="0">
            <a:schemeClr val="accent1"/>
          </a:effectRef>
          <a:fontRef idx="minor">
            <a:schemeClr val="tx1"/>
          </a:fontRef>
        </p:style>
      </p:cxnSp>
      <p:pic>
        <p:nvPicPr>
          <p:cNvPr id="11" name="Bilde 1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364804" y="6021755"/>
            <a:ext cx="1337211" cy="331628"/>
          </a:xfrm>
          <a:prstGeom prst="rect">
            <a:avLst/>
          </a:prstGeom>
        </p:spPr>
      </p:pic>
    </p:spTree>
    <p:extLst>
      <p:ext uri="{BB962C8B-B14F-4D97-AF65-F5344CB8AC3E}">
        <p14:creationId xmlns:p14="http://schemas.microsoft.com/office/powerpoint/2010/main" val="2600231744"/>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0" r:id="rId3"/>
    <p:sldLayoutId id="2147483661" r:id="rId4"/>
    <p:sldLayoutId id="2147483660" r:id="rId5"/>
    <p:sldLayoutId id="2147483652" r:id="rId6"/>
    <p:sldLayoutId id="2147483654" r:id="rId7"/>
    <p:sldLayoutId id="2147483655" r:id="rId8"/>
  </p:sldLayoutIdLst>
  <p:hf sldNum="0" hdr="0"/>
  <p:txStyles>
    <p:title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buClr>
          <a:srgbClr val="CDC4B7"/>
        </a:buClr>
        <a:buFont typeface="Arial" panose="020B0604020202020204" pitchFamily="34" charset="0"/>
        <a:buChar char="•"/>
        <a:defRPr sz="2800" kern="1200">
          <a:solidFill>
            <a:schemeClr val="accent1"/>
          </a:solidFill>
          <a:latin typeface="+mj-lt"/>
          <a:ea typeface="+mn-ea"/>
          <a:cs typeface="+mn-cs"/>
        </a:defRPr>
      </a:lvl1pPr>
      <a:lvl2pPr marL="685800" indent="-228600" algn="l" defTabSz="914400" rtl="0" eaLnBrk="1" latinLnBrk="0" hangingPunct="1">
        <a:lnSpc>
          <a:spcPct val="100000"/>
        </a:lnSpc>
        <a:spcBef>
          <a:spcPts val="500"/>
        </a:spcBef>
        <a:buClr>
          <a:srgbClr val="CDC4B7"/>
        </a:buClr>
        <a:buFont typeface="Arial" panose="020B0604020202020204" pitchFamily="34" charset="0"/>
        <a:buChar char="•"/>
        <a:defRPr sz="2400" kern="1200">
          <a:solidFill>
            <a:schemeClr val="accent1"/>
          </a:solidFill>
          <a:latin typeface="+mj-lt"/>
          <a:ea typeface="+mn-ea"/>
          <a:cs typeface="+mn-cs"/>
        </a:defRPr>
      </a:lvl2pPr>
      <a:lvl3pPr marL="1143000" indent="-228600" algn="l" defTabSz="914400" rtl="0" eaLnBrk="1" latinLnBrk="0" hangingPunct="1">
        <a:lnSpc>
          <a:spcPct val="100000"/>
        </a:lnSpc>
        <a:spcBef>
          <a:spcPts val="500"/>
        </a:spcBef>
        <a:buClr>
          <a:srgbClr val="CDC4B7"/>
        </a:buClr>
        <a:buFont typeface="Arial" panose="020B0604020202020204" pitchFamily="34" charset="0"/>
        <a:buChar char="•"/>
        <a:defRPr sz="2000" kern="1200">
          <a:solidFill>
            <a:schemeClr val="accent1"/>
          </a:solidFill>
          <a:latin typeface="+mj-lt"/>
          <a:ea typeface="+mn-ea"/>
          <a:cs typeface="+mn-cs"/>
        </a:defRPr>
      </a:lvl3pPr>
      <a:lvl4pPr marL="1600200" indent="-228600" algn="l" defTabSz="914400" rtl="0" eaLnBrk="1" latinLnBrk="0" hangingPunct="1">
        <a:lnSpc>
          <a:spcPct val="100000"/>
        </a:lnSpc>
        <a:spcBef>
          <a:spcPts val="500"/>
        </a:spcBef>
        <a:buClr>
          <a:srgbClr val="CDC4B7"/>
        </a:buClr>
        <a:buFont typeface="Arial" panose="020B0604020202020204" pitchFamily="34" charset="0"/>
        <a:buChar char="•"/>
        <a:defRPr sz="1800" kern="1200">
          <a:solidFill>
            <a:schemeClr val="accent1"/>
          </a:solidFill>
          <a:latin typeface="+mj-lt"/>
          <a:ea typeface="+mn-ea"/>
          <a:cs typeface="+mn-cs"/>
        </a:defRPr>
      </a:lvl4pPr>
      <a:lvl5pPr marL="2057400" indent="-228600" algn="l" defTabSz="914400" rtl="0" eaLnBrk="1" latinLnBrk="0" hangingPunct="1">
        <a:lnSpc>
          <a:spcPct val="100000"/>
        </a:lnSpc>
        <a:spcBef>
          <a:spcPts val="500"/>
        </a:spcBef>
        <a:buClr>
          <a:srgbClr val="CDC4B7"/>
        </a:buClr>
        <a:buFont typeface="Arial" panose="020B0604020202020204" pitchFamily="34" charset="0"/>
        <a:buChar char="•"/>
        <a:defRPr sz="1800" kern="1200">
          <a:solidFill>
            <a:schemeClr val="accent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group of people posing for the camera&#10;&#10;Description generated with very high confidence">
            <a:extLst>
              <a:ext uri="{FF2B5EF4-FFF2-40B4-BE49-F238E27FC236}">
                <a16:creationId xmlns:a16="http://schemas.microsoft.com/office/drawing/2014/main" id="{A330FAD2-CE4B-4DB1-ADD3-62845E1B9EA6}"/>
              </a:ext>
            </a:extLst>
          </p:cNvPr>
          <p:cNvPicPr>
            <a:picLocks noGrp="1" noChangeAspect="1"/>
          </p:cNvPicPr>
          <p:nvPr>
            <p:ph type="pic" sz="quarter" idx="15"/>
          </p:nvPr>
        </p:nvPicPr>
        <p:blipFill rotWithShape="1">
          <a:blip r:embed="rId3" cstate="print">
            <a:extLst>
              <a:ext uri="{28A0092B-C50C-407E-A947-70E740481C1C}">
                <a14:useLocalDpi xmlns:a14="http://schemas.microsoft.com/office/drawing/2010/main" val="0"/>
              </a:ext>
            </a:extLst>
          </a:blip>
          <a:srcRect/>
          <a:stretch/>
        </p:blipFill>
        <p:spPr>
          <a:xfrm>
            <a:off x="-1" y="1731577"/>
            <a:ext cx="3194135" cy="2129813"/>
          </a:xfrm>
        </p:spPr>
      </p:pic>
      <p:pic>
        <p:nvPicPr>
          <p:cNvPr id="15" name="Picture Placeholder 14" descr="A picture containing person, microscope, man, indoor&#10;&#10;Description generated with very high confidence">
            <a:extLst>
              <a:ext uri="{FF2B5EF4-FFF2-40B4-BE49-F238E27FC236}">
                <a16:creationId xmlns:a16="http://schemas.microsoft.com/office/drawing/2014/main" id="{BBA3E39A-8487-4C9C-8A3B-7451BDA085D1}"/>
              </a:ext>
            </a:extLst>
          </p:cNvPr>
          <p:cNvPicPr>
            <a:picLocks noGrp="1" noChangeAspect="1"/>
          </p:cNvPicPr>
          <p:nvPr>
            <p:ph type="pic" sz="quarter" idx="19"/>
          </p:nvPr>
        </p:nvPicPr>
        <p:blipFill>
          <a:blip r:embed="rId4" cstate="print">
            <a:extLst>
              <a:ext uri="{28A0092B-C50C-407E-A947-70E740481C1C}">
                <a14:useLocalDpi xmlns:a14="http://schemas.microsoft.com/office/drawing/2010/main" val="0"/>
              </a:ext>
            </a:extLst>
          </a:blip>
          <a:srcRect l="170" r="170"/>
          <a:stretch>
            <a:fillRect/>
          </a:stretch>
        </p:blipFill>
        <p:spPr/>
      </p:pic>
      <p:pic>
        <p:nvPicPr>
          <p:cNvPr id="11" name="Picture Placeholder 10">
            <a:extLst>
              <a:ext uri="{FF2B5EF4-FFF2-40B4-BE49-F238E27FC236}">
                <a16:creationId xmlns:a16="http://schemas.microsoft.com/office/drawing/2014/main" id="{B49A4327-228A-4E13-9541-F6297D404FD7}"/>
              </a:ext>
            </a:extLst>
          </p:cNvPr>
          <p:cNvPicPr>
            <a:picLocks noGrp="1" noChangeAspect="1"/>
          </p:cNvPicPr>
          <p:nvPr>
            <p:ph type="pic" sz="quarter" idx="18"/>
          </p:nvPr>
        </p:nvPicPr>
        <p:blipFill>
          <a:blip r:embed="rId5" cstate="print">
            <a:extLst>
              <a:ext uri="{28A0092B-C50C-407E-A947-70E740481C1C}">
                <a14:useLocalDpi xmlns:a14="http://schemas.microsoft.com/office/drawing/2010/main" val="0"/>
              </a:ext>
            </a:extLst>
          </a:blip>
          <a:srcRect t="20146" b="20146"/>
          <a:stretch>
            <a:fillRect/>
          </a:stretch>
        </p:blipFill>
        <p:spPr/>
      </p:pic>
      <p:sp>
        <p:nvSpPr>
          <p:cNvPr id="3" name="Text Placeholder 2"/>
          <p:cNvSpPr>
            <a:spLocks noGrp="1" noChangeArrowheads="1"/>
          </p:cNvSpPr>
          <p:nvPr>
            <p:ph type="body" sz="quarter" idx="17"/>
          </p:nvPr>
        </p:nvSpPr>
        <p:spPr bwMode="auto">
          <a:xfrm>
            <a:off x="375924" y="4072338"/>
            <a:ext cx="710393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nb-NO" altLang="nb-NO" sz="1800" cap="none" dirty="0">
                <a:solidFill>
                  <a:schemeClr val="accent1"/>
                </a:solidFill>
              </a:rPr>
              <a:t>«Har </a:t>
            </a:r>
            <a:r>
              <a:rPr lang="nb-NO" altLang="nb-NO" sz="1800" cap="none" dirty="0" smtClean="0">
                <a:solidFill>
                  <a:schemeClr val="accent1"/>
                </a:solidFill>
              </a:rPr>
              <a:t>utveksling merverdi</a:t>
            </a:r>
            <a:r>
              <a:rPr lang="nb-NO" altLang="nb-NO" sz="1800" cap="none" dirty="0">
                <a:solidFill>
                  <a:schemeClr val="accent1"/>
                </a:solidFill>
              </a:rPr>
              <a:t>?» Næringslivets perspektiv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8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nb-NO" altLang="nb-NO" sz="1400" cap="none" dirty="0" smtClean="0"/>
              <a:t>Elisabeth Kihl-Stenrød</a:t>
            </a: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400" b="0" i="0" u="none" strike="noStrike" cap="none" normalizeH="0" baseline="0" dirty="0" smtClean="0">
                <a:ln>
                  <a:noFill/>
                </a:ln>
                <a:effectLst/>
              </a:rPr>
              <a:t>Senior HR-partner </a:t>
            </a:r>
          </a:p>
        </p:txBody>
      </p:sp>
    </p:spTree>
    <p:extLst>
      <p:ext uri="{BB962C8B-B14F-4D97-AF65-F5344CB8AC3E}">
        <p14:creationId xmlns:p14="http://schemas.microsoft.com/office/powerpoint/2010/main" val="12587631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En utfordring til Høyskolen i Østfold</a:t>
            </a:r>
            <a:endParaRPr lang="nb-NO" dirty="0"/>
          </a:p>
        </p:txBody>
      </p:sp>
      <p:sp>
        <p:nvSpPr>
          <p:cNvPr id="3" name="Content Placeholder 2"/>
          <p:cNvSpPr>
            <a:spLocks noGrp="1"/>
          </p:cNvSpPr>
          <p:nvPr>
            <p:ph idx="1"/>
          </p:nvPr>
        </p:nvSpPr>
        <p:spPr/>
        <p:txBody>
          <a:bodyPr/>
          <a:lstStyle/>
          <a:p>
            <a:r>
              <a:rPr lang="nb-NO" dirty="0" smtClean="0"/>
              <a:t>Legg til rette slik at det blir enkelt for studentene å reise på utveksling</a:t>
            </a:r>
          </a:p>
          <a:p>
            <a:r>
              <a:rPr lang="nb-NO" dirty="0" smtClean="0"/>
              <a:t>Stimulere til læring, utveksling, relevante sommerjobber og erfaring relevant for arbeidslivet </a:t>
            </a:r>
          </a:p>
          <a:p>
            <a:r>
              <a:rPr lang="nb-NO" dirty="0" smtClean="0"/>
              <a:t>Være kjent med hva som kvalifiserer studentene til en jobb i næringslivet</a:t>
            </a:r>
            <a:endParaRPr lang="nb-NO" dirty="0"/>
          </a:p>
        </p:txBody>
      </p:sp>
    </p:spTree>
    <p:extLst>
      <p:ext uri="{BB962C8B-B14F-4D97-AF65-F5344CB8AC3E}">
        <p14:creationId xmlns:p14="http://schemas.microsoft.com/office/powerpoint/2010/main" val="1229503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6"/>
          <p:cNvSpPr>
            <a:spLocks noGrp="1"/>
          </p:cNvSpPr>
          <p:nvPr>
            <p:ph type="title"/>
          </p:nvPr>
        </p:nvSpPr>
        <p:spPr/>
        <p:txBody>
          <a:bodyPr/>
          <a:lstStyle/>
          <a:p>
            <a:r>
              <a:rPr lang="nb-NO" dirty="0"/>
              <a:t>Fra manuelt arbeid til kunnskapsindustri</a:t>
            </a:r>
          </a:p>
        </p:txBody>
      </p:sp>
      <p:pic>
        <p:nvPicPr>
          <p:cNvPr id="6147"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419363">
            <a:off x="5515157" y="1220438"/>
            <a:ext cx="3885702" cy="3558400"/>
          </a:xfrm>
          <a:prstGeom prst="ellipse">
            <a:avLst/>
          </a:prstGeom>
          <a:effectLst/>
        </p:spPr>
      </p:pic>
      <p:sp>
        <p:nvSpPr>
          <p:cNvPr id="8" name="TextBox 7"/>
          <p:cNvSpPr txBox="1"/>
          <p:nvPr/>
        </p:nvSpPr>
        <p:spPr>
          <a:xfrm>
            <a:off x="2135560" y="5157192"/>
            <a:ext cx="3392532" cy="707886"/>
          </a:xfrm>
          <a:prstGeom prst="rect">
            <a:avLst/>
          </a:prstGeom>
          <a:noFill/>
        </p:spPr>
        <p:txBody>
          <a:bodyPr wrap="none" rtlCol="0">
            <a:spAutoFit/>
          </a:bodyPr>
          <a:lstStyle/>
          <a:p>
            <a:r>
              <a:rPr lang="nb-NO" sz="2000" dirty="0">
                <a:solidFill>
                  <a:schemeClr val="tx1">
                    <a:lumMod val="65000"/>
                    <a:lumOff val="35000"/>
                  </a:schemeClr>
                </a:solidFill>
              </a:rPr>
              <a:t>… billig</a:t>
            </a:r>
          </a:p>
          <a:p>
            <a:r>
              <a:rPr lang="nb-NO" sz="2000" dirty="0">
                <a:solidFill>
                  <a:schemeClr val="tx1">
                    <a:lumMod val="65000"/>
                    <a:lumOff val="35000"/>
                  </a:schemeClr>
                </a:solidFill>
              </a:rPr>
              <a:t>arbeidskraft, energi og tømmer</a:t>
            </a:r>
            <a:endParaRPr lang="en-US" sz="2000" dirty="0">
              <a:solidFill>
                <a:schemeClr val="tx1">
                  <a:lumMod val="65000"/>
                  <a:lumOff val="35000"/>
                </a:schemeClr>
              </a:solidFill>
            </a:endParaRPr>
          </a:p>
        </p:txBody>
      </p:sp>
      <p:sp>
        <p:nvSpPr>
          <p:cNvPr id="9" name="TextBox 8"/>
          <p:cNvSpPr txBox="1"/>
          <p:nvPr/>
        </p:nvSpPr>
        <p:spPr>
          <a:xfrm>
            <a:off x="6235333" y="5511135"/>
            <a:ext cx="2445349" cy="707886"/>
          </a:xfrm>
          <a:prstGeom prst="rect">
            <a:avLst/>
          </a:prstGeom>
          <a:noFill/>
        </p:spPr>
        <p:txBody>
          <a:bodyPr wrap="none" rtlCol="0">
            <a:spAutoFit/>
          </a:bodyPr>
          <a:lstStyle/>
          <a:p>
            <a:r>
              <a:rPr lang="nb-NO" sz="2000" dirty="0">
                <a:solidFill>
                  <a:schemeClr val="tx1">
                    <a:lumMod val="65000"/>
                    <a:lumOff val="35000"/>
                  </a:schemeClr>
                </a:solidFill>
              </a:rPr>
              <a:t>… unik og ledende</a:t>
            </a:r>
          </a:p>
          <a:p>
            <a:r>
              <a:rPr lang="nb-NO" sz="2000" dirty="0">
                <a:solidFill>
                  <a:schemeClr val="tx1">
                    <a:lumMod val="65000"/>
                    <a:lumOff val="35000"/>
                  </a:schemeClr>
                </a:solidFill>
              </a:rPr>
              <a:t>	kompetanse</a:t>
            </a:r>
            <a:endParaRPr lang="en-US" sz="2000" dirty="0">
              <a:solidFill>
                <a:schemeClr val="tx1">
                  <a:lumMod val="65000"/>
                  <a:lumOff val="35000"/>
                </a:schemeClr>
              </a:solidFill>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r="24415"/>
          <a:stretch/>
        </p:blipFill>
        <p:spPr>
          <a:xfrm>
            <a:off x="7581845" y="3687116"/>
            <a:ext cx="2085689" cy="1927578"/>
          </a:xfrm>
          <a:prstGeom prst="ellipse">
            <a:avLst/>
          </a:prstGeom>
          <a:ln>
            <a:noFill/>
          </a:ln>
          <a:effectLst/>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2053" r="56639" b="19401"/>
          <a:stretch/>
        </p:blipFill>
        <p:spPr bwMode="auto">
          <a:xfrm>
            <a:off x="562829" y="1115805"/>
            <a:ext cx="3883231" cy="3937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6000998" y="6472055"/>
            <a:ext cx="368135" cy="369332"/>
          </a:xfrm>
          <a:prstGeom prst="rect">
            <a:avLst/>
          </a:prstGeom>
          <a:solidFill>
            <a:schemeClr val="bg1"/>
          </a:solidFill>
        </p:spPr>
        <p:txBody>
          <a:bodyPr wrap="square" rtlCol="0">
            <a:spAutoFit/>
          </a:bodyPr>
          <a:lstStyle/>
          <a:p>
            <a:endParaRPr lang="nb-NO" dirty="0"/>
          </a:p>
        </p:txBody>
      </p:sp>
    </p:spTree>
    <p:extLst>
      <p:ext uri="{BB962C8B-B14F-4D97-AF65-F5344CB8AC3E}">
        <p14:creationId xmlns:p14="http://schemas.microsoft.com/office/powerpoint/2010/main" val="5400944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lassholder for bild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557" y="1320800"/>
            <a:ext cx="12197038" cy="4344504"/>
          </a:xfrm>
          <a:prstGeom prst="rect">
            <a:avLst/>
          </a:prstGeom>
        </p:spPr>
      </p:pic>
      <p:sp>
        <p:nvSpPr>
          <p:cNvPr id="16" name="Plassholder for innhold 2"/>
          <p:cNvSpPr>
            <a:spLocks noGrp="1"/>
          </p:cNvSpPr>
          <p:nvPr>
            <p:ph idx="1"/>
          </p:nvPr>
        </p:nvSpPr>
        <p:spPr>
          <a:xfrm>
            <a:off x="335692" y="1320798"/>
            <a:ext cx="5056923" cy="4322765"/>
          </a:xfrm>
        </p:spPr>
        <p:txBody>
          <a:bodyPr anchor="ctr">
            <a:normAutofit/>
          </a:bodyPr>
          <a:lstStyle/>
          <a:p>
            <a:pPr marL="0" indent="0">
              <a:lnSpc>
                <a:spcPct val="100000"/>
              </a:lnSpc>
              <a:buNone/>
            </a:pPr>
            <a:r>
              <a:rPr lang="nb-NO" sz="3600" dirty="0" smtClean="0">
                <a:solidFill>
                  <a:schemeClr val="accent1"/>
                </a:solidFill>
                <a:effectLst>
                  <a:outerShdw dist="63500" sx="1000" sy="1000" algn="ctr" rotWithShape="0">
                    <a:schemeClr val="tx1"/>
                  </a:outerShdw>
                </a:effectLst>
                <a:cs typeface="Arial" charset="0"/>
              </a:rPr>
              <a:t>Borregaard skal </a:t>
            </a:r>
            <a:r>
              <a:rPr lang="nb-NO" sz="3600" dirty="0">
                <a:solidFill>
                  <a:schemeClr val="accent1"/>
                </a:solidFill>
                <a:effectLst>
                  <a:outerShdw dist="63500" sx="1000" sy="1000" algn="ctr" rotWithShape="0">
                    <a:schemeClr val="tx1"/>
                  </a:outerShdw>
                </a:effectLst>
                <a:cs typeface="Arial" charset="0"/>
              </a:rPr>
              <a:t>levere </a:t>
            </a:r>
            <a:r>
              <a:rPr lang="nb-NO" sz="3600" b="1" dirty="0">
                <a:solidFill>
                  <a:schemeClr val="accent1"/>
                </a:solidFill>
                <a:effectLst>
                  <a:outerShdw dist="63500" sx="1000" sy="1000" algn="ctr" rotWithShape="0">
                    <a:schemeClr val="tx1"/>
                  </a:outerShdw>
                </a:effectLst>
                <a:cs typeface="Arial" charset="0"/>
              </a:rPr>
              <a:t>bærekraftige</a:t>
            </a:r>
            <a:r>
              <a:rPr lang="nb-NO" sz="3600" dirty="0">
                <a:solidFill>
                  <a:schemeClr val="accent1"/>
                </a:solidFill>
                <a:effectLst>
                  <a:outerShdw dist="63500" sx="1000" sy="1000" algn="ctr" rotWithShape="0">
                    <a:schemeClr val="tx1"/>
                  </a:outerShdw>
                </a:effectLst>
                <a:cs typeface="Arial" charset="0"/>
              </a:rPr>
              <a:t> løsninger basert </a:t>
            </a:r>
            <a:r>
              <a:rPr lang="nb-NO" sz="3600" dirty="0" smtClean="0">
                <a:solidFill>
                  <a:schemeClr val="accent1"/>
                </a:solidFill>
                <a:effectLst>
                  <a:outerShdw dist="63500" sx="1000" sy="1000" algn="ctr" rotWithShape="0">
                    <a:schemeClr val="tx1"/>
                  </a:outerShdw>
                </a:effectLst>
                <a:cs typeface="Arial" charset="0"/>
              </a:rPr>
              <a:t>på </a:t>
            </a:r>
            <a:r>
              <a:rPr lang="nb-NO" sz="3600" b="1" dirty="0" smtClean="0">
                <a:solidFill>
                  <a:schemeClr val="accent1"/>
                </a:solidFill>
                <a:effectLst>
                  <a:outerShdw dist="63500" sx="1000" sy="1000" algn="ctr" rotWithShape="0">
                    <a:schemeClr val="tx1"/>
                  </a:outerShdw>
                </a:effectLst>
                <a:cs typeface="Arial" charset="0"/>
              </a:rPr>
              <a:t>f</a:t>
            </a:r>
            <a:r>
              <a:rPr lang="nb-NO" sz="3600" b="1" dirty="0" smtClean="0">
                <a:effectLst>
                  <a:outerShdw dist="63500" sx="1000" sy="1000" algn="ctr" rotWithShape="0">
                    <a:schemeClr val="tx1"/>
                  </a:outerShdw>
                </a:effectLst>
                <a:cs typeface="Arial" charset="0"/>
              </a:rPr>
              <a:t>ornybare </a:t>
            </a:r>
            <a:r>
              <a:rPr lang="nb-NO" sz="3600" b="1" dirty="0">
                <a:effectLst>
                  <a:outerShdw dist="63500" sx="1000" sy="1000" algn="ctr" rotWithShape="0">
                    <a:schemeClr val="tx1"/>
                  </a:outerShdw>
                </a:effectLst>
                <a:cs typeface="Arial" charset="0"/>
              </a:rPr>
              <a:t>råmaterialer </a:t>
            </a:r>
            <a:r>
              <a:rPr lang="nb-NO" sz="3600" dirty="0">
                <a:solidFill>
                  <a:schemeClr val="accent1"/>
                </a:solidFill>
                <a:effectLst>
                  <a:outerShdw dist="63500" sx="1000" sy="1000" algn="ctr" rotWithShape="0">
                    <a:schemeClr val="tx1"/>
                  </a:outerShdw>
                </a:effectLst>
                <a:cs typeface="Arial" charset="0"/>
              </a:rPr>
              <a:t>og </a:t>
            </a:r>
            <a:r>
              <a:rPr lang="nb-NO" sz="3600" b="1" dirty="0">
                <a:effectLst>
                  <a:outerShdw dist="63500" sx="1000" sy="1000" algn="ctr" rotWithShape="0">
                    <a:schemeClr val="tx1"/>
                  </a:outerShdw>
                </a:effectLst>
                <a:cs typeface="Arial" charset="0"/>
              </a:rPr>
              <a:t>unik kompetanse</a:t>
            </a:r>
          </a:p>
        </p:txBody>
      </p:sp>
      <p:sp>
        <p:nvSpPr>
          <p:cNvPr id="3" name="Tittel 2"/>
          <p:cNvSpPr>
            <a:spLocks noGrp="1"/>
          </p:cNvSpPr>
          <p:nvPr>
            <p:ph type="title"/>
          </p:nvPr>
        </p:nvSpPr>
        <p:spPr/>
        <p:txBody>
          <a:bodyPr>
            <a:normAutofit/>
          </a:bodyPr>
          <a:lstStyle/>
          <a:p>
            <a:r>
              <a:rPr lang="nb-NO" dirty="0" smtClean="0"/>
              <a:t>Hovedmål</a:t>
            </a:r>
            <a:endParaRPr lang="nb-NO" dirty="0"/>
          </a:p>
        </p:txBody>
      </p:sp>
    </p:spTree>
    <p:extLst>
      <p:ext uri="{BB962C8B-B14F-4D97-AF65-F5344CB8AC3E}">
        <p14:creationId xmlns:p14="http://schemas.microsoft.com/office/powerpoint/2010/main" val="280285747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C83B4-E889-4E98-9460-1477BBC7A1F9}"/>
              </a:ext>
            </a:extLst>
          </p:cNvPr>
          <p:cNvSpPr>
            <a:spLocks noGrp="1"/>
          </p:cNvSpPr>
          <p:nvPr>
            <p:ph type="title"/>
          </p:nvPr>
        </p:nvSpPr>
        <p:spPr/>
        <p:txBody>
          <a:bodyPr/>
          <a:lstStyle/>
          <a:p>
            <a:r>
              <a:rPr lang="nb-NO" dirty="0"/>
              <a:t>Industri i verdensklasse</a:t>
            </a:r>
          </a:p>
        </p:txBody>
      </p:sp>
      <p:pic>
        <p:nvPicPr>
          <p:cNvPr id="7" name="Picture 6" descr="A picture containing person, man, outdoor&#10;&#10;Description generated with very high confidence">
            <a:extLst>
              <a:ext uri="{FF2B5EF4-FFF2-40B4-BE49-F238E27FC236}">
                <a16:creationId xmlns:a16="http://schemas.microsoft.com/office/drawing/2014/main" id="{535EE6E6-4186-4E95-AA9F-528C0A301E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158" y="1005459"/>
            <a:ext cx="5091692" cy="5056753"/>
          </a:xfrm>
          <a:prstGeom prst="rect">
            <a:avLst/>
          </a:prstGeom>
        </p:spPr>
      </p:pic>
      <p:cxnSp>
        <p:nvCxnSpPr>
          <p:cNvPr id="9" name="Straight Arrow Connector 8">
            <a:extLst>
              <a:ext uri="{FF2B5EF4-FFF2-40B4-BE49-F238E27FC236}">
                <a16:creationId xmlns:a16="http://schemas.microsoft.com/office/drawing/2014/main" id="{036788C1-E2C2-44D9-9D12-3BE829954957}"/>
              </a:ext>
            </a:extLst>
          </p:cNvPr>
          <p:cNvCxnSpPr/>
          <p:nvPr/>
        </p:nvCxnSpPr>
        <p:spPr>
          <a:xfrm>
            <a:off x="4004537" y="1860605"/>
            <a:ext cx="3132814" cy="0"/>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DBDD832-B0E0-4368-9F22-4C2C18148A73}"/>
              </a:ext>
            </a:extLst>
          </p:cNvPr>
          <p:cNvSpPr txBox="1"/>
          <p:nvPr/>
        </p:nvSpPr>
        <p:spPr>
          <a:xfrm>
            <a:off x="7336133" y="1675939"/>
            <a:ext cx="2154803" cy="369332"/>
          </a:xfrm>
          <a:prstGeom prst="rect">
            <a:avLst/>
          </a:prstGeom>
          <a:noFill/>
        </p:spPr>
        <p:txBody>
          <a:bodyPr wrap="square" rtlCol="0">
            <a:spAutoFit/>
          </a:bodyPr>
          <a:lstStyle/>
          <a:p>
            <a:r>
              <a:rPr lang="nb-NO" b="1" dirty="0">
                <a:solidFill>
                  <a:schemeClr val="accent1"/>
                </a:solidFill>
              </a:rPr>
              <a:t>TEKNOLOGI</a:t>
            </a:r>
          </a:p>
        </p:txBody>
      </p:sp>
      <p:cxnSp>
        <p:nvCxnSpPr>
          <p:cNvPr id="11" name="Straight Arrow Connector 10">
            <a:extLst>
              <a:ext uri="{FF2B5EF4-FFF2-40B4-BE49-F238E27FC236}">
                <a16:creationId xmlns:a16="http://schemas.microsoft.com/office/drawing/2014/main" id="{F9DF5590-C797-43D5-9782-EBC5C3BAD1A1}"/>
              </a:ext>
            </a:extLst>
          </p:cNvPr>
          <p:cNvCxnSpPr/>
          <p:nvPr/>
        </p:nvCxnSpPr>
        <p:spPr>
          <a:xfrm>
            <a:off x="5341681" y="3881562"/>
            <a:ext cx="3132814" cy="0"/>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3B43DC7-90D6-4393-8896-1B85352C314C}"/>
              </a:ext>
            </a:extLst>
          </p:cNvPr>
          <p:cNvSpPr txBox="1"/>
          <p:nvPr/>
        </p:nvSpPr>
        <p:spPr>
          <a:xfrm>
            <a:off x="8487085" y="3696896"/>
            <a:ext cx="2154803" cy="369332"/>
          </a:xfrm>
          <a:prstGeom prst="rect">
            <a:avLst/>
          </a:prstGeom>
          <a:noFill/>
        </p:spPr>
        <p:txBody>
          <a:bodyPr wrap="square" rtlCol="0">
            <a:spAutoFit/>
          </a:bodyPr>
          <a:lstStyle/>
          <a:p>
            <a:r>
              <a:rPr lang="nb-NO" b="1" dirty="0">
                <a:solidFill>
                  <a:schemeClr val="accent1"/>
                </a:solidFill>
              </a:rPr>
              <a:t>INNOVASJON</a:t>
            </a:r>
          </a:p>
        </p:txBody>
      </p:sp>
      <p:cxnSp>
        <p:nvCxnSpPr>
          <p:cNvPr id="14" name="Straight Arrow Connector 13">
            <a:extLst>
              <a:ext uri="{FF2B5EF4-FFF2-40B4-BE49-F238E27FC236}">
                <a16:creationId xmlns:a16="http://schemas.microsoft.com/office/drawing/2014/main" id="{7AFA415B-76B3-4930-8C7C-0BEBE6EF4D05}"/>
              </a:ext>
            </a:extLst>
          </p:cNvPr>
          <p:cNvCxnSpPr/>
          <p:nvPr/>
        </p:nvCxnSpPr>
        <p:spPr>
          <a:xfrm>
            <a:off x="1754318" y="5064981"/>
            <a:ext cx="6082748" cy="0"/>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7E1160A-7263-4C2E-97E0-3B3534A299ED}"/>
              </a:ext>
            </a:extLst>
          </p:cNvPr>
          <p:cNvSpPr txBox="1"/>
          <p:nvPr/>
        </p:nvSpPr>
        <p:spPr>
          <a:xfrm>
            <a:off x="7896700" y="4888784"/>
            <a:ext cx="2154803" cy="369332"/>
          </a:xfrm>
          <a:prstGeom prst="rect">
            <a:avLst/>
          </a:prstGeom>
          <a:noFill/>
        </p:spPr>
        <p:txBody>
          <a:bodyPr wrap="square" rtlCol="0">
            <a:spAutoFit/>
          </a:bodyPr>
          <a:lstStyle/>
          <a:p>
            <a:r>
              <a:rPr lang="nb-NO" b="1" dirty="0">
                <a:solidFill>
                  <a:schemeClr val="accent1"/>
                </a:solidFill>
              </a:rPr>
              <a:t>BÆREKRAFT</a:t>
            </a:r>
          </a:p>
        </p:txBody>
      </p:sp>
      <p:cxnSp>
        <p:nvCxnSpPr>
          <p:cNvPr id="17" name="Straight Arrow Connector 16">
            <a:extLst>
              <a:ext uri="{FF2B5EF4-FFF2-40B4-BE49-F238E27FC236}">
                <a16:creationId xmlns:a16="http://schemas.microsoft.com/office/drawing/2014/main" id="{18222B09-18CF-4C4A-A421-E7FB8CAF48F9}"/>
              </a:ext>
            </a:extLst>
          </p:cNvPr>
          <p:cNvCxnSpPr/>
          <p:nvPr/>
        </p:nvCxnSpPr>
        <p:spPr>
          <a:xfrm>
            <a:off x="5745267" y="2842528"/>
            <a:ext cx="2473462" cy="0"/>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58CC7EC-6D04-4DCD-A357-68A4010C3A2C}"/>
              </a:ext>
            </a:extLst>
          </p:cNvPr>
          <p:cNvSpPr txBox="1"/>
          <p:nvPr/>
        </p:nvSpPr>
        <p:spPr>
          <a:xfrm>
            <a:off x="8289628" y="2658389"/>
            <a:ext cx="2154803" cy="369332"/>
          </a:xfrm>
          <a:prstGeom prst="rect">
            <a:avLst/>
          </a:prstGeom>
          <a:noFill/>
        </p:spPr>
        <p:txBody>
          <a:bodyPr wrap="square" rtlCol="0">
            <a:spAutoFit/>
          </a:bodyPr>
          <a:lstStyle/>
          <a:p>
            <a:r>
              <a:rPr lang="nb-NO" b="1" dirty="0">
                <a:solidFill>
                  <a:schemeClr val="accent1"/>
                </a:solidFill>
              </a:rPr>
              <a:t>KOMPETANSE</a:t>
            </a:r>
          </a:p>
        </p:txBody>
      </p:sp>
    </p:spTree>
    <p:extLst>
      <p:ext uri="{BB962C8B-B14F-4D97-AF65-F5344CB8AC3E}">
        <p14:creationId xmlns:p14="http://schemas.microsoft.com/office/powerpoint/2010/main" val="36721427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Rekruttering i Borregaard</a:t>
            </a:r>
            <a:endParaRPr lang="nb-NO" dirty="0"/>
          </a:p>
        </p:txBody>
      </p:sp>
      <p:sp>
        <p:nvSpPr>
          <p:cNvPr id="3" name="Content Placeholder 2"/>
          <p:cNvSpPr>
            <a:spLocks noGrp="1"/>
          </p:cNvSpPr>
          <p:nvPr>
            <p:ph idx="1"/>
          </p:nvPr>
        </p:nvSpPr>
        <p:spPr/>
        <p:txBody>
          <a:bodyPr>
            <a:normAutofit fontScale="92500" lnSpcReduction="10000"/>
          </a:bodyPr>
          <a:lstStyle/>
          <a:p>
            <a:pPr marL="0" indent="0">
              <a:buNone/>
            </a:pPr>
            <a:r>
              <a:rPr lang="nb-NO" dirty="0" smtClean="0"/>
              <a:t>Vi rekrutterer</a:t>
            </a:r>
          </a:p>
          <a:p>
            <a:pPr marL="0" indent="0">
              <a:buNone/>
            </a:pPr>
            <a:r>
              <a:rPr lang="nb-NO" dirty="0"/>
              <a:t>	</a:t>
            </a:r>
            <a:endParaRPr lang="nb-NO" dirty="0" smtClean="0"/>
          </a:p>
          <a:p>
            <a:pPr marL="0" indent="0">
              <a:buNone/>
            </a:pPr>
            <a:r>
              <a:rPr lang="nb-NO" dirty="0"/>
              <a:t>	</a:t>
            </a:r>
            <a:r>
              <a:rPr lang="nb-NO" dirty="0" smtClean="0"/>
              <a:t>Lærlinger</a:t>
            </a:r>
          </a:p>
          <a:p>
            <a:pPr marL="0" indent="0">
              <a:buNone/>
            </a:pPr>
            <a:r>
              <a:rPr lang="nb-NO" dirty="0"/>
              <a:t>	</a:t>
            </a:r>
            <a:r>
              <a:rPr lang="nb-NO" dirty="0" smtClean="0"/>
              <a:t>Forskere</a:t>
            </a:r>
          </a:p>
          <a:p>
            <a:pPr marL="0" indent="0">
              <a:buNone/>
            </a:pPr>
            <a:r>
              <a:rPr lang="nb-NO" dirty="0" smtClean="0"/>
              <a:t>	</a:t>
            </a:r>
            <a:r>
              <a:rPr lang="nb-NO" dirty="0" err="1" smtClean="0"/>
              <a:t>Traineer</a:t>
            </a:r>
            <a:endParaRPr lang="nb-NO" dirty="0" smtClean="0"/>
          </a:p>
          <a:p>
            <a:pPr marL="0" indent="0">
              <a:buNone/>
            </a:pPr>
            <a:r>
              <a:rPr lang="nb-NO" dirty="0" smtClean="0"/>
              <a:t>	Ingeniør/ Sivilingeniør</a:t>
            </a:r>
          </a:p>
          <a:p>
            <a:pPr marL="0" indent="0">
              <a:buNone/>
            </a:pPr>
            <a:r>
              <a:rPr lang="nb-NO" dirty="0"/>
              <a:t>	</a:t>
            </a:r>
            <a:r>
              <a:rPr lang="nb-NO" dirty="0" smtClean="0"/>
              <a:t>Tekniske selgere</a:t>
            </a:r>
          </a:p>
          <a:p>
            <a:pPr marL="0" indent="0">
              <a:buNone/>
            </a:pPr>
            <a:r>
              <a:rPr lang="nb-NO" dirty="0"/>
              <a:t>	</a:t>
            </a:r>
            <a:r>
              <a:rPr lang="nb-NO" dirty="0" smtClean="0"/>
              <a:t>Stab- og støttefunksjoner</a:t>
            </a:r>
          </a:p>
          <a:p>
            <a:pPr marL="0" indent="0">
              <a:buNone/>
            </a:pPr>
            <a:r>
              <a:rPr lang="nb-NO" dirty="0"/>
              <a:t>	</a:t>
            </a:r>
          </a:p>
        </p:txBody>
      </p:sp>
    </p:spTree>
    <p:extLst>
      <p:ext uri="{BB962C8B-B14F-4D97-AF65-F5344CB8AC3E}">
        <p14:creationId xmlns:p14="http://schemas.microsoft.com/office/powerpoint/2010/main" val="1401421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nb-NO" dirty="0" smtClean="0"/>
              <a:t>Hva er kompetanse?</a:t>
            </a:r>
            <a:endParaRPr lang="nb-NO" dirty="0"/>
          </a:p>
        </p:txBody>
      </p:sp>
      <p:pic>
        <p:nvPicPr>
          <p:cNvPr id="10" name="Content Placeholder 9"/>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65398" y="1349050"/>
            <a:ext cx="2188959" cy="1456618"/>
          </a:xfr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398" y="2865301"/>
            <a:ext cx="2188959" cy="1450172"/>
          </a:xfrm>
          <a:prstGeom prst="rect">
            <a:avLst/>
          </a:prstGeom>
        </p:spPr>
      </p:pic>
      <p:pic>
        <p:nvPicPr>
          <p:cNvPr id="16" name="Content Placeholder 15"/>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365397" y="4371220"/>
            <a:ext cx="2198705" cy="1463048"/>
          </a:xfrm>
        </p:spPr>
      </p:pic>
      <p:sp>
        <p:nvSpPr>
          <p:cNvPr id="25" name="Plassholder for innhold 5"/>
          <p:cNvSpPr txBox="1">
            <a:spLocks/>
          </p:cNvSpPr>
          <p:nvPr/>
        </p:nvSpPr>
        <p:spPr>
          <a:xfrm>
            <a:off x="2564102" y="1276223"/>
            <a:ext cx="8618018" cy="4617681"/>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buClr>
                <a:srgbClr val="CDC4B7"/>
              </a:buClr>
              <a:buFont typeface="Arial" panose="020B0604020202020204" pitchFamily="34" charset="0"/>
              <a:buChar char="•"/>
              <a:defRPr sz="2800" kern="1200">
                <a:solidFill>
                  <a:schemeClr val="accent1"/>
                </a:solidFill>
                <a:latin typeface="+mj-lt"/>
                <a:ea typeface="+mn-ea"/>
                <a:cs typeface="+mn-cs"/>
              </a:defRPr>
            </a:lvl1pPr>
            <a:lvl2pPr marL="685800" indent="-228600" algn="l" defTabSz="914400" rtl="0" eaLnBrk="1" latinLnBrk="0" hangingPunct="1">
              <a:lnSpc>
                <a:spcPct val="100000"/>
              </a:lnSpc>
              <a:spcBef>
                <a:spcPts val="500"/>
              </a:spcBef>
              <a:buClr>
                <a:srgbClr val="CDC4B7"/>
              </a:buClr>
              <a:buFont typeface="Arial" panose="020B0604020202020204" pitchFamily="34" charset="0"/>
              <a:buChar char="•"/>
              <a:defRPr sz="2400" kern="1200">
                <a:solidFill>
                  <a:schemeClr val="accent1"/>
                </a:solidFill>
                <a:latin typeface="+mj-lt"/>
                <a:ea typeface="+mn-ea"/>
                <a:cs typeface="+mn-cs"/>
              </a:defRPr>
            </a:lvl2pPr>
            <a:lvl3pPr marL="1143000" indent="-228600" algn="l" defTabSz="914400" rtl="0" eaLnBrk="1" latinLnBrk="0" hangingPunct="1">
              <a:lnSpc>
                <a:spcPct val="100000"/>
              </a:lnSpc>
              <a:spcBef>
                <a:spcPts val="500"/>
              </a:spcBef>
              <a:buClr>
                <a:srgbClr val="CDC4B7"/>
              </a:buClr>
              <a:buFont typeface="Arial" panose="020B0604020202020204" pitchFamily="34" charset="0"/>
              <a:buChar char="•"/>
              <a:defRPr sz="2000" kern="1200">
                <a:solidFill>
                  <a:schemeClr val="accent1"/>
                </a:solidFill>
                <a:latin typeface="+mj-lt"/>
                <a:ea typeface="+mn-ea"/>
                <a:cs typeface="+mn-cs"/>
              </a:defRPr>
            </a:lvl3pPr>
            <a:lvl4pPr marL="1600200" indent="-228600" algn="l" defTabSz="914400" rtl="0" eaLnBrk="1" latinLnBrk="0" hangingPunct="1">
              <a:lnSpc>
                <a:spcPct val="100000"/>
              </a:lnSpc>
              <a:spcBef>
                <a:spcPts val="500"/>
              </a:spcBef>
              <a:buClr>
                <a:srgbClr val="CDC4B7"/>
              </a:buClr>
              <a:buFont typeface="Arial" panose="020B0604020202020204" pitchFamily="34" charset="0"/>
              <a:buChar char="•"/>
              <a:defRPr sz="1800" kern="1200">
                <a:solidFill>
                  <a:schemeClr val="accent1"/>
                </a:solidFill>
                <a:latin typeface="+mj-lt"/>
                <a:ea typeface="+mn-ea"/>
                <a:cs typeface="+mn-cs"/>
              </a:defRPr>
            </a:lvl4pPr>
            <a:lvl5pPr marL="2057400" indent="-228600" algn="l" defTabSz="914400" rtl="0" eaLnBrk="1" latinLnBrk="0" hangingPunct="1">
              <a:lnSpc>
                <a:spcPct val="100000"/>
              </a:lnSpc>
              <a:spcBef>
                <a:spcPts val="500"/>
              </a:spcBef>
              <a:buClr>
                <a:srgbClr val="CDC4B7"/>
              </a:buClr>
              <a:buFont typeface="Arial" panose="020B0604020202020204" pitchFamily="34" charset="0"/>
              <a:buChar char="•"/>
              <a:defRPr sz="1800" kern="1200">
                <a:solidFill>
                  <a:schemeClr val="accent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b-NO" dirty="0" smtClean="0"/>
          </a:p>
          <a:p>
            <a:pPr marL="457200" lvl="1" indent="0">
              <a:buNone/>
            </a:pPr>
            <a:r>
              <a:rPr lang="nb-NO" dirty="0"/>
              <a:t>For oss er </a:t>
            </a:r>
            <a:r>
              <a:rPr lang="nb-NO" dirty="0" smtClean="0"/>
              <a:t>kompetanse </a:t>
            </a:r>
            <a:r>
              <a:rPr lang="nb-NO" dirty="0"/>
              <a:t>å ha </a:t>
            </a:r>
            <a:r>
              <a:rPr lang="nb-NO" b="1" dirty="0"/>
              <a:t>kunnskaper, ferdigheter, evner og holdninger</a:t>
            </a:r>
            <a:r>
              <a:rPr lang="nb-NO" dirty="0"/>
              <a:t>, tilpasset forventninger og krav. I Borregaard er kompetanseutvikling viktig både for å møte dagens krav og morgendagens utfordringer. </a:t>
            </a:r>
            <a:endParaRPr lang="nb-NO" dirty="0" smtClean="0"/>
          </a:p>
          <a:p>
            <a:endParaRPr lang="nb-NO" dirty="0"/>
          </a:p>
          <a:p>
            <a:pPr marL="457200" lvl="1" indent="0">
              <a:buNone/>
            </a:pPr>
            <a:r>
              <a:rPr lang="nb-NO" dirty="0"/>
              <a:t/>
            </a:r>
            <a:br>
              <a:rPr lang="nb-NO" dirty="0"/>
            </a:br>
            <a:r>
              <a:rPr lang="nb-NO" dirty="0"/>
              <a:t>	 </a:t>
            </a:r>
            <a:endParaRPr lang="nb-NO" dirty="0">
              <a:solidFill>
                <a:srgbClr val="0067A6"/>
              </a:solidFill>
            </a:endParaRPr>
          </a:p>
          <a:p>
            <a:pPr marL="228600" marR="0" lvl="0" indent="-228600" algn="l" defTabSz="914400" rtl="0" eaLnBrk="1" fontAlgn="auto" latinLnBrk="0" hangingPunct="1">
              <a:lnSpc>
                <a:spcPct val="100000"/>
              </a:lnSpc>
              <a:spcBef>
                <a:spcPts val="1000"/>
              </a:spcBef>
              <a:spcAft>
                <a:spcPts val="0"/>
              </a:spcAft>
              <a:buClr>
                <a:srgbClr val="CDC4B7"/>
              </a:buClr>
              <a:buSzTx/>
              <a:buFont typeface="Arial" panose="020B0604020202020204" pitchFamily="34" charset="0"/>
              <a:buChar char="•"/>
              <a:tabLst/>
              <a:defRPr/>
            </a:pPr>
            <a:endParaRPr kumimoji="0" lang="nb-NO" sz="2800" b="0" i="0" u="none" strike="noStrike" kern="1200" cap="none" spc="0" normalizeH="0" baseline="0" noProof="0" dirty="0">
              <a:ln>
                <a:noFill/>
              </a:ln>
              <a:solidFill>
                <a:srgbClr val="0067A6"/>
              </a:solidFill>
              <a:effectLst/>
              <a:uLnTx/>
              <a:uFillTx/>
              <a:latin typeface="Calibri Light"/>
              <a:ea typeface="+mn-ea"/>
              <a:cs typeface="+mn-cs"/>
            </a:endParaRPr>
          </a:p>
          <a:p>
            <a:pPr marL="228600" marR="0" lvl="0" indent="-228600" algn="l" defTabSz="914400" rtl="0" eaLnBrk="1" fontAlgn="auto" latinLnBrk="0" hangingPunct="1">
              <a:lnSpc>
                <a:spcPct val="100000"/>
              </a:lnSpc>
              <a:spcBef>
                <a:spcPts val="1000"/>
              </a:spcBef>
              <a:spcAft>
                <a:spcPts val="0"/>
              </a:spcAft>
              <a:buClr>
                <a:srgbClr val="CDC4B7"/>
              </a:buClr>
              <a:buSzTx/>
              <a:buFont typeface="Arial" panose="020B0604020202020204" pitchFamily="34" charset="0"/>
              <a:buChar char="•"/>
              <a:tabLst/>
              <a:defRPr/>
            </a:pPr>
            <a:endParaRPr kumimoji="0" lang="nb-NO" sz="2800" b="0" i="0" u="none" strike="noStrike" kern="1200" cap="none" spc="0" normalizeH="0" baseline="0" noProof="0" dirty="0">
              <a:ln>
                <a:noFill/>
              </a:ln>
              <a:solidFill>
                <a:srgbClr val="0067A6"/>
              </a:solidFill>
              <a:effectLst/>
              <a:uLnTx/>
              <a:uFillTx/>
              <a:latin typeface="Calibri Light"/>
              <a:ea typeface="+mn-ea"/>
              <a:cs typeface="+mn-cs"/>
            </a:endParaRPr>
          </a:p>
        </p:txBody>
      </p:sp>
    </p:spTree>
    <p:extLst>
      <p:ext uri="{BB962C8B-B14F-4D97-AF65-F5344CB8AC3E}">
        <p14:creationId xmlns:p14="http://schemas.microsoft.com/office/powerpoint/2010/main" val="2783160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Ønsket kompetanse nyutdannede akademikere </a:t>
            </a:r>
            <a:endParaRPr lang="nb-NO" dirty="0"/>
          </a:p>
        </p:txBody>
      </p:sp>
      <p:sp>
        <p:nvSpPr>
          <p:cNvPr id="3" name="Content Placeholder 2"/>
          <p:cNvSpPr>
            <a:spLocks noGrp="1"/>
          </p:cNvSpPr>
          <p:nvPr>
            <p:ph sz="half" idx="1"/>
          </p:nvPr>
        </p:nvSpPr>
        <p:spPr>
          <a:xfrm>
            <a:off x="375924" y="-299258"/>
            <a:ext cx="5872122" cy="4879571"/>
          </a:xfrm>
        </p:spPr>
        <p:txBody>
          <a:bodyPr>
            <a:normAutofit/>
          </a:bodyPr>
          <a:lstStyle/>
          <a:p>
            <a:r>
              <a:rPr lang="nb-NO" dirty="0" smtClean="0"/>
              <a:t>Faglig relevant spiss på utdanningen?</a:t>
            </a:r>
          </a:p>
          <a:p>
            <a:r>
              <a:rPr lang="nb-NO" dirty="0" smtClean="0"/>
              <a:t>Utveksling under studiene?</a:t>
            </a:r>
          </a:p>
          <a:p>
            <a:r>
              <a:rPr lang="nb-NO" dirty="0" smtClean="0"/>
              <a:t>Karakterer?</a:t>
            </a:r>
          </a:p>
        </p:txBody>
      </p:sp>
      <p:sp>
        <p:nvSpPr>
          <p:cNvPr id="7" name="Content Placeholder 6"/>
          <p:cNvSpPr>
            <a:spLocks noGrp="1"/>
          </p:cNvSpPr>
          <p:nvPr>
            <p:ph sz="half" idx="2"/>
          </p:nvPr>
        </p:nvSpPr>
        <p:spPr>
          <a:xfrm>
            <a:off x="6248046" y="1388225"/>
            <a:ext cx="5485130" cy="2202873"/>
          </a:xfrm>
        </p:spPr>
        <p:txBody>
          <a:bodyPr/>
          <a:lstStyle/>
          <a:p>
            <a:r>
              <a:rPr lang="nb-NO" dirty="0"/>
              <a:t>Sommerjobber – relevant erfaring?</a:t>
            </a:r>
          </a:p>
          <a:p>
            <a:r>
              <a:rPr lang="nb-NO" dirty="0"/>
              <a:t>Verv eller engasjement på fritida?</a:t>
            </a:r>
          </a:p>
          <a:p>
            <a:r>
              <a:rPr lang="nb-NO" dirty="0" smtClean="0"/>
              <a:t>Kommunikasjonsevner?</a:t>
            </a:r>
            <a:endParaRPr lang="nb-NO" dirty="0"/>
          </a:p>
          <a:p>
            <a:endParaRPr lang="nb-NO" dirty="0"/>
          </a:p>
        </p:txBody>
      </p:sp>
      <p:pic>
        <p:nvPicPr>
          <p:cNvPr id="8" name="Picture Placeholder 1"/>
          <p:cNvPicPr>
            <a:picLocks noChangeAspect="1"/>
          </p:cNvPicPr>
          <p:nvPr/>
        </p:nvPicPr>
        <p:blipFill>
          <a:blip r:embed="rId3"/>
          <a:srcRect t="9683" b="9683"/>
          <a:stretch>
            <a:fillRect/>
          </a:stretch>
        </p:blipFill>
        <p:spPr>
          <a:xfrm>
            <a:off x="225466" y="3798367"/>
            <a:ext cx="8789078" cy="212981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1184" y="3798367"/>
            <a:ext cx="3402925" cy="2129813"/>
          </a:xfrm>
          <a:prstGeom prst="rect">
            <a:avLst/>
          </a:prstGeom>
        </p:spPr>
      </p:pic>
    </p:spTree>
    <p:extLst>
      <p:ext uri="{BB962C8B-B14F-4D97-AF65-F5344CB8AC3E}">
        <p14:creationId xmlns:p14="http://schemas.microsoft.com/office/powerpoint/2010/main" val="671257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b-NO" dirty="0" smtClean="0"/>
              <a:t>Hva skal læres i jobb som nyutdannet?</a:t>
            </a:r>
            <a:endParaRPr lang="nb-NO" dirty="0"/>
          </a:p>
        </p:txBody>
      </p:sp>
      <p:pic>
        <p:nvPicPr>
          <p:cNvPr id="9" name="Picture 2" descr="http://bimandintegratedesign.files.wordpress.com/2010/03/tshaped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7144" y="1774503"/>
            <a:ext cx="3290177" cy="261569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34242" y="5177147"/>
            <a:ext cx="10101398" cy="369332"/>
          </a:xfrm>
          <a:prstGeom prst="rect">
            <a:avLst/>
          </a:prstGeom>
          <a:solidFill>
            <a:schemeClr val="accent1"/>
          </a:solidFill>
        </p:spPr>
        <p:txBody>
          <a:bodyPr wrap="square" rtlCol="0">
            <a:spAutoFit/>
          </a:bodyPr>
          <a:lstStyle/>
          <a:p>
            <a:r>
              <a:rPr lang="en-US" dirty="0">
                <a:solidFill>
                  <a:schemeClr val="bg1"/>
                </a:solidFill>
              </a:rPr>
              <a:t>Objective: To exercise </a:t>
            </a:r>
            <a:r>
              <a:rPr lang="en-US" dirty="0" smtClean="0">
                <a:solidFill>
                  <a:schemeClr val="bg1"/>
                </a:solidFill>
              </a:rPr>
              <a:t>your </a:t>
            </a:r>
            <a:r>
              <a:rPr lang="en-US" dirty="0">
                <a:solidFill>
                  <a:schemeClr val="bg1"/>
                </a:solidFill>
              </a:rPr>
              <a:t>profession effectively in the current business, organizational and cultural context</a:t>
            </a:r>
            <a:endParaRPr lang="nb-NO" dirty="0">
              <a:solidFill>
                <a:schemeClr val="bg1"/>
              </a:solidFill>
            </a:endParaRPr>
          </a:p>
        </p:txBody>
      </p:sp>
      <p:sp>
        <p:nvSpPr>
          <p:cNvPr id="11" name="TextBox 10"/>
          <p:cNvSpPr txBox="1"/>
          <p:nvPr/>
        </p:nvSpPr>
        <p:spPr>
          <a:xfrm>
            <a:off x="7295301" y="2314718"/>
            <a:ext cx="2280881" cy="1200329"/>
          </a:xfrm>
          <a:prstGeom prst="rect">
            <a:avLst/>
          </a:prstGeom>
          <a:noFill/>
        </p:spPr>
        <p:txBody>
          <a:bodyPr wrap="none" rtlCol="0">
            <a:spAutoFit/>
          </a:bodyPr>
          <a:lstStyle/>
          <a:p>
            <a:r>
              <a:rPr lang="en-US" dirty="0" err="1" smtClean="0">
                <a:solidFill>
                  <a:srgbClr val="0070C0"/>
                </a:solidFill>
              </a:rPr>
              <a:t>Forretningsforståelse</a:t>
            </a:r>
            <a:endParaRPr lang="en-US" dirty="0">
              <a:solidFill>
                <a:srgbClr val="0070C0"/>
              </a:solidFill>
            </a:endParaRPr>
          </a:p>
          <a:p>
            <a:r>
              <a:rPr lang="en-US" dirty="0" smtClean="0">
                <a:solidFill>
                  <a:srgbClr val="0070C0"/>
                </a:solidFill>
              </a:rPr>
              <a:t>Team-</a:t>
            </a:r>
            <a:r>
              <a:rPr lang="en-US" dirty="0" err="1" smtClean="0">
                <a:solidFill>
                  <a:srgbClr val="0070C0"/>
                </a:solidFill>
              </a:rPr>
              <a:t>arbeid</a:t>
            </a:r>
            <a:endParaRPr lang="en-US" dirty="0" smtClean="0">
              <a:solidFill>
                <a:srgbClr val="0070C0"/>
              </a:solidFill>
            </a:endParaRPr>
          </a:p>
          <a:p>
            <a:r>
              <a:rPr lang="en-US" dirty="0" err="1" smtClean="0">
                <a:solidFill>
                  <a:srgbClr val="0070C0"/>
                </a:solidFill>
              </a:rPr>
              <a:t>Kommunikasjonsevner</a:t>
            </a:r>
            <a:endParaRPr lang="en-US" dirty="0">
              <a:solidFill>
                <a:srgbClr val="0070C0"/>
              </a:solidFill>
            </a:endParaRPr>
          </a:p>
          <a:p>
            <a:r>
              <a:rPr lang="en-US" dirty="0" err="1" smtClean="0">
                <a:solidFill>
                  <a:srgbClr val="0070C0"/>
                </a:solidFill>
              </a:rPr>
              <a:t>Tidsstyring</a:t>
            </a:r>
            <a:endParaRPr lang="en-US" dirty="0">
              <a:solidFill>
                <a:srgbClr val="0070C0"/>
              </a:solidFill>
            </a:endParaRPr>
          </a:p>
        </p:txBody>
      </p:sp>
      <p:sp>
        <p:nvSpPr>
          <p:cNvPr id="12" name="Rectangle 11"/>
          <p:cNvSpPr/>
          <p:nvPr/>
        </p:nvSpPr>
        <p:spPr>
          <a:xfrm>
            <a:off x="129849" y="5969342"/>
            <a:ext cx="3434056" cy="276999"/>
          </a:xfrm>
          <a:prstGeom prst="rect">
            <a:avLst/>
          </a:prstGeom>
        </p:spPr>
        <p:txBody>
          <a:bodyPr wrap="square">
            <a:spAutoFit/>
          </a:bodyPr>
          <a:lstStyle/>
          <a:p>
            <a:r>
              <a:rPr lang="nb-NO" sz="1200" i="1" dirty="0">
                <a:solidFill>
                  <a:srgbClr val="0070C0"/>
                </a:solidFill>
              </a:rPr>
              <a:t>https://en.wikipedia.org/wiki/T-shaped_skills</a:t>
            </a:r>
          </a:p>
        </p:txBody>
      </p:sp>
    </p:spTree>
    <p:extLst>
      <p:ext uri="{BB962C8B-B14F-4D97-AF65-F5344CB8AC3E}">
        <p14:creationId xmlns:p14="http://schemas.microsoft.com/office/powerpoint/2010/main" val="403203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73718" y="-136847"/>
            <a:ext cx="11986230" cy="945502"/>
          </a:xfrm>
        </p:spPr>
        <p:txBody>
          <a:bodyPr>
            <a:normAutofit/>
          </a:bodyPr>
          <a:lstStyle/>
          <a:p>
            <a:r>
              <a:rPr lang="en-GB" sz="3600" dirty="0" err="1" smtClean="0"/>
              <a:t>Utenlandsopphold</a:t>
            </a:r>
            <a:r>
              <a:rPr lang="en-GB" sz="3600" dirty="0" smtClean="0"/>
              <a:t> </a:t>
            </a:r>
            <a:r>
              <a:rPr lang="en-GB" sz="3600" dirty="0" err="1" smtClean="0"/>
              <a:t>gir</a:t>
            </a:r>
            <a:r>
              <a:rPr lang="en-GB" sz="3600" dirty="0" smtClean="0"/>
              <a:t> relevant </a:t>
            </a:r>
            <a:r>
              <a:rPr lang="en-GB" sz="3600" dirty="0" err="1" smtClean="0"/>
              <a:t>erfaring</a:t>
            </a:r>
            <a:endParaRPr lang="en-GB" sz="3600" dirty="0"/>
          </a:p>
        </p:txBody>
      </p:sp>
      <p:sp>
        <p:nvSpPr>
          <p:cNvPr id="3" name="Plassholder for innhold 2"/>
          <p:cNvSpPr>
            <a:spLocks noGrp="1"/>
          </p:cNvSpPr>
          <p:nvPr>
            <p:ph idx="1"/>
          </p:nvPr>
        </p:nvSpPr>
        <p:spPr/>
        <p:txBody>
          <a:bodyPr>
            <a:noAutofit/>
          </a:bodyPr>
          <a:lstStyle/>
          <a:p>
            <a:pPr marL="0" indent="0">
              <a:buNone/>
            </a:pPr>
            <a:endParaRPr lang="en-GB" sz="1600" dirty="0" smtClean="0">
              <a:latin typeface="+mn-lt"/>
            </a:endParaRPr>
          </a:p>
          <a:p>
            <a:endParaRPr lang="en-GB" sz="1600" dirty="0" smtClean="0">
              <a:latin typeface="+mn-lt"/>
            </a:endParaRPr>
          </a:p>
          <a:p>
            <a:endParaRPr lang="en-GB" sz="1600" dirty="0" smtClean="0">
              <a:latin typeface="+mn-lt"/>
            </a:endParaRPr>
          </a:p>
          <a:p>
            <a:endParaRPr lang="en-GB" sz="1600" dirty="0">
              <a:latin typeface="+mn-lt"/>
            </a:endParaRPr>
          </a:p>
          <a:p>
            <a:pPr marL="0" indent="0">
              <a:buNone/>
            </a:pPr>
            <a:endParaRPr lang="en-GB" sz="1600" dirty="0">
              <a:latin typeface="+mn-lt"/>
            </a:endParaRPr>
          </a:p>
        </p:txBody>
      </p:sp>
      <p:sp>
        <p:nvSpPr>
          <p:cNvPr id="4" name="TextBox 3"/>
          <p:cNvSpPr txBox="1"/>
          <p:nvPr/>
        </p:nvSpPr>
        <p:spPr>
          <a:xfrm>
            <a:off x="419878" y="1905361"/>
            <a:ext cx="6919815" cy="2585323"/>
          </a:xfrm>
          <a:prstGeom prst="rect">
            <a:avLst/>
          </a:prstGeom>
          <a:noFill/>
        </p:spPr>
        <p:txBody>
          <a:bodyPr wrap="square" rtlCol="0">
            <a:spAutoFit/>
          </a:bodyPr>
          <a:lstStyle/>
          <a:p>
            <a:r>
              <a:rPr lang="nb-NO" sz="2400" dirty="0">
                <a:solidFill>
                  <a:schemeClr val="accent1"/>
                </a:solidFill>
                <a:latin typeface="+mj-lt"/>
              </a:rPr>
              <a:t>Får tilgang til et internasjonalt miljø – å eksponere seg selv for kulturelle ulikheter gir en forberedelse til å jobbe i en internasjonal bedrift og for å jobbe med ulike typer mennesker. </a:t>
            </a:r>
          </a:p>
          <a:p>
            <a:endParaRPr lang="nb-NO" sz="2400" dirty="0" smtClean="0">
              <a:solidFill>
                <a:schemeClr val="accent1"/>
              </a:solidFill>
              <a:latin typeface="+mj-lt"/>
            </a:endParaRPr>
          </a:p>
          <a:p>
            <a:endParaRPr lang="nb-NO" sz="2400" dirty="0">
              <a:solidFill>
                <a:schemeClr val="accent1"/>
              </a:solidFill>
              <a:latin typeface="+mj-lt"/>
            </a:endParaRPr>
          </a:p>
          <a:p>
            <a:endParaRPr lang="nb-NO" dirty="0" smtClean="0"/>
          </a:p>
        </p:txBody>
      </p:sp>
      <p:pic>
        <p:nvPicPr>
          <p:cNvPr id="5" name="Picture 4"/>
          <p:cNvPicPr>
            <a:picLocks noChangeAspect="1"/>
          </p:cNvPicPr>
          <p:nvPr/>
        </p:nvPicPr>
        <p:blipFill>
          <a:blip r:embed="rId3"/>
          <a:stretch>
            <a:fillRect/>
          </a:stretch>
        </p:blipFill>
        <p:spPr>
          <a:xfrm>
            <a:off x="7787133" y="1728592"/>
            <a:ext cx="3599026" cy="2226861"/>
          </a:xfrm>
          <a:prstGeom prst="rect">
            <a:avLst/>
          </a:prstGeom>
        </p:spPr>
      </p:pic>
    </p:spTree>
    <p:extLst>
      <p:ext uri="{BB962C8B-B14F-4D97-AF65-F5344CB8AC3E}">
        <p14:creationId xmlns:p14="http://schemas.microsoft.com/office/powerpoint/2010/main" val="2544357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tema">
  <a:themeElements>
    <a:clrScheme name="Borregaard">
      <a:dk1>
        <a:sysClr val="windowText" lastClr="000000"/>
      </a:dk1>
      <a:lt1>
        <a:sysClr val="window" lastClr="FFFFFF"/>
      </a:lt1>
      <a:dk2>
        <a:srgbClr val="806F59"/>
      </a:dk2>
      <a:lt2>
        <a:srgbClr val="E7E6E6"/>
      </a:lt2>
      <a:accent1>
        <a:srgbClr val="0067A6"/>
      </a:accent1>
      <a:accent2>
        <a:srgbClr val="43B02A"/>
      </a:accent2>
      <a:accent3>
        <a:srgbClr val="B6ADA5"/>
      </a:accent3>
      <a:accent4>
        <a:srgbClr val="7FB3D2"/>
      </a:accent4>
      <a:accent5>
        <a:srgbClr val="F5822A"/>
      </a:accent5>
      <a:accent6>
        <a:srgbClr val="8FAD15"/>
      </a:accent6>
      <a:hlink>
        <a:srgbClr val="0563C1"/>
      </a:hlink>
      <a:folHlink>
        <a:srgbClr val="954F72"/>
      </a:folHlink>
    </a:clrScheme>
    <a:fontScheme name="Egendefinert 25">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rregaard Presentation_16_9_ENG.potx" id="{A8EF93FD-DAB2-4A98-8480-E4FEE3F18F75}" vid="{21C4FFB0-0866-41CF-AB08-A0BF4C52D83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d20d4358-8f16-4b1e-9e2f-d2f7ddb6d66e" ContentTypeId="0x010100A9D0229EC9E4EA4FAC2DF547943A4C5D04" PreviousValue="false"/>
</file>

<file path=customXml/item2.xml><?xml version="1.0" encoding="utf-8"?>
<?mso-contentType ?>
<customXsn xmlns="http://schemas.microsoft.com/office/2006/metadata/customXsn">
  <xsnLocation/>
  <cached>True</cached>
  <openByDefault>True</openByDefault>
  <xsnScope/>
</customXsn>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Other (T)" ma:contentTypeID="0x010100A9D0229EC9E4EA4FAC2DF547943A4C5D0400704B02A35D2F334692BC5D6291F310FF" ma:contentTypeVersion="36" ma:contentTypeDescription="" ma:contentTypeScope="" ma:versionID="d4e28d20e9296053c86909aadb261e6e">
  <xsd:schema xmlns:xsd="http://www.w3.org/2001/XMLSchema" xmlns:xs="http://www.w3.org/2001/XMLSchema" xmlns:p="http://schemas.microsoft.com/office/2006/metadata/properties" xmlns:ns1="http://schemas.microsoft.com/sharepoint/v3" xmlns:ns2="7d20a065-4e22-4a43-bdee-50c1e054400b" xmlns:ns3="a1b700d0-9fd9-4167-90a8-9d654fd434e4" xmlns:ns4="4083e03b-2e67-445e-a6e1-ea64feb27e34" targetNamespace="http://schemas.microsoft.com/office/2006/metadata/properties" ma:root="true" ma:fieldsID="5aab4f0fb9fb4c099df6e9d8f3adb9d9" ns1:_="" ns2:_="" ns3:_="" ns4:_="">
    <xsd:import namespace="http://schemas.microsoft.com/sharepoint/v3"/>
    <xsd:import namespace="7d20a065-4e22-4a43-bdee-50c1e054400b"/>
    <xsd:import namespace="a1b700d0-9fd9-4167-90a8-9d654fd434e4"/>
    <xsd:import namespace="4083e03b-2e67-445e-a6e1-ea64feb27e34"/>
    <xsd:element name="properties">
      <xsd:complexType>
        <xsd:sequence>
          <xsd:element name="documentManagement">
            <xsd:complexType>
              <xsd:all>
                <xsd:element ref="ns2:eb977762e74d4992aeb89fdd20b9f9da" minOccurs="0"/>
                <xsd:element ref="ns2:TaxCatchAll" minOccurs="0"/>
                <xsd:element ref="ns2:TaxCatchAllLabel" minOccurs="0"/>
                <xsd:element ref="ns2:if47579a8f184af4bf59bc2dc4579ccc" minOccurs="0"/>
                <xsd:element ref="ns3:Year" minOccurs="0"/>
                <xsd:element ref="ns4:SharedWithDetails" minOccurs="0"/>
                <xsd:element ref="ns4:SharedWithUsers" minOccurs="0"/>
                <xsd:element ref="ns2:Document_x0020_Responsible" minOccurs="0"/>
                <xsd:element ref="ns4:LastSharedByUser" minOccurs="0"/>
                <xsd:element ref="ns4:LastSharedByTime" minOccurs="0"/>
                <xsd:element ref="ns3:MediaServiceMetadata" minOccurs="0"/>
                <xsd:element ref="ns3:MediaServiceFastMetadata" minOccurs="0"/>
                <xsd:element ref="ns1:_ip_UnifiedCompliancePolicyProperties" minOccurs="0"/>
                <xsd:element ref="ns1:_ip_UnifiedCompliancePolicyUIAction" minOccurs="0"/>
                <xsd:element ref="ns3:MediaServiceDateTake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description="" ma:hidden="true" ma:internalName="_ip_UnifiedCompliancePolicyProperties">
      <xsd:simpleType>
        <xsd:restriction base="dms:Note"/>
      </xsd:simpleType>
    </xsd:element>
    <xsd:element name="_ip_UnifiedCompliancePolicyUIAction" ma:index="23"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20a065-4e22-4a43-bdee-50c1e054400b" elementFormDefault="qualified">
    <xsd:import namespace="http://schemas.microsoft.com/office/2006/documentManagement/types"/>
    <xsd:import namespace="http://schemas.microsoft.com/office/infopath/2007/PartnerControls"/>
    <xsd:element name="eb977762e74d4992aeb89fdd20b9f9da" ma:index="8" nillable="true" ma:taxonomy="true" ma:internalName="eb977762e74d4992aeb89fdd20b9f9da" ma:taxonomyFieldName="Team_x0020_Document_x0020_Category" ma:displayName="Team Document Category" ma:indexed="true" ma:default="" ma:fieldId="{eb977762-e74d-4992-aeb8-9fdd20b9f9da}" ma:sspId="d20d4358-8f16-4b1e-9e2f-d2f7ddb6d66e" ma:termSetId="45de8404-a56b-4414-985b-cb893d523ebd"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973d6375-ed30-4f76-92ed-9875364e08ca}" ma:internalName="TaxCatchAll" ma:showField="CatchAllData" ma:web="020dddb3-54ba-4b09-a31f-15bab29af8ff">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973d6375-ed30-4f76-92ed-9875364e08ca}" ma:internalName="TaxCatchAllLabel" ma:readOnly="true" ma:showField="CatchAllDataLabel" ma:web="020dddb3-54ba-4b09-a31f-15bab29af8ff">
      <xsd:complexType>
        <xsd:complexContent>
          <xsd:extension base="dms:MultiChoiceLookup">
            <xsd:sequence>
              <xsd:element name="Value" type="dms:Lookup" maxOccurs="unbounded" minOccurs="0" nillable="true"/>
            </xsd:sequence>
          </xsd:extension>
        </xsd:complexContent>
      </xsd:complexType>
    </xsd:element>
    <xsd:element name="if47579a8f184af4bf59bc2dc4579ccc" ma:index="12" nillable="true" ma:taxonomy="true" ma:internalName="if47579a8f184af4bf59bc2dc4579ccc" ma:taxonomyFieldName="Business_x0020_Unit" ma:displayName="Business Unit" ma:default="" ma:fieldId="{2f47579a-8f18-4af4-bf59-bc2dc4579ccc}" ma:taxonomyMulti="true" ma:sspId="d20d4358-8f16-4b1e-9e2f-d2f7ddb6d66e" ma:termSetId="adc85d83-8aa2-4e78-8fad-62740343b18d" ma:anchorId="00000000-0000-0000-0000-000000000000" ma:open="false" ma:isKeyword="false">
      <xsd:complexType>
        <xsd:sequence>
          <xsd:element ref="pc:Terms" minOccurs="0" maxOccurs="1"/>
        </xsd:sequence>
      </xsd:complexType>
    </xsd:element>
    <xsd:element name="Document_x0020_Responsible" ma:index="17" nillable="true" ma:displayName="Document Responsible" ma:list="UserInfo" ma:SharePointGroup="0" ma:internalName="Document_x0020_Responsibl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1b700d0-9fd9-4167-90a8-9d654fd434e4" elementFormDefault="qualified">
    <xsd:import namespace="http://schemas.microsoft.com/office/2006/documentManagement/types"/>
    <xsd:import namespace="http://schemas.microsoft.com/office/infopath/2007/PartnerControls"/>
    <xsd:element name="Year" ma:index="13" nillable="true" ma:displayName="Year" ma:default="N/A" ma:format="Dropdown" ma:internalName="Year">
      <xsd:simpleType>
        <xsd:restriction base="dms:Choice">
          <xsd:enumeration value="N/A"/>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enumeration value="2022"/>
          <xsd:enumeration value="2023"/>
          <xsd:enumeration value="2024"/>
          <xsd:enumeration value="2025"/>
          <xsd:enumeration value="2026"/>
          <xsd:enumeration value="2027"/>
          <xsd:enumeration value="2028"/>
          <xsd:enumeration value="2029"/>
          <xsd:enumeration value="2030"/>
        </xsd:restriction>
      </xsd:simpleType>
    </xsd:element>
    <xsd:element name="MediaServiceMetadata" ma:index="20" nillable="true" ma:displayName="MediaServiceMetadata" ma:description="" ma:hidden="true" ma:internalName="MediaServiceMetadata" ma:readOnly="true">
      <xsd:simpleType>
        <xsd:restriction base="dms:Note"/>
      </xsd:simpleType>
    </xsd:element>
    <xsd:element name="MediaServiceFastMetadata" ma:index="21" nillable="true" ma:displayName="MediaServiceFastMetadata" ma:description="" ma:hidden="true" ma:internalName="MediaServiceFastMetadata" ma:readOnly="true">
      <xsd:simpleType>
        <xsd:restriction base="dms:Note"/>
      </xsd:simpleType>
    </xsd:element>
    <xsd:element name="MediaServiceDateTaken" ma:index="24" nillable="true" ma:displayName="MediaServiceDateTaken" ma:hidden="true" ma:internalName="MediaServiceDateTaken" ma:readOnly="true">
      <xsd:simpleType>
        <xsd:restriction base="dms:Text"/>
      </xsd:simpleType>
    </xsd:element>
    <xsd:element name="MediaServiceEventHashCode" ma:index="25" nillable="true" ma:displayName="MediaServiceEventHashCode" ma:hidden="true" ma:internalName="MediaServiceEventHashCode" ma:readOnly="true">
      <xsd:simpleType>
        <xsd:restriction base="dms:Text"/>
      </xsd:simpleType>
    </xsd:element>
    <xsd:element name="MediaServiceGenerationTime" ma:index="26"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83e03b-2e67-445e-a6e1-ea64feb27e34" elementFormDefault="qualified">
    <xsd:import namespace="http://schemas.microsoft.com/office/2006/documentManagement/types"/>
    <xsd:import namespace="http://schemas.microsoft.com/office/infopath/2007/PartnerControls"/>
    <xsd:element name="SharedWithDetails" ma:index="14" nillable="true" ma:displayName="Shared With Details" ma:description="" ma:internalName="SharedWithDetails" ma:readOnly="true">
      <xsd:simpleType>
        <xsd:restriction base="dms:Note">
          <xsd:maxLength value="255"/>
        </xsd:restriction>
      </xsd:simpleType>
    </xsd:element>
    <xsd:element name="SharedWithUsers" ma:index="16"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astSharedByUser" ma:index="18" nillable="true" ma:displayName="Last Shared By User" ma:description="" ma:internalName="LastSharedByUser" ma:readOnly="true">
      <xsd:simpleType>
        <xsd:restriction base="dms:Note">
          <xsd:maxLength value="255"/>
        </xsd:restriction>
      </xsd:simpleType>
    </xsd:element>
    <xsd:element name="LastSharedByTime" ma:index="19"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Document_x0020_Responsible xmlns="7d20a065-4e22-4a43-bdee-50c1e054400b">
      <UserInfo>
        <DisplayName>Tone Horvei Bredal</DisplayName>
        <AccountId>469</AccountId>
        <AccountType/>
      </UserInfo>
    </Document_x0020_Responsible>
    <TaxCatchAll xmlns="7d20a065-4e22-4a43-bdee-50c1e054400b">
      <Value>1152</Value>
    </TaxCatchAll>
    <_ip_UnifiedCompliancePolicyProperties xmlns="http://schemas.microsoft.com/sharepoint/v3" xsi:nil="true"/>
    <eb977762e74d4992aeb89fdd20b9f9da xmlns="7d20a065-4e22-4a43-bdee-50c1e054400b">
      <Terms xmlns="http://schemas.microsoft.com/office/infopath/2007/PartnerControls">
        <TermInfo xmlns="http://schemas.microsoft.com/office/infopath/2007/PartnerControls">
          <TermName xmlns="http://schemas.microsoft.com/office/infopath/2007/PartnerControls">Presentasjoner</TermName>
          <TermId xmlns="http://schemas.microsoft.com/office/infopath/2007/PartnerControls">ae8d40fa-630d-49ba-ab18-cb66cd7a3c2a</TermId>
        </TermInfo>
      </Terms>
    </eb977762e74d4992aeb89fdd20b9f9da>
    <Year xmlns="a1b700d0-9fd9-4167-90a8-9d654fd434e4">2018</Year>
    <SharedWithUsers xmlns="4083e03b-2e67-445e-a6e1-ea64feb27e34">
      <UserInfo>
        <DisplayName>Per Arthur Sørlie</DisplayName>
        <AccountId>497</AccountId>
        <AccountType/>
      </UserInfo>
      <UserInfo>
        <DisplayName>Kari Strande</DisplayName>
        <AccountId>300</AccountId>
        <AccountType/>
      </UserInfo>
      <UserInfo>
        <DisplayName>Dag Arthur Aasbø</DisplayName>
        <AccountId>461</AccountId>
        <AccountType/>
      </UserInfo>
    </SharedWithUsers>
    <if47579a8f184af4bf59bc2dc4579ccc xmlns="7d20a065-4e22-4a43-bdee-50c1e054400b">
      <Terms xmlns="http://schemas.microsoft.com/office/infopath/2007/PartnerControls"/>
    </if47579a8f184af4bf59bc2dc4579ccc>
  </documentManagement>
</p:properties>
</file>

<file path=customXml/itemProps1.xml><?xml version="1.0" encoding="utf-8"?>
<ds:datastoreItem xmlns:ds="http://schemas.openxmlformats.org/officeDocument/2006/customXml" ds:itemID="{B0888C5E-39CD-4DEB-96B5-905A3788039D}">
  <ds:schemaRefs>
    <ds:schemaRef ds:uri="Microsoft.SharePoint.Taxonomy.ContentTypeSync"/>
  </ds:schemaRefs>
</ds:datastoreItem>
</file>

<file path=customXml/itemProps2.xml><?xml version="1.0" encoding="utf-8"?>
<ds:datastoreItem xmlns:ds="http://schemas.openxmlformats.org/officeDocument/2006/customXml" ds:itemID="{B653F7C1-B7A8-4E8F-AF79-F438F0F33690}">
  <ds:schemaRefs>
    <ds:schemaRef ds:uri="http://schemas.microsoft.com/office/2006/metadata/customXsn"/>
  </ds:schemaRefs>
</ds:datastoreItem>
</file>

<file path=customXml/itemProps3.xml><?xml version="1.0" encoding="utf-8"?>
<ds:datastoreItem xmlns:ds="http://schemas.openxmlformats.org/officeDocument/2006/customXml" ds:itemID="{D0D3F775-AF14-4754-83A6-4CBE894FF690}">
  <ds:schemaRefs>
    <ds:schemaRef ds:uri="http://schemas.microsoft.com/sharepoint/v3/contenttype/forms"/>
  </ds:schemaRefs>
</ds:datastoreItem>
</file>

<file path=customXml/itemProps4.xml><?xml version="1.0" encoding="utf-8"?>
<ds:datastoreItem xmlns:ds="http://schemas.openxmlformats.org/officeDocument/2006/customXml" ds:itemID="{434758F8-6488-42C3-904D-ADD672B66E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d20a065-4e22-4a43-bdee-50c1e054400b"/>
    <ds:schemaRef ds:uri="a1b700d0-9fd9-4167-90a8-9d654fd434e4"/>
    <ds:schemaRef ds:uri="4083e03b-2e67-445e-a6e1-ea64feb27e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A468397D-0C54-4915-B190-0F73CC570BA6}">
  <ds:schemaRefs>
    <ds:schemaRef ds:uri="http://schemas.microsoft.com/office/2006/metadata/properties"/>
    <ds:schemaRef ds:uri="http://www.w3.org/XML/1998/namespace"/>
    <ds:schemaRef ds:uri="http://schemas.microsoft.com/office/infopath/2007/PartnerControls"/>
    <ds:schemaRef ds:uri="http://schemas.microsoft.com/office/2006/documentManagement/types"/>
    <ds:schemaRef ds:uri="http://purl.org/dc/terms/"/>
    <ds:schemaRef ds:uri="http://purl.org/dc/elements/1.1/"/>
    <ds:schemaRef ds:uri="http://purl.org/dc/dcmitype/"/>
    <ds:schemaRef ds:uri="4083e03b-2e67-445e-a6e1-ea64feb27e34"/>
    <ds:schemaRef ds:uri="http://schemas.openxmlformats.org/package/2006/metadata/core-properties"/>
    <ds:schemaRef ds:uri="a1b700d0-9fd9-4167-90a8-9d654fd434e4"/>
    <ds:schemaRef ds:uri="7d20a065-4e22-4a43-bdee-50c1e054400b"/>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Borregaard%20Presentation_16_9_ENG</Template>
  <TotalTime>26</TotalTime>
  <Words>1117</Words>
  <Application>Microsoft Office PowerPoint</Application>
  <PresentationFormat>Widescreen</PresentationFormat>
  <Paragraphs>117</Paragraphs>
  <Slides>10</Slides>
  <Notes>8</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10</vt:i4>
      </vt:variant>
    </vt:vector>
  </HeadingPairs>
  <TitlesOfParts>
    <vt:vector size="14" baseType="lpstr">
      <vt:lpstr>Arial</vt:lpstr>
      <vt:lpstr>Calibri</vt:lpstr>
      <vt:lpstr>Calibri Light</vt:lpstr>
      <vt:lpstr>Office-tema</vt:lpstr>
      <vt:lpstr>PowerPoint-presentasjon</vt:lpstr>
      <vt:lpstr>Fra manuelt arbeid til kunnskapsindustri</vt:lpstr>
      <vt:lpstr>Hovedmål</vt:lpstr>
      <vt:lpstr>Industri i verdensklasse</vt:lpstr>
      <vt:lpstr>Rekruttering i Borregaard</vt:lpstr>
      <vt:lpstr>Hva er kompetanse?</vt:lpstr>
      <vt:lpstr>Ønsket kompetanse nyutdannede akademikere </vt:lpstr>
      <vt:lpstr>Hva skal læres i jobb som nyutdannet?</vt:lpstr>
      <vt:lpstr>Utenlandsopphold gir relevant erfaring</vt:lpstr>
      <vt:lpstr>En utfordring til Høyskolen i Østfold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 presentasjon til BMP oktober 18</dc:title>
  <dc:creator>Tone Horvei Bredal</dc:creator>
  <cp:lastModifiedBy>Laila Anita Fagerdal</cp:lastModifiedBy>
  <cp:revision>189</cp:revision>
  <cp:lastPrinted>2016-03-07T09:29:55Z</cp:lastPrinted>
  <dcterms:created xsi:type="dcterms:W3CDTF">2016-02-26T08:37:06Z</dcterms:created>
  <dcterms:modified xsi:type="dcterms:W3CDTF">2019-03-20T13:27:22Z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0x010100A9D0229EC9E4EA4FAC2DF547943A4C5D0400704B02A35D2F334692BC5D6291F310FF</vt:lpwstr>
  </property>
  <property fmtid="{D5CDD505-2E9C-101B-9397-08002B2CF9AE}" pid="3" name="Team Specific Category">
    <vt:lpwstr>877;#AD|43a5e944-1832-4629-810a-964f03a5f649</vt:lpwstr>
  </property>
  <property fmtid="{D5CDD505-2E9C-101B-9397-08002B2CF9AE}" pid="4" name="Team Document Category">
    <vt:lpwstr>1152;#Presentasjoner|ae8d40fa-630d-49ba-ab18-cb66cd7a3c2a</vt:lpwstr>
  </property>
</Properties>
</file>