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9" r:id="rId3"/>
    <p:sldId id="285" r:id="rId4"/>
    <p:sldId id="305" r:id="rId5"/>
    <p:sldId id="304" r:id="rId6"/>
    <p:sldId id="287" r:id="rId7"/>
    <p:sldId id="301" r:id="rId8"/>
    <p:sldId id="288" r:id="rId9"/>
    <p:sldId id="299" r:id="rId10"/>
    <p:sldId id="257" r:id="rId11"/>
    <p:sldId id="292" r:id="rId12"/>
    <p:sldId id="291" r:id="rId13"/>
    <p:sldId id="294" r:id="rId14"/>
    <p:sldId id="295" r:id="rId15"/>
    <p:sldId id="296" r:id="rId16"/>
    <p:sldId id="293" r:id="rId17"/>
    <p:sldId id="297" r:id="rId18"/>
    <p:sldId id="298" r:id="rId19"/>
    <p:sldId id="284" r:id="rId20"/>
    <p:sldId id="303" r:id="rId21"/>
    <p:sldId id="261" r:id="rId22"/>
    <p:sldId id="262" r:id="rId23"/>
  </p:sldIdLst>
  <p:sldSz cx="9144000" cy="5143500" type="screen16x9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2BE"/>
    <a:srgbClr val="A396A3"/>
    <a:srgbClr val="D77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61"/>
    <p:restoredTop sz="86285"/>
  </p:normalViewPr>
  <p:slideViewPr>
    <p:cSldViewPr snapToGrid="0" snapToObjects="1">
      <p:cViewPr varScale="1">
        <p:scale>
          <a:sx n="91" d="100"/>
          <a:sy n="91" d="100"/>
        </p:scale>
        <p:origin x="712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70" d="100"/>
          <a:sy n="170" d="100"/>
        </p:scale>
        <p:origin x="65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15ACB-6D39-BD4E-B219-F3F80F4D5658}" type="datetimeFigureOut">
              <a:rPr lang="nb-NO" smtClean="0">
                <a:latin typeface="Source Sans Pro" charset="0"/>
                <a:ea typeface="Source Sans Pro" charset="0"/>
                <a:cs typeface="Source Sans Pro" charset="0"/>
              </a:rPr>
              <a:t>21.09.2020</a:t>
            </a:fld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3D036-F3E9-EE46-9B35-EC7759C2F543}" type="slidenum">
              <a:rPr lang="nb-NO" smtClean="0">
                <a:latin typeface="Source Sans Pro" charset="0"/>
                <a:ea typeface="Source Sans Pro" charset="0"/>
                <a:cs typeface="Source Sans Pro" charset="0"/>
              </a:rPr>
              <a:t>‹#›</a:t>
            </a:fld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54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444867-3A3C-8F4F-AA72-C1B9EB729F72}" type="datetimeFigureOut">
              <a:rPr lang="nb-NO" smtClean="0"/>
              <a:pPr/>
              <a:t>21.09.2020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F45C457E-F630-C147-B67D-734B6B1CD9D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0815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>
                <a:latin typeface="Source Sans Pro" charset="0"/>
                <a:ea typeface="Source Sans Pro" charset="0"/>
                <a:cs typeface="Source Sans Pro" charset="0"/>
              </a:rPr>
              <a:t>1</a:t>
            </a:fld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6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6000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639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5532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886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644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7973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1012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0019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484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9718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7924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022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9178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3215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606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</a:lstStyle>
          <a:p>
            <a:pPr rtl="0"/>
            <a:r>
              <a:rPr lang="nb-NO" dirty="0" err="1">
                <a:effectLst/>
              </a:rPr>
              <a:t>Click</a:t>
            </a:r>
            <a:r>
              <a:rPr lang="nb-NO" dirty="0">
                <a:effectLst/>
              </a:rPr>
              <a:t> to </a:t>
            </a:r>
            <a:r>
              <a:rPr lang="nb-NO" dirty="0" err="1">
                <a:effectLst/>
              </a:rPr>
              <a:t>edit</a:t>
            </a:r>
            <a:r>
              <a:rPr lang="nb-NO" dirty="0">
                <a:effectLst/>
              </a:rPr>
              <a:t> Master </a:t>
            </a:r>
            <a:r>
              <a:rPr lang="nb-NO" dirty="0" err="1">
                <a:effectLst/>
              </a:rPr>
              <a:t>text</a:t>
            </a:r>
            <a:r>
              <a:rPr lang="nb-NO" dirty="0">
                <a:effectLst/>
              </a:rPr>
              <a:t> styles</a:t>
            </a:r>
          </a:p>
          <a:p>
            <a:pPr lvl="1" rtl="0"/>
            <a:r>
              <a:rPr lang="nb-NO" dirty="0" err="1">
                <a:effectLst/>
              </a:rPr>
              <a:t>second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level</a:t>
            </a:r>
            <a:endParaRPr lang="nb-NO" dirty="0">
              <a:effectLst/>
            </a:endParaRPr>
          </a:p>
          <a:p>
            <a:pPr lvl="2" rtl="0"/>
            <a:r>
              <a:rPr lang="nb-NO" dirty="0" err="1">
                <a:effectLst/>
              </a:rPr>
              <a:t>third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level</a:t>
            </a:r>
            <a:endParaRPr lang="nb-NO" dirty="0">
              <a:effectLst/>
            </a:endParaRPr>
          </a:p>
          <a:p>
            <a:pPr lvl="3" rtl="0"/>
            <a:r>
              <a:rPr lang="nb-NO" dirty="0" err="1">
                <a:effectLst/>
              </a:rPr>
              <a:t>fourth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level</a:t>
            </a:r>
            <a:endParaRPr lang="nb-NO" dirty="0">
              <a:effectLst/>
            </a:endParaRPr>
          </a:p>
          <a:p>
            <a:pPr lvl="4" rtl="0"/>
            <a:r>
              <a:rPr lang="nb-NO" dirty="0" err="1">
                <a:effectLst/>
              </a:rPr>
              <a:t>fifth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level</a:t>
            </a:r>
            <a:endParaRPr lang="nb-NO" dirty="0">
              <a:effectLst/>
            </a:endParaRP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3C812-2013-4249-A5D6-AA9D74EA37D3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852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Kapittelside 1-Blaa">
    <p:bg>
      <p:bgPr>
        <a:solidFill>
          <a:srgbClr val="A39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1E3B7C-4BCE-0246-87A2-E17DC34110E8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Kapittelside 1-Blaa">
    <p:bg>
      <p:bgPr>
        <a:solidFill>
          <a:srgbClr val="C8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1E3B7C-4BCE-0246-87A2-E17DC34110E8}" type="datetime1">
              <a:rPr lang="nb-NO" smtClean="0"/>
              <a:pPr/>
              <a:t>21.09.2020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First </a:t>
            </a:r>
            <a:r>
              <a:rPr lang="nb-NO" dirty="0" err="1"/>
              <a:t>name</a:t>
            </a:r>
            <a:r>
              <a:rPr lang="nb-NO" dirty="0"/>
              <a:t> Last </a:t>
            </a:r>
            <a:r>
              <a:rPr lang="nb-NO" dirty="0" err="1"/>
              <a:t>name</a:t>
            </a:r>
            <a:r>
              <a:rPr lang="nb-NO" dirty="0"/>
              <a:t> | </a:t>
            </a:r>
            <a:r>
              <a:rPr lang="nb-NO" dirty="0" err="1"/>
              <a:t>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0" y="39869"/>
            <a:ext cx="3417145" cy="764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telside 1-Hexag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2000"/>
            <a:ext cx="6075947" cy="1998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343905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1961-C96F-8C4A-AC47-FCDB5782E20C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7898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675105"/>
            <a:ext cx="4040188" cy="95605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675105"/>
            <a:ext cx="4041775" cy="95605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B6AC-387B-1141-B47A-FA154D0AE120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4599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CB05-93CD-1744-B458-F7EECB58F929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3546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149-15E5-404B-B323-66EFA187CBEE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0449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 hasCustomPrompt="1"/>
          </p:nvPr>
        </p:nvSpPr>
        <p:spPr>
          <a:xfrm>
            <a:off x="0" y="100262"/>
            <a:ext cx="9144000" cy="4485105"/>
          </a:xfrm>
        </p:spPr>
        <p:txBody>
          <a:bodyPr anchor="ctr"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C8BAD-DF40-8740-A282-8FAE99D2307F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7453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leside 1-Gro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0" y="866979"/>
            <a:ext cx="6233814" cy="13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1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le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0" y="866979"/>
            <a:ext cx="6233814" cy="13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6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-Gro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F0609F-AC82-DF42-AFFF-FAE709692D48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0912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Hvileside 1-Blaa">
    <p:bg>
      <p:bgPr>
        <a:solidFill>
          <a:srgbClr val="D77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0" y="866979"/>
            <a:ext cx="6233814" cy="1392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Hvile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A396A3"/>
          </a:solidFill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0" y="866979"/>
            <a:ext cx="6233814" cy="1392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Hvileside 1-Blaa">
    <p:bg>
      <p:bgPr>
        <a:solidFill>
          <a:srgbClr val="C8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98" y="873128"/>
            <a:ext cx="6221242" cy="13923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0DC538-88EB-514C-AF97-910F01ED5FAF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9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or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D77869"/>
          </a:solidFill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0DC538-88EB-514C-AF97-910F01ED5FAF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For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A396A3"/>
          </a:solidFill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0DC538-88EB-514C-AF97-910F01ED5FAF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For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C8C2BE"/>
          </a:solidFill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0DC538-88EB-514C-AF97-910F01ED5FAF}" type="datetime1">
              <a:rPr lang="nb-NO" smtClean="0"/>
              <a:pPr/>
              <a:t>21.09.2020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First </a:t>
            </a:r>
            <a:r>
              <a:rPr lang="nb-NO" dirty="0" err="1"/>
              <a:t>name</a:t>
            </a:r>
            <a:r>
              <a:rPr lang="nb-NO" dirty="0"/>
              <a:t> Last </a:t>
            </a:r>
            <a:r>
              <a:rPr lang="nb-NO" dirty="0" err="1"/>
              <a:t>name</a:t>
            </a:r>
            <a:r>
              <a:rPr lang="nb-NO" dirty="0"/>
              <a:t> | </a:t>
            </a:r>
            <a:r>
              <a:rPr lang="nb-NO" dirty="0" err="1"/>
              <a:t>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0" y="39869"/>
            <a:ext cx="3417145" cy="764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1-Gro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788591A-DFDE-C64F-B10A-97A04EF43015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819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1E3B7C-4BCE-0246-87A2-E17DC34110E8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363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telside 1-Blaa">
    <p:bg>
      <p:bgPr>
        <a:solidFill>
          <a:srgbClr val="D77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1E3B7C-4BCE-0246-87A2-E17DC34110E8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675104"/>
            <a:ext cx="8229600" cy="454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>
                <a:effectLst/>
              </a:rPr>
              <a:t>Klikk for å redigere tekststiler i malen</a:t>
            </a:r>
          </a:p>
          <a:p>
            <a:pPr lvl="1" rtl="0"/>
            <a:r>
              <a:rPr lang="nb-NO">
                <a:effectLst/>
              </a:rPr>
              <a:t>Andre nivå</a:t>
            </a:r>
          </a:p>
          <a:p>
            <a:pPr lvl="2" rtl="0"/>
            <a:r>
              <a:rPr lang="nb-NO">
                <a:effectLst/>
              </a:rPr>
              <a:t>Tredje nivå</a:t>
            </a:r>
          </a:p>
          <a:p>
            <a:pPr lvl="3" rtl="0"/>
            <a:r>
              <a:rPr lang="nb-NO">
                <a:effectLst/>
              </a:rPr>
              <a:t>Fjerde nivå</a:t>
            </a:r>
          </a:p>
          <a:p>
            <a:pPr lvl="4" rtl="0"/>
            <a:r>
              <a:rPr lang="nb-NO">
                <a:effectLst/>
              </a:rPr>
              <a:t>Femte nivå</a:t>
            </a:r>
            <a:endParaRPr lang="nb-NO" dirty="0">
              <a:effectLst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697576" y="4768684"/>
            <a:ext cx="16844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Source Sans Pro"/>
              </a:defRPr>
            </a:lvl1pPr>
          </a:lstStyle>
          <a:p>
            <a:fld id="{AB12BD90-583A-DE43-8747-87C3B8A6053C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6835" y="4767263"/>
            <a:ext cx="59262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01820"/>
                </a:solidFill>
                <a:latin typeface="Source Sans Pro"/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381996" y="4767263"/>
            <a:ext cx="41174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820"/>
                </a:solidFill>
                <a:latin typeface="Source Sans Pro"/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8922"/>
            <a:ext cx="3417151" cy="7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3" r:id="rId2"/>
    <p:sldLayoutId id="2147483694" r:id="rId3"/>
    <p:sldLayoutId id="2147483706" r:id="rId4"/>
    <p:sldLayoutId id="2147483707" r:id="rId5"/>
    <p:sldLayoutId id="2147483708" r:id="rId6"/>
    <p:sldLayoutId id="2147483695" r:id="rId7"/>
    <p:sldLayoutId id="2147483696" r:id="rId8"/>
    <p:sldLayoutId id="2147483709" r:id="rId9"/>
    <p:sldLayoutId id="2147483710" r:id="rId10"/>
    <p:sldLayoutId id="2147483711" r:id="rId11"/>
    <p:sldLayoutId id="2147483697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12" r:id="rId20"/>
    <p:sldLayoutId id="2147483713" r:id="rId21"/>
    <p:sldLayoutId id="2147483714" r:id="rId2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 baseline="0">
          <a:solidFill>
            <a:schemeClr val="tx1"/>
          </a:solidFill>
          <a:latin typeface="Source Sans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2400" kern="1200">
          <a:solidFill>
            <a:schemeClr val="tx1"/>
          </a:solidFill>
          <a:latin typeface="Source Sans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2000" kern="1200">
          <a:solidFill>
            <a:schemeClr val="tx1"/>
          </a:solidFill>
          <a:latin typeface="Source Sans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1800" kern="1200">
          <a:solidFill>
            <a:schemeClr val="tx1"/>
          </a:solidFill>
          <a:latin typeface="Source Sans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1600" kern="1200">
          <a:solidFill>
            <a:schemeClr val="tx1"/>
          </a:solidFill>
          <a:latin typeface="Source Sans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1400" kern="1200">
          <a:solidFill>
            <a:schemeClr val="tx1"/>
          </a:solidFill>
          <a:latin typeface="Source Sans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of.no/english/studies/course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Presentation </a:t>
            </a:r>
            <a:r>
              <a:rPr lang="nb-NO" dirty="0" err="1"/>
              <a:t>of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Østfold </a:t>
            </a:r>
            <a:r>
              <a:rPr lang="nb-NO" dirty="0" err="1"/>
              <a:t>University</a:t>
            </a:r>
            <a:r>
              <a:rPr lang="nb-NO" dirty="0"/>
              <a:t> College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E4D652E1-5E1B-F449-B43B-5F2B1F0D58F1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16835" y="4767263"/>
            <a:ext cx="5926221" cy="273844"/>
          </a:xfrm>
        </p:spPr>
        <p:txBody>
          <a:bodyPr/>
          <a:lstStyle/>
          <a:p>
            <a:r>
              <a:rPr lang="nb-NO" dirty="0"/>
              <a:t>First </a:t>
            </a:r>
            <a:r>
              <a:rPr lang="nb-NO" dirty="0" err="1"/>
              <a:t>name</a:t>
            </a:r>
            <a:r>
              <a:rPr lang="nb-NO" dirty="0"/>
              <a:t> Last </a:t>
            </a:r>
            <a:r>
              <a:rPr lang="nb-NO" dirty="0" err="1"/>
              <a:t>name</a:t>
            </a:r>
            <a:r>
              <a:rPr lang="nb-NO" dirty="0"/>
              <a:t> | </a:t>
            </a:r>
            <a:r>
              <a:rPr lang="nb-NO" dirty="0" err="1"/>
              <a:t>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77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The </a:t>
            </a:r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Education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199" y="1200150"/>
            <a:ext cx="4948519" cy="3840957"/>
          </a:xfrm>
        </p:spPr>
        <p:txBody>
          <a:bodyPr>
            <a:normAutofit/>
          </a:bodyPr>
          <a:lstStyle/>
          <a:p>
            <a:pPr lvl="0"/>
            <a:r>
              <a:rPr lang="nb-NO" sz="2000" dirty="0"/>
              <a:t>Master:</a:t>
            </a:r>
          </a:p>
          <a:p>
            <a:pPr lvl="1"/>
            <a:r>
              <a:rPr lang="nb-NO" sz="1500" dirty="0" err="1"/>
              <a:t>Primary</a:t>
            </a:r>
            <a:r>
              <a:rPr lang="nb-NO" sz="1500" dirty="0"/>
              <a:t> and </a:t>
            </a:r>
            <a:r>
              <a:rPr lang="nb-NO" sz="1500" dirty="0" err="1"/>
              <a:t>Lower</a:t>
            </a:r>
            <a:r>
              <a:rPr lang="nb-NO" sz="1500" dirty="0"/>
              <a:t> </a:t>
            </a:r>
            <a:r>
              <a:rPr lang="nb-NO" sz="1500" dirty="0" err="1"/>
              <a:t>Secondary</a:t>
            </a:r>
            <a:r>
              <a:rPr lang="nb-NO" sz="1500" dirty="0"/>
              <a:t> </a:t>
            </a:r>
            <a:r>
              <a:rPr lang="nb-NO" sz="1500" dirty="0" err="1"/>
              <a:t>Teacher</a:t>
            </a:r>
            <a:r>
              <a:rPr lang="nb-NO" sz="1500" dirty="0"/>
              <a:t> </a:t>
            </a:r>
            <a:r>
              <a:rPr lang="nb-NO" sz="1500" dirty="0" err="1"/>
              <a:t>Education</a:t>
            </a:r>
            <a:r>
              <a:rPr lang="nb-NO" sz="1500" dirty="0"/>
              <a:t> for </a:t>
            </a:r>
            <a:r>
              <a:rPr lang="nb-NO" sz="1500" dirty="0" err="1"/>
              <a:t>years</a:t>
            </a:r>
            <a:r>
              <a:rPr lang="nb-NO" sz="1500" dirty="0"/>
              <a:t> 1-7 and 5-10</a:t>
            </a:r>
          </a:p>
          <a:p>
            <a:pPr lvl="1"/>
            <a:r>
              <a:rPr lang="nb-NO" sz="1500" dirty="0" err="1"/>
              <a:t>Early</a:t>
            </a:r>
            <a:r>
              <a:rPr lang="nb-NO" sz="1500" dirty="0"/>
              <a:t> </a:t>
            </a:r>
            <a:r>
              <a:rPr lang="nb-NO" sz="1500" dirty="0" err="1"/>
              <a:t>Childhood</a:t>
            </a:r>
            <a:r>
              <a:rPr lang="nb-NO" sz="1500" dirty="0"/>
              <a:t> Studies (0-3 </a:t>
            </a:r>
            <a:r>
              <a:rPr lang="nb-NO" sz="1500" dirty="0" err="1"/>
              <a:t>years</a:t>
            </a:r>
            <a:r>
              <a:rPr lang="nb-NO" sz="1500" dirty="0"/>
              <a:t>)</a:t>
            </a:r>
          </a:p>
          <a:p>
            <a:pPr lvl="1"/>
            <a:r>
              <a:rPr lang="nb-NO" sz="1500" dirty="0"/>
              <a:t>Norwegian Language </a:t>
            </a:r>
            <a:r>
              <a:rPr lang="nb-NO" sz="1500" dirty="0" err="1"/>
              <a:t>Education</a:t>
            </a:r>
            <a:endParaRPr lang="nb-NO" sz="1500" dirty="0"/>
          </a:p>
          <a:p>
            <a:pPr lvl="1"/>
            <a:r>
              <a:rPr lang="nb-NO" sz="1500" dirty="0"/>
              <a:t>Special </a:t>
            </a:r>
            <a:r>
              <a:rPr lang="nb-NO" sz="1500" dirty="0" err="1"/>
              <a:t>Education</a:t>
            </a:r>
            <a:endParaRPr lang="nb-NO" sz="1500" dirty="0"/>
          </a:p>
          <a:p>
            <a:pPr lvl="0"/>
            <a:r>
              <a:rPr lang="nb-NO" sz="2000" dirty="0"/>
              <a:t>Bachelor in Kindergarten </a:t>
            </a:r>
            <a:r>
              <a:rPr lang="nb-NO" sz="2000" dirty="0" err="1"/>
              <a:t>Teacher</a:t>
            </a:r>
            <a:r>
              <a:rPr lang="nb-NO" sz="2000" dirty="0"/>
              <a:t> </a:t>
            </a:r>
            <a:r>
              <a:rPr lang="nb-NO" sz="2000" dirty="0" err="1"/>
              <a:t>Education</a:t>
            </a:r>
            <a:endParaRPr lang="nb-NO" sz="2000" dirty="0"/>
          </a:p>
          <a:p>
            <a:pPr lvl="0"/>
            <a:r>
              <a:rPr lang="nb-NO" sz="2000" dirty="0" err="1"/>
              <a:t>Practical</a:t>
            </a:r>
            <a:r>
              <a:rPr lang="nb-NO" sz="2000" dirty="0"/>
              <a:t> </a:t>
            </a:r>
            <a:r>
              <a:rPr lang="nb-NO" sz="2000" dirty="0" err="1"/>
              <a:t>Pedagogical</a:t>
            </a:r>
            <a:r>
              <a:rPr lang="nb-NO" sz="2000" dirty="0"/>
              <a:t> </a:t>
            </a:r>
            <a:r>
              <a:rPr lang="nb-NO" sz="2000" dirty="0" err="1"/>
              <a:t>Education</a:t>
            </a:r>
            <a:r>
              <a:rPr lang="nb-NO" sz="2000" dirty="0"/>
              <a:t> </a:t>
            </a:r>
            <a:br>
              <a:rPr lang="nb-NO" sz="2000" dirty="0"/>
            </a:br>
            <a:r>
              <a:rPr lang="nb-NO" sz="2000" dirty="0"/>
              <a:t>(</a:t>
            </a:r>
            <a:r>
              <a:rPr lang="nb-NO" sz="2000" dirty="0" err="1"/>
              <a:t>teacher</a:t>
            </a:r>
            <a:r>
              <a:rPr lang="nb-NO" sz="2000" dirty="0"/>
              <a:t> training) </a:t>
            </a:r>
          </a:p>
          <a:p>
            <a:pPr lvl="0"/>
            <a:r>
              <a:rPr lang="nb-NO" sz="2000" dirty="0"/>
              <a:t>One-</a:t>
            </a:r>
            <a:r>
              <a:rPr lang="nb-NO" sz="2000" dirty="0" err="1"/>
              <a:t>Year</a:t>
            </a:r>
            <a:r>
              <a:rPr lang="nb-NO" sz="2000" dirty="0"/>
              <a:t> </a:t>
            </a:r>
            <a:r>
              <a:rPr lang="nb-NO" sz="2000" dirty="0" err="1"/>
              <a:t>programmes</a:t>
            </a:r>
            <a:r>
              <a:rPr lang="nb-NO" sz="2000" dirty="0"/>
              <a:t> 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10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F3CF156-74F0-5746-830F-2811F374D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974" y="955087"/>
            <a:ext cx="3555367" cy="355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69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The </a:t>
            </a:r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Engineering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11</a:t>
            </a:fld>
            <a:endParaRPr lang="nb-NO"/>
          </a:p>
        </p:txBody>
      </p:sp>
      <p:sp>
        <p:nvSpPr>
          <p:cNvPr id="11" name="Plassholder for innhold 6">
            <a:extLst>
              <a:ext uri="{FF2B5EF4-FFF2-40B4-BE49-F238E27FC236}">
                <a16:creationId xmlns:a16="http://schemas.microsoft.com/office/drawing/2014/main" id="{BEABDB40-25E5-0D4B-9A09-B19A38FC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670612" cy="339447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nb-NO" dirty="0"/>
              <a:t>Master:</a:t>
            </a:r>
          </a:p>
          <a:p>
            <a:pPr lvl="2"/>
            <a:r>
              <a:rPr lang="nb-NO" dirty="0"/>
              <a:t>Green Energy Technology</a:t>
            </a:r>
          </a:p>
          <a:p>
            <a:pPr lvl="0"/>
            <a:r>
              <a:rPr lang="nb-NO" dirty="0"/>
              <a:t>Bachelor:</a:t>
            </a:r>
          </a:p>
          <a:p>
            <a:pPr lvl="2"/>
            <a:r>
              <a:rPr lang="nb-NO" dirty="0" err="1"/>
              <a:t>Civil</a:t>
            </a:r>
            <a:r>
              <a:rPr lang="nb-NO" dirty="0"/>
              <a:t> Engineering</a:t>
            </a:r>
          </a:p>
          <a:p>
            <a:pPr lvl="2"/>
            <a:r>
              <a:rPr lang="nb-NO" dirty="0"/>
              <a:t>Chemical Engineering</a:t>
            </a:r>
          </a:p>
          <a:p>
            <a:pPr lvl="2"/>
            <a:r>
              <a:rPr lang="nb-NO" dirty="0" err="1"/>
              <a:t>Mechanical</a:t>
            </a:r>
            <a:r>
              <a:rPr lang="nb-NO" dirty="0"/>
              <a:t> Engineering</a:t>
            </a:r>
          </a:p>
          <a:p>
            <a:pPr lvl="2"/>
            <a:r>
              <a:rPr lang="nb-NO" dirty="0" err="1"/>
              <a:t>Electrical</a:t>
            </a:r>
            <a:r>
              <a:rPr lang="nb-NO" dirty="0"/>
              <a:t> Engineering</a:t>
            </a:r>
          </a:p>
          <a:p>
            <a:pPr lvl="2"/>
            <a:r>
              <a:rPr lang="nb-NO" dirty="0"/>
              <a:t>Industrial Design</a:t>
            </a:r>
          </a:p>
          <a:p>
            <a:pPr lvl="2"/>
            <a:r>
              <a:rPr lang="nb-NO" dirty="0" err="1"/>
              <a:t>Innovation</a:t>
            </a:r>
            <a:r>
              <a:rPr lang="nb-NO" dirty="0"/>
              <a:t> and Project Management</a:t>
            </a:r>
          </a:p>
          <a:p>
            <a:pPr lvl="2"/>
            <a:r>
              <a:rPr lang="nb-NO" dirty="0" err="1"/>
              <a:t>Biomedical</a:t>
            </a:r>
            <a:r>
              <a:rPr lang="nb-NO" dirty="0"/>
              <a:t> Laboratory Science</a:t>
            </a:r>
          </a:p>
          <a:p>
            <a:pPr lvl="0"/>
            <a:r>
              <a:rPr lang="nb-NO" dirty="0"/>
              <a:t>One-</a:t>
            </a:r>
            <a:r>
              <a:rPr lang="nb-NO" dirty="0" err="1"/>
              <a:t>Year</a:t>
            </a:r>
            <a:r>
              <a:rPr lang="nb-NO" dirty="0"/>
              <a:t> Foundation Course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5DA96A2-865B-8A47-8651-201EF84AD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141" y="744071"/>
            <a:ext cx="3693458" cy="36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10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Health and </a:t>
            </a:r>
            <a:r>
              <a:rPr lang="nb-NO" dirty="0" err="1"/>
              <a:t>Welfare</a:t>
            </a:r>
            <a:r>
              <a:rPr lang="nb-NO" dirty="0"/>
              <a:t> Sciences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12</a:t>
            </a:fld>
            <a:endParaRPr lang="nb-NO"/>
          </a:p>
        </p:txBody>
      </p:sp>
      <p:sp>
        <p:nvSpPr>
          <p:cNvPr id="9" name="Plassholder for innhold 6">
            <a:extLst>
              <a:ext uri="{FF2B5EF4-FFF2-40B4-BE49-F238E27FC236}">
                <a16:creationId xmlns:a16="http://schemas.microsoft.com/office/drawing/2014/main" id="{DC9599A0-BBE0-D345-9CE5-CEDEA595A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150"/>
            <a:ext cx="5540187" cy="317462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nb-NO" dirty="0"/>
              <a:t>Master:</a:t>
            </a:r>
          </a:p>
          <a:p>
            <a:pPr lvl="2"/>
            <a:r>
              <a:rPr lang="nb-NO" dirty="0"/>
              <a:t>Integrated Health and </a:t>
            </a:r>
            <a:r>
              <a:rPr lang="nb-NO" dirty="0" err="1"/>
              <a:t>Welfare</a:t>
            </a:r>
            <a:r>
              <a:rPr lang="nb-NO" dirty="0"/>
              <a:t> Services</a:t>
            </a:r>
          </a:p>
          <a:p>
            <a:pPr lvl="2"/>
            <a:r>
              <a:rPr lang="nb-NO" dirty="0" err="1"/>
              <a:t>Psychosocial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– Professional Health and </a:t>
            </a:r>
            <a:r>
              <a:rPr lang="nb-NO" dirty="0" err="1"/>
              <a:t>Welfare</a:t>
            </a:r>
            <a:r>
              <a:rPr lang="nb-NO" dirty="0"/>
              <a:t> </a:t>
            </a:r>
            <a:r>
              <a:rPr lang="nb-NO" dirty="0" err="1"/>
              <a:t>Practices</a:t>
            </a:r>
            <a:endParaRPr lang="nb-NO" dirty="0"/>
          </a:p>
          <a:p>
            <a:pPr lvl="2"/>
            <a:r>
              <a:rPr lang="nb-NO" dirty="0"/>
              <a:t>Advanced </a:t>
            </a:r>
            <a:r>
              <a:rPr lang="nb-NO" dirty="0" err="1"/>
              <a:t>Nursing</a:t>
            </a:r>
            <a:r>
              <a:rPr lang="nb-NO" dirty="0"/>
              <a:t> in </a:t>
            </a:r>
            <a:r>
              <a:rPr lang="nb-NO" dirty="0" err="1"/>
              <a:t>Chronic</a:t>
            </a:r>
            <a:r>
              <a:rPr lang="nb-NO" dirty="0"/>
              <a:t> </a:t>
            </a:r>
            <a:r>
              <a:rPr lang="nb-NO" dirty="0" err="1"/>
              <a:t>Illness</a:t>
            </a:r>
            <a:endParaRPr lang="nb-NO" dirty="0"/>
          </a:p>
          <a:p>
            <a:pPr lvl="0"/>
            <a:r>
              <a:rPr lang="nb-NO" dirty="0"/>
              <a:t>Bachelor:</a:t>
            </a:r>
          </a:p>
          <a:p>
            <a:pPr lvl="2"/>
            <a:r>
              <a:rPr lang="nb-NO" dirty="0" err="1"/>
              <a:t>Nursing</a:t>
            </a:r>
            <a:endParaRPr lang="nb-NO" dirty="0"/>
          </a:p>
          <a:p>
            <a:pPr lvl="2"/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pPr lvl="2"/>
            <a:r>
              <a:rPr lang="nb-NO" dirty="0"/>
              <a:t>Child </a:t>
            </a:r>
            <a:r>
              <a:rPr lang="nb-NO" dirty="0" err="1"/>
              <a:t>Welfare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pPr lvl="2"/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Educator</a:t>
            </a:r>
            <a:r>
              <a:rPr lang="nb-NO" dirty="0"/>
              <a:t> Training</a:t>
            </a:r>
          </a:p>
          <a:p>
            <a:pPr lvl="2"/>
            <a:r>
              <a:rPr lang="nb-NO" dirty="0" err="1"/>
              <a:t>Work</a:t>
            </a:r>
            <a:r>
              <a:rPr lang="nb-NO" dirty="0"/>
              <a:t> and </a:t>
            </a:r>
            <a:r>
              <a:rPr lang="nb-NO" dirty="0" err="1"/>
              <a:t>Welfare</a:t>
            </a:r>
            <a:r>
              <a:rPr lang="nb-NO" dirty="0"/>
              <a:t> Studies</a:t>
            </a:r>
          </a:p>
          <a:p>
            <a:pPr lvl="0"/>
            <a:r>
              <a:rPr lang="nb-NO" dirty="0"/>
              <a:t>Advanced Courses for Health Professionals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366EA1D-9E07-374C-A067-65D1DCD24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483" y="818544"/>
            <a:ext cx="2559601" cy="34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05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Norwegian </a:t>
            </a:r>
            <a:r>
              <a:rPr lang="nb-NO" dirty="0" err="1"/>
              <a:t>Theatre</a:t>
            </a:r>
            <a:r>
              <a:rPr lang="nb-NO" dirty="0"/>
              <a:t> </a:t>
            </a:r>
            <a:r>
              <a:rPr lang="nb-NO" dirty="0" err="1"/>
              <a:t>Academy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Master:</a:t>
            </a:r>
          </a:p>
          <a:p>
            <a:pPr lvl="1"/>
            <a:r>
              <a:rPr lang="nb-NO" dirty="0" err="1"/>
              <a:t>Scenography</a:t>
            </a:r>
            <a:endParaRPr lang="nb-NO" dirty="0"/>
          </a:p>
          <a:p>
            <a:pPr lvl="1"/>
            <a:r>
              <a:rPr lang="nb-NO" dirty="0" err="1"/>
              <a:t>Performance</a:t>
            </a:r>
            <a:endParaRPr lang="nb-NO" dirty="0"/>
          </a:p>
          <a:p>
            <a:pPr lvl="0"/>
            <a:r>
              <a:rPr lang="nb-NO" dirty="0"/>
              <a:t>Bachelor:</a:t>
            </a:r>
          </a:p>
          <a:p>
            <a:pPr lvl="1"/>
            <a:r>
              <a:rPr lang="nb-NO" dirty="0" err="1"/>
              <a:t>Acting</a:t>
            </a:r>
            <a:endParaRPr lang="nb-NO" dirty="0"/>
          </a:p>
          <a:p>
            <a:pPr lvl="1"/>
            <a:r>
              <a:rPr lang="nb-NO" dirty="0" err="1"/>
              <a:t>Scenography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13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49438D2-6F41-1C46-8E40-0FBDC1E38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480" y="852854"/>
            <a:ext cx="3741769" cy="374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76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Reasearch</a:t>
            </a:r>
            <a:r>
              <a:rPr lang="nb-NO" dirty="0"/>
              <a:t> and Development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 lnSpcReduction="10000"/>
          </a:bodyPr>
          <a:lstStyle/>
          <a:p>
            <a:pPr lvl="0"/>
            <a:r>
              <a:rPr lang="nb-NO" dirty="0"/>
              <a:t>Multi- and </a:t>
            </a:r>
            <a:r>
              <a:rPr lang="nb-NO" dirty="0" err="1"/>
              <a:t>interdisciplinary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activity</a:t>
            </a:r>
            <a:r>
              <a:rPr lang="nb-NO" dirty="0"/>
              <a:t> </a:t>
            </a:r>
          </a:p>
          <a:p>
            <a:pPr lvl="0"/>
            <a:r>
              <a:rPr lang="nb-NO" dirty="0"/>
              <a:t>Three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pillars</a:t>
            </a:r>
            <a:r>
              <a:rPr lang="nb-NO" dirty="0"/>
              <a:t>:</a:t>
            </a:r>
          </a:p>
          <a:p>
            <a:pPr lvl="1"/>
            <a:r>
              <a:rPr lang="nb-NO" dirty="0"/>
              <a:t>Research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working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, </a:t>
            </a:r>
            <a:r>
              <a:rPr lang="nb-NO" dirty="0" err="1"/>
              <a:t>professions</a:t>
            </a:r>
            <a:r>
              <a:rPr lang="nb-NO" dirty="0"/>
              <a:t> and services	</a:t>
            </a:r>
          </a:p>
          <a:p>
            <a:pPr lvl="1"/>
            <a:r>
              <a:rPr lang="nb-NO" dirty="0"/>
              <a:t>Technology, </a:t>
            </a:r>
            <a:r>
              <a:rPr lang="nb-NO" dirty="0" err="1"/>
              <a:t>energy</a:t>
            </a:r>
            <a:r>
              <a:rPr lang="nb-NO" dirty="0"/>
              <a:t> and </a:t>
            </a:r>
            <a:r>
              <a:rPr lang="nb-NO" dirty="0" err="1"/>
              <a:t>society</a:t>
            </a:r>
            <a:endParaRPr lang="nb-NO" dirty="0"/>
          </a:p>
          <a:p>
            <a:pPr lvl="1"/>
            <a:r>
              <a:rPr lang="nb-NO" dirty="0"/>
              <a:t>School, </a:t>
            </a:r>
            <a:r>
              <a:rPr lang="nb-NO" dirty="0" err="1"/>
              <a:t>knowledge</a:t>
            </a:r>
            <a:r>
              <a:rPr lang="nb-NO" dirty="0"/>
              <a:t> and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education</a:t>
            </a:r>
            <a:endParaRPr lang="nb-NO" dirty="0"/>
          </a:p>
          <a:p>
            <a:pPr lvl="0"/>
            <a:r>
              <a:rPr lang="nb-NO" dirty="0"/>
              <a:t>Administrative support is given by </a:t>
            </a:r>
            <a:r>
              <a:rPr lang="nb-NO" dirty="0" err="1"/>
              <a:t>the</a:t>
            </a:r>
            <a:r>
              <a:rPr lang="nb-NO" dirty="0"/>
              <a:t> R&amp;D unit </a:t>
            </a:r>
            <a:r>
              <a:rPr lang="nb-NO" dirty="0" err="1"/>
              <a:t>which</a:t>
            </a:r>
            <a:r>
              <a:rPr lang="nb-NO" dirty="0"/>
              <a:t> is led by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 smtClean="0"/>
              <a:t>director</a:t>
            </a:r>
            <a:endParaRPr lang="nb-NO" dirty="0" smtClean="0"/>
          </a:p>
          <a:p>
            <a:r>
              <a:rPr lang="nb-NO" dirty="0"/>
              <a:t>A </a:t>
            </a:r>
            <a:r>
              <a:rPr lang="nb-NO" dirty="0" err="1"/>
              <a:t>PhD</a:t>
            </a:r>
            <a:r>
              <a:rPr lang="nb-NO" dirty="0"/>
              <a:t> </a:t>
            </a:r>
            <a:r>
              <a:rPr lang="nb-NO" dirty="0" err="1"/>
              <a:t>programme</a:t>
            </a:r>
            <a:r>
              <a:rPr lang="nb-NO" dirty="0"/>
              <a:t> in </a:t>
            </a:r>
            <a:r>
              <a:rPr lang="nb-NO" dirty="0" err="1" smtClean="0"/>
              <a:t>development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err="1" smtClean="0"/>
              <a:t>Working</a:t>
            </a:r>
            <a:r>
              <a:rPr lang="nb-NO" dirty="0" smtClean="0"/>
              <a:t> </a:t>
            </a:r>
            <a:r>
              <a:rPr lang="nb-NO" dirty="0" err="1"/>
              <a:t>title</a:t>
            </a:r>
            <a:r>
              <a:rPr lang="nb-NO" dirty="0"/>
              <a:t>: The Digital </a:t>
            </a:r>
            <a:r>
              <a:rPr lang="nb-NO" dirty="0" err="1"/>
              <a:t>Society</a:t>
            </a:r>
            <a:endParaRPr lang="nb-NO" dirty="0"/>
          </a:p>
          <a:p>
            <a:pPr lvl="0"/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1662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International </a:t>
            </a:r>
            <a:r>
              <a:rPr lang="nb-NO" dirty="0" err="1" smtClean="0"/>
              <a:t>Relations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5029200" cy="3318061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nb-NO" dirty="0"/>
              <a:t>Østfold </a:t>
            </a:r>
            <a:r>
              <a:rPr lang="nb-NO" dirty="0" err="1"/>
              <a:t>University</a:t>
            </a:r>
            <a:r>
              <a:rPr lang="nb-NO" dirty="0"/>
              <a:t> College </a:t>
            </a:r>
            <a:r>
              <a:rPr lang="nb-NO" dirty="0" err="1"/>
              <a:t>collaborates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over 100 </a:t>
            </a:r>
            <a:r>
              <a:rPr lang="nb-NO" dirty="0" err="1"/>
              <a:t>universities</a:t>
            </a:r>
            <a:r>
              <a:rPr lang="nb-NO" dirty="0"/>
              <a:t> </a:t>
            </a:r>
            <a:r>
              <a:rPr lang="nb-NO" dirty="0" err="1" smtClean="0"/>
              <a:t>worldwide</a:t>
            </a:r>
            <a:r>
              <a:rPr lang="nb-NO" dirty="0" smtClean="0"/>
              <a:t> </a:t>
            </a:r>
            <a:r>
              <a:rPr lang="nb-NO" dirty="0"/>
              <a:t>and </a:t>
            </a:r>
            <a:r>
              <a:rPr lang="nb-NO" dirty="0" err="1"/>
              <a:t>participates</a:t>
            </a:r>
            <a:r>
              <a:rPr lang="nb-NO" dirty="0"/>
              <a:t> in </a:t>
            </a:r>
            <a:r>
              <a:rPr lang="nb-NO" dirty="0" err="1"/>
              <a:t>exchange</a:t>
            </a:r>
            <a:r>
              <a:rPr lang="nb-NO" dirty="0"/>
              <a:t> </a:t>
            </a:r>
            <a:r>
              <a:rPr lang="nb-NO" dirty="0" err="1"/>
              <a:t>programmes</a:t>
            </a:r>
            <a:r>
              <a:rPr lang="nb-NO" dirty="0"/>
              <a:t> </a:t>
            </a:r>
            <a:r>
              <a:rPr lang="nb-NO" dirty="0" err="1"/>
              <a:t>such</a:t>
            </a:r>
            <a:r>
              <a:rPr lang="nb-NO" dirty="0"/>
              <a:t> as Erasmus + and </a:t>
            </a:r>
            <a:r>
              <a:rPr lang="nb-NO" dirty="0" err="1"/>
              <a:t>Nordplus</a:t>
            </a:r>
            <a:r>
              <a:rPr lang="nb-NO" dirty="0"/>
              <a:t> </a:t>
            </a:r>
          </a:p>
          <a:p>
            <a:pPr lvl="0"/>
            <a:r>
              <a:rPr lang="nb-NO" dirty="0"/>
              <a:t>Norway has </a:t>
            </a:r>
            <a:r>
              <a:rPr lang="nb-NO" dirty="0" err="1"/>
              <a:t>adopted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Bologna </a:t>
            </a:r>
            <a:r>
              <a:rPr lang="nb-NO" dirty="0" err="1"/>
              <a:t>degree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, ECTS </a:t>
            </a:r>
            <a:r>
              <a:rPr lang="nb-NO" dirty="0" err="1"/>
              <a:t>credits</a:t>
            </a:r>
            <a:r>
              <a:rPr lang="nb-NO" dirty="0"/>
              <a:t> and grading </a:t>
            </a:r>
            <a:r>
              <a:rPr lang="nb-NO" dirty="0" err="1"/>
              <a:t>scale</a:t>
            </a:r>
            <a:r>
              <a:rPr lang="nb-NO" dirty="0"/>
              <a:t> </a:t>
            </a:r>
          </a:p>
          <a:p>
            <a:pPr lvl="0"/>
            <a:r>
              <a:rPr lang="nb-NO" dirty="0"/>
              <a:t>All students have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opportunity</a:t>
            </a:r>
            <a:r>
              <a:rPr lang="nb-NO" dirty="0"/>
              <a:t> to </a:t>
            </a:r>
            <a:r>
              <a:rPr lang="nb-NO" dirty="0" err="1"/>
              <a:t>exchange</a:t>
            </a:r>
            <a:r>
              <a:rPr lang="nb-NO" dirty="0"/>
              <a:t> during </a:t>
            </a:r>
            <a:r>
              <a:rPr lang="nb-NO" dirty="0" err="1"/>
              <a:t>their</a:t>
            </a:r>
            <a:r>
              <a:rPr lang="nb-NO" dirty="0"/>
              <a:t> studies </a:t>
            </a:r>
          </a:p>
          <a:p>
            <a:pPr lvl="0"/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welcome</a:t>
            </a:r>
            <a:r>
              <a:rPr lang="nb-NO" dirty="0"/>
              <a:t> a </a:t>
            </a:r>
            <a:r>
              <a:rPr lang="nb-NO" dirty="0" err="1"/>
              <a:t>significant</a:t>
            </a:r>
            <a:r>
              <a:rPr lang="nb-NO" dirty="0"/>
              <a:t> </a:t>
            </a:r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international</a:t>
            </a:r>
            <a:r>
              <a:rPr lang="nb-NO" dirty="0"/>
              <a:t> students  and </a:t>
            </a:r>
            <a:r>
              <a:rPr lang="nb-NO" dirty="0" err="1"/>
              <a:t>guest</a:t>
            </a:r>
            <a:r>
              <a:rPr lang="nb-NO" dirty="0"/>
              <a:t> </a:t>
            </a:r>
            <a:r>
              <a:rPr lang="nb-NO" dirty="0" err="1"/>
              <a:t>lectures</a:t>
            </a:r>
            <a:r>
              <a:rPr lang="nb-NO" dirty="0"/>
              <a:t>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year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15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51AB180-A8D1-6C48-A171-D6D1F6927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37" y="1129631"/>
            <a:ext cx="2710864" cy="33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4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Courses for </a:t>
            </a:r>
            <a:r>
              <a:rPr lang="nb-NO" dirty="0" err="1"/>
              <a:t>exchange</a:t>
            </a:r>
            <a:r>
              <a:rPr lang="nb-NO" dirty="0"/>
              <a:t> students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5387788" cy="3255308"/>
          </a:xfrm>
        </p:spPr>
        <p:txBody>
          <a:bodyPr/>
          <a:lstStyle/>
          <a:p>
            <a:pPr lvl="0"/>
            <a:r>
              <a:rPr lang="nb-NO" dirty="0"/>
              <a:t>Most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study</a:t>
            </a:r>
            <a:r>
              <a:rPr lang="nb-NO" dirty="0"/>
              <a:t> </a:t>
            </a:r>
            <a:r>
              <a:rPr lang="nb-NO" dirty="0" err="1"/>
              <a:t>programmes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taught</a:t>
            </a:r>
            <a:r>
              <a:rPr lang="nb-NO" dirty="0"/>
              <a:t> in Norwegian. </a:t>
            </a:r>
            <a:r>
              <a:rPr lang="nb-NO" dirty="0" err="1"/>
              <a:t>However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offer an </a:t>
            </a:r>
            <a:r>
              <a:rPr lang="nb-NO" dirty="0" err="1"/>
              <a:t>increasing</a:t>
            </a:r>
            <a:r>
              <a:rPr lang="nb-NO" dirty="0"/>
              <a:t> </a:t>
            </a:r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courses</a:t>
            </a:r>
            <a:r>
              <a:rPr lang="nb-NO" dirty="0"/>
              <a:t> </a:t>
            </a:r>
            <a:r>
              <a:rPr lang="nb-NO" dirty="0" err="1"/>
              <a:t>taught</a:t>
            </a:r>
            <a:r>
              <a:rPr lang="nb-NO" dirty="0"/>
              <a:t> in English, </a:t>
            </a:r>
            <a:r>
              <a:rPr lang="nb-NO" dirty="0" err="1"/>
              <a:t>German</a:t>
            </a:r>
            <a:r>
              <a:rPr lang="nb-NO" dirty="0"/>
              <a:t>, French and Spanish</a:t>
            </a:r>
          </a:p>
          <a:p>
            <a:pPr lvl="0"/>
            <a:r>
              <a:rPr lang="nb-NO" dirty="0">
                <a:hlinkClick r:id="rId3"/>
              </a:rPr>
              <a:t>Courses for </a:t>
            </a:r>
            <a:r>
              <a:rPr lang="nb-NO" dirty="0" err="1">
                <a:hlinkClick r:id="rId3"/>
              </a:rPr>
              <a:t>exchange</a:t>
            </a:r>
            <a:r>
              <a:rPr lang="nb-NO" dirty="0">
                <a:hlinkClick r:id="rId3"/>
              </a:rPr>
              <a:t> students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16</a:t>
            </a:fld>
            <a:endParaRPr lang="nb-NO"/>
          </a:p>
        </p:txBody>
      </p:sp>
      <p:pic>
        <p:nvPicPr>
          <p:cNvPr id="9" name="Plassholder for innhold 1">
            <a:extLst>
              <a:ext uri="{FF2B5EF4-FFF2-40B4-BE49-F238E27FC236}">
                <a16:creationId xmlns:a16="http://schemas.microsoft.com/office/drawing/2014/main" id="{756C02F2-533C-4B44-A997-F45285057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702" y="1198730"/>
            <a:ext cx="3057041" cy="203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70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Academic</a:t>
            </a:r>
            <a:r>
              <a:rPr lang="nb-NO" dirty="0"/>
              <a:t> </a:t>
            </a:r>
            <a:r>
              <a:rPr lang="nb-NO" dirty="0" err="1"/>
              <a:t>year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199" y="1200152"/>
            <a:ext cx="7171766" cy="1354790"/>
          </a:xfrm>
        </p:spPr>
        <p:txBody>
          <a:bodyPr/>
          <a:lstStyle/>
          <a:p>
            <a:pPr lvl="0"/>
            <a:r>
              <a:rPr lang="nb-NO" dirty="0"/>
              <a:t>Full </a:t>
            </a:r>
            <a:r>
              <a:rPr lang="nb-NO" dirty="0" err="1"/>
              <a:t>academic</a:t>
            </a:r>
            <a:r>
              <a:rPr lang="nb-NO" dirty="0"/>
              <a:t> </a:t>
            </a:r>
            <a:r>
              <a:rPr lang="nb-NO" dirty="0" err="1"/>
              <a:t>year</a:t>
            </a:r>
            <a:r>
              <a:rPr lang="nb-NO" dirty="0"/>
              <a:t>: </a:t>
            </a:r>
            <a:r>
              <a:rPr lang="nb-NO" dirty="0" err="1" smtClean="0"/>
              <a:t>mid</a:t>
            </a:r>
            <a:r>
              <a:rPr lang="nb-NO" dirty="0"/>
              <a:t>-</a:t>
            </a:r>
            <a:r>
              <a:rPr lang="nb-NO" dirty="0" smtClean="0"/>
              <a:t>August </a:t>
            </a:r>
            <a:r>
              <a:rPr lang="nb-NO" dirty="0"/>
              <a:t>to </a:t>
            </a:r>
            <a:r>
              <a:rPr lang="nb-NO" dirty="0" err="1" smtClean="0"/>
              <a:t>mid</a:t>
            </a:r>
            <a:r>
              <a:rPr lang="nb-NO" dirty="0"/>
              <a:t>-</a:t>
            </a:r>
            <a:r>
              <a:rPr lang="nb-NO" dirty="0" smtClean="0"/>
              <a:t>June</a:t>
            </a:r>
            <a:endParaRPr lang="nb-NO" dirty="0"/>
          </a:p>
          <a:p>
            <a:pPr lvl="0"/>
            <a:r>
              <a:rPr lang="nb-NO" dirty="0"/>
              <a:t>Autumn semester:   </a:t>
            </a:r>
            <a:r>
              <a:rPr lang="nb-NO" dirty="0" err="1" smtClean="0"/>
              <a:t>mid</a:t>
            </a:r>
            <a:r>
              <a:rPr lang="nb-NO" dirty="0"/>
              <a:t>-</a:t>
            </a:r>
            <a:r>
              <a:rPr lang="nb-NO" dirty="0" smtClean="0"/>
              <a:t>August </a:t>
            </a:r>
            <a:r>
              <a:rPr lang="nb-NO" dirty="0"/>
              <a:t>to </a:t>
            </a:r>
            <a:r>
              <a:rPr lang="nb-NO" dirty="0" err="1" smtClean="0"/>
              <a:t>mid</a:t>
            </a:r>
            <a:r>
              <a:rPr lang="nb-NO" dirty="0" err="1"/>
              <a:t>-</a:t>
            </a:r>
            <a:r>
              <a:rPr lang="nb-NO" dirty="0" err="1" smtClean="0"/>
              <a:t>December</a:t>
            </a:r>
            <a:endParaRPr lang="nb-NO" dirty="0"/>
          </a:p>
          <a:p>
            <a:pPr lvl="0"/>
            <a:r>
              <a:rPr lang="nb-NO" dirty="0"/>
              <a:t>Spring semester:      </a:t>
            </a:r>
            <a:r>
              <a:rPr lang="nb-NO" dirty="0" smtClean="0"/>
              <a:t>primo </a:t>
            </a:r>
            <a:r>
              <a:rPr lang="nb-NO" dirty="0" err="1" smtClean="0"/>
              <a:t>January</a:t>
            </a:r>
            <a:r>
              <a:rPr lang="nb-NO" dirty="0" smtClean="0"/>
              <a:t> </a:t>
            </a:r>
            <a:r>
              <a:rPr lang="nb-NO" dirty="0"/>
              <a:t>to </a:t>
            </a:r>
            <a:r>
              <a:rPr lang="nb-NO" dirty="0" err="1" smtClean="0"/>
              <a:t>mid</a:t>
            </a:r>
            <a:r>
              <a:rPr lang="nb-NO" dirty="0"/>
              <a:t>-</a:t>
            </a:r>
            <a:r>
              <a:rPr lang="nb-NO" dirty="0" smtClean="0"/>
              <a:t>June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17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A993742-6F4E-8242-B4B9-27D1E9CC0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18"/>
            <a:ext cx="9144000" cy="228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83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Accommodation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4885765" cy="343460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nb-NO" dirty="0"/>
              <a:t>International students </a:t>
            </a:r>
            <a:r>
              <a:rPr lang="nb-NO" dirty="0" err="1"/>
              <a:t>are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guaranteed</a:t>
            </a:r>
            <a:r>
              <a:rPr lang="nb-NO" dirty="0"/>
              <a:t> </a:t>
            </a:r>
            <a:r>
              <a:rPr lang="nb-NO" dirty="0" err="1"/>
              <a:t>university</a:t>
            </a:r>
            <a:r>
              <a:rPr lang="nb-NO" dirty="0"/>
              <a:t> </a:t>
            </a:r>
            <a:r>
              <a:rPr lang="nb-NO" dirty="0" err="1"/>
              <a:t>accommodation</a:t>
            </a:r>
            <a:endParaRPr lang="nb-NO" dirty="0"/>
          </a:p>
          <a:p>
            <a:pPr lvl="0"/>
            <a:r>
              <a:rPr lang="nb-NO" dirty="0"/>
              <a:t>The rent ranges from </a:t>
            </a:r>
            <a:br>
              <a:rPr lang="nb-NO" dirty="0"/>
            </a:br>
            <a:r>
              <a:rPr lang="nb-NO" dirty="0"/>
              <a:t>411 EUR to 989 EUR per </a:t>
            </a:r>
            <a:r>
              <a:rPr lang="nb-NO" dirty="0" err="1"/>
              <a:t>month</a:t>
            </a:r>
            <a:endParaRPr lang="nb-NO" dirty="0"/>
          </a:p>
          <a:p>
            <a:pPr lvl="0"/>
            <a:r>
              <a:rPr lang="nb-NO" dirty="0" err="1"/>
              <a:t>Residence</a:t>
            </a:r>
            <a:r>
              <a:rPr lang="nb-NO" dirty="0"/>
              <a:t> halls </a:t>
            </a:r>
            <a:r>
              <a:rPr lang="nb-NO" dirty="0" err="1"/>
              <a:t>are</a:t>
            </a:r>
            <a:r>
              <a:rPr lang="nb-NO" dirty="0"/>
              <a:t> all </a:t>
            </a:r>
            <a:r>
              <a:rPr lang="nb-NO" dirty="0" err="1"/>
              <a:t>within</a:t>
            </a:r>
            <a:r>
              <a:rPr lang="nb-NO" dirty="0"/>
              <a:t> </a:t>
            </a:r>
            <a:r>
              <a:rPr lang="nb-NO" dirty="0" err="1"/>
              <a:t>short</a:t>
            </a:r>
            <a:r>
              <a:rPr lang="nb-NO" dirty="0"/>
              <a:t> </a:t>
            </a:r>
            <a:r>
              <a:rPr lang="nb-NO" dirty="0" err="1"/>
              <a:t>walking</a:t>
            </a:r>
            <a:r>
              <a:rPr lang="nb-NO" dirty="0"/>
              <a:t> and </a:t>
            </a:r>
            <a:r>
              <a:rPr lang="nb-NO" dirty="0" err="1"/>
              <a:t>cycling</a:t>
            </a:r>
            <a:r>
              <a:rPr lang="nb-NO" dirty="0"/>
              <a:t> </a:t>
            </a:r>
            <a:r>
              <a:rPr lang="nb-NO" dirty="0" err="1"/>
              <a:t>distance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campuses</a:t>
            </a:r>
            <a:r>
              <a:rPr lang="nb-NO" dirty="0"/>
              <a:t> </a:t>
            </a:r>
          </a:p>
          <a:p>
            <a:pPr lvl="0"/>
            <a:r>
              <a:rPr lang="nb-NO" dirty="0"/>
              <a:t>Rooms </a:t>
            </a:r>
            <a:r>
              <a:rPr lang="nb-NO" dirty="0" err="1"/>
              <a:t>varies</a:t>
            </a:r>
            <a:r>
              <a:rPr lang="nb-NO" dirty="0"/>
              <a:t> in terms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appearance</a:t>
            </a:r>
            <a:r>
              <a:rPr lang="nb-NO" dirty="0"/>
              <a:t> and </a:t>
            </a:r>
            <a:r>
              <a:rPr lang="nb-NO" dirty="0" err="1"/>
              <a:t>size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all </a:t>
            </a:r>
            <a:r>
              <a:rPr lang="nb-NO" dirty="0" err="1"/>
              <a:t>fully</a:t>
            </a:r>
            <a:r>
              <a:rPr lang="nb-NO" dirty="0"/>
              <a:t> </a:t>
            </a:r>
            <a:r>
              <a:rPr lang="nb-NO" dirty="0" err="1"/>
              <a:t>furnished</a:t>
            </a:r>
            <a:r>
              <a:rPr lang="nb-NO" dirty="0"/>
              <a:t> </a:t>
            </a:r>
          </a:p>
          <a:p>
            <a:pPr lvl="0"/>
            <a:r>
              <a:rPr lang="nb-NO" dirty="0" err="1"/>
              <a:t>Internet</a:t>
            </a:r>
            <a:r>
              <a:rPr lang="nb-NO" dirty="0"/>
              <a:t> </a:t>
            </a:r>
            <a:r>
              <a:rPr lang="nb-NO" dirty="0" err="1"/>
              <a:t>access</a:t>
            </a:r>
            <a:r>
              <a:rPr lang="nb-NO" dirty="0"/>
              <a:t> in all </a:t>
            </a:r>
            <a:r>
              <a:rPr lang="nb-NO" dirty="0" err="1"/>
              <a:t>rooms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18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8C29ACA-F5A2-BF43-9831-89289313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503" y="947477"/>
            <a:ext cx="2549036" cy="170018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A1B836C-8165-7548-B271-138A15B78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03" y="2722977"/>
            <a:ext cx="2549035" cy="19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1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Why</a:t>
            </a:r>
            <a:r>
              <a:rPr lang="nb-NO" dirty="0"/>
              <a:t> students </a:t>
            </a:r>
            <a:r>
              <a:rPr lang="nb-NO" dirty="0" err="1"/>
              <a:t>chose</a:t>
            </a:r>
            <a:r>
              <a:rPr lang="nb-NO" dirty="0"/>
              <a:t> Østfold </a:t>
            </a:r>
            <a:r>
              <a:rPr lang="nb-NO" dirty="0" err="1"/>
              <a:t>University</a:t>
            </a:r>
            <a:r>
              <a:rPr lang="nb-NO" dirty="0"/>
              <a:t> College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nb-NO" dirty="0" err="1"/>
              <a:t>Proffessionally</a:t>
            </a:r>
            <a:r>
              <a:rPr lang="nb-NO" dirty="0"/>
              <a:t> </a:t>
            </a:r>
            <a:r>
              <a:rPr lang="nb-NO" dirty="0" err="1"/>
              <a:t>oriented</a:t>
            </a:r>
            <a:r>
              <a:rPr lang="nb-NO" dirty="0"/>
              <a:t> </a:t>
            </a:r>
            <a:r>
              <a:rPr lang="nb-NO" dirty="0" err="1"/>
              <a:t>study</a:t>
            </a:r>
            <a:r>
              <a:rPr lang="nb-NO" dirty="0"/>
              <a:t> </a:t>
            </a:r>
            <a:r>
              <a:rPr lang="nb-NO" dirty="0" err="1"/>
              <a:t>programmes</a:t>
            </a:r>
            <a:endParaRPr lang="nb-NO" dirty="0"/>
          </a:p>
          <a:p>
            <a:pPr lvl="0"/>
            <a:r>
              <a:rPr lang="nb-NO" dirty="0" err="1"/>
              <a:t>Modern</a:t>
            </a:r>
            <a:r>
              <a:rPr lang="nb-NO" dirty="0"/>
              <a:t> </a:t>
            </a:r>
            <a:r>
              <a:rPr lang="nb-NO" dirty="0" err="1"/>
              <a:t>teaching</a:t>
            </a:r>
            <a:r>
              <a:rPr lang="nb-NO" dirty="0"/>
              <a:t> and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facilities</a:t>
            </a:r>
            <a:endParaRPr lang="nb-NO" dirty="0"/>
          </a:p>
          <a:p>
            <a:pPr lvl="0"/>
            <a:r>
              <a:rPr lang="nb-NO" dirty="0"/>
              <a:t>A </a:t>
            </a:r>
            <a:r>
              <a:rPr lang="nb-NO" dirty="0" err="1"/>
              <a:t>close-knit</a:t>
            </a:r>
            <a:r>
              <a:rPr lang="nb-NO" dirty="0"/>
              <a:t> </a:t>
            </a:r>
            <a:r>
              <a:rPr lang="nb-NO" dirty="0" err="1"/>
              <a:t>university</a:t>
            </a:r>
            <a:r>
              <a:rPr lang="nb-NO" dirty="0"/>
              <a:t> college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sizes</a:t>
            </a:r>
            <a:endParaRPr lang="nb-NO" dirty="0"/>
          </a:p>
          <a:p>
            <a:pPr lvl="0"/>
            <a:r>
              <a:rPr lang="nb-NO" dirty="0"/>
              <a:t>Variety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organisations</a:t>
            </a:r>
            <a:r>
              <a:rPr lang="nb-NO" dirty="0"/>
              <a:t> and </a:t>
            </a:r>
            <a:r>
              <a:rPr lang="nb-NO" dirty="0" err="1"/>
              <a:t>societies</a:t>
            </a:r>
            <a:r>
              <a:rPr lang="nb-NO" dirty="0"/>
              <a:t> for students, like </a:t>
            </a:r>
            <a:r>
              <a:rPr lang="nb-NO" dirty="0" err="1"/>
              <a:t>the</a:t>
            </a:r>
            <a:r>
              <a:rPr lang="nb-NO" dirty="0"/>
              <a:t> Buddy </a:t>
            </a:r>
            <a:r>
              <a:rPr lang="nb-NO" dirty="0" err="1"/>
              <a:t>Scheme</a:t>
            </a:r>
            <a:r>
              <a:rPr lang="nb-NO" dirty="0"/>
              <a:t> and </a:t>
            </a:r>
            <a:r>
              <a:rPr lang="nb-NO" dirty="0" err="1"/>
              <a:t>I</a:t>
            </a:r>
            <a:r>
              <a:rPr lang="nb-NO" dirty="0" err="1" smtClean="0"/>
              <a:t>ntroduction</a:t>
            </a:r>
            <a:r>
              <a:rPr lang="nb-NO" dirty="0" smtClean="0"/>
              <a:t> </a:t>
            </a:r>
            <a:r>
              <a:rPr lang="nb-NO" dirty="0" err="1"/>
              <a:t>W</a:t>
            </a:r>
            <a:r>
              <a:rPr lang="nb-NO" dirty="0" err="1" smtClean="0"/>
              <a:t>eek</a:t>
            </a:r>
            <a:endParaRPr lang="nb-NO" dirty="0"/>
          </a:p>
          <a:p>
            <a:pPr lvl="0"/>
            <a:r>
              <a:rPr lang="nb-NO" dirty="0" err="1"/>
              <a:t>Proximity</a:t>
            </a:r>
            <a:r>
              <a:rPr lang="nb-NO" dirty="0"/>
              <a:t> to nature and </a:t>
            </a:r>
            <a:r>
              <a:rPr lang="nb-NO" dirty="0" err="1"/>
              <a:t>great</a:t>
            </a:r>
            <a:r>
              <a:rPr lang="nb-NO" dirty="0"/>
              <a:t> </a:t>
            </a:r>
            <a:r>
              <a:rPr lang="nb-NO" dirty="0" err="1"/>
              <a:t>outdoor</a:t>
            </a:r>
            <a:r>
              <a:rPr lang="nb-NO" dirty="0"/>
              <a:t> </a:t>
            </a:r>
            <a:r>
              <a:rPr lang="nb-NO" dirty="0" err="1"/>
              <a:t>activities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52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0BCAEC-E9C8-0A4D-B89F-3F083971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C8BAD-DF40-8740-A282-8FAE99D2307F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C225DE-82D4-3B48-B869-7751B348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2</a:t>
            </a:fld>
            <a:endParaRPr lang="nb-NO" dirty="0"/>
          </a:p>
        </p:txBody>
      </p:sp>
      <p:pic>
        <p:nvPicPr>
          <p:cNvPr id="17" name="Plassholder for bilde 16">
            <a:extLst>
              <a:ext uri="{FF2B5EF4-FFF2-40B4-BE49-F238E27FC236}">
                <a16:creationId xmlns:a16="http://schemas.microsoft.com/office/drawing/2014/main" id="{95BD7BB4-15F7-C142-8117-6DED5CA8C1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48" b="2248"/>
          <a:stretch>
            <a:fillRect/>
          </a:stretch>
        </p:blipFill>
        <p:spPr>
          <a:xfrm>
            <a:off x="0" y="84148"/>
            <a:ext cx="9144000" cy="5053028"/>
          </a:xfrm>
        </p:spPr>
      </p:pic>
      <p:sp>
        <p:nvSpPr>
          <p:cNvPr id="2" name="TekstSylinder 1"/>
          <p:cNvSpPr txBox="1"/>
          <p:nvPr/>
        </p:nvSpPr>
        <p:spPr>
          <a:xfrm>
            <a:off x="2894661" y="4308339"/>
            <a:ext cx="600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 smtClean="0"/>
              <a:t>Vision</a:t>
            </a:r>
            <a:r>
              <a:rPr lang="nb-NO" sz="2400" dirty="0" smtClean="0"/>
              <a:t>: </a:t>
            </a:r>
            <a:r>
              <a:rPr lang="nb-NO" sz="2400" dirty="0" err="1" smtClean="0"/>
              <a:t>Working</a:t>
            </a:r>
            <a:r>
              <a:rPr lang="nb-NO" sz="2400" dirty="0" smtClean="0"/>
              <a:t> </a:t>
            </a:r>
            <a:r>
              <a:rPr lang="nb-NO" sz="2400" dirty="0" err="1" smtClean="0"/>
              <a:t>with</a:t>
            </a:r>
            <a:r>
              <a:rPr lang="nb-NO" sz="2400" dirty="0" smtClean="0"/>
              <a:t> </a:t>
            </a:r>
            <a:r>
              <a:rPr lang="nb-NO" sz="2400" dirty="0" err="1" smtClean="0"/>
              <a:t>society</a:t>
            </a:r>
            <a:r>
              <a:rPr lang="nb-NO" sz="2400" dirty="0"/>
              <a:t> </a:t>
            </a:r>
            <a:r>
              <a:rPr lang="nb-NO" sz="2400" dirty="0" smtClean="0"/>
              <a:t>- for </a:t>
            </a:r>
            <a:r>
              <a:rPr lang="nb-NO" sz="2400" dirty="0" err="1" smtClean="0"/>
              <a:t>the</a:t>
            </a:r>
            <a:r>
              <a:rPr lang="nb-NO" sz="2400" dirty="0" smtClean="0"/>
              <a:t> </a:t>
            </a:r>
            <a:r>
              <a:rPr lang="nb-NO" sz="2400" dirty="0" err="1" smtClean="0"/>
              <a:t>future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54222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88867B4-10C9-BD47-955E-13EA7E5E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C8BAD-DF40-8740-A282-8FAE99D2307F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C0DBED4-2DBC-784E-B1E1-EB07A2440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20</a:t>
            </a:fld>
            <a:endParaRPr lang="nb-NO" dirty="0"/>
          </a:p>
        </p:txBody>
      </p:sp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F0A753FD-9025-E14C-9B97-3A52F0D3B1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" r="22"/>
          <a:stretch>
            <a:fillRect/>
          </a:stretch>
        </p:blipFill>
        <p:spPr/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B781FEF-478B-FB4F-8D37-D333D43F5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632" y="2713627"/>
            <a:ext cx="67062" cy="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28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www.hiof.no</a:t>
            </a:r>
            <a:r>
              <a:rPr lang="nb-NO" dirty="0"/>
              <a:t>/</a:t>
            </a:r>
            <a:r>
              <a:rPr lang="nb-NO" dirty="0" err="1"/>
              <a:t>english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1955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14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smtClean="0"/>
              <a:t>Østfold </a:t>
            </a:r>
            <a:r>
              <a:rPr lang="nb-NO" dirty="0" err="1" smtClean="0"/>
              <a:t>University</a:t>
            </a:r>
            <a:r>
              <a:rPr lang="nb-NO" dirty="0" smtClean="0"/>
              <a:t> College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4591634" cy="3394472"/>
          </a:xfrm>
        </p:spPr>
        <p:txBody>
          <a:bodyPr/>
          <a:lstStyle/>
          <a:p>
            <a:r>
              <a:rPr lang="nb-NO" dirty="0" err="1"/>
              <a:t>Established</a:t>
            </a:r>
            <a:r>
              <a:rPr lang="nb-NO" dirty="0"/>
              <a:t> in 1994</a:t>
            </a:r>
          </a:p>
          <a:p>
            <a:pPr lvl="0"/>
            <a:r>
              <a:rPr lang="nb-NO" dirty="0" smtClean="0"/>
              <a:t>State-</a:t>
            </a:r>
            <a:r>
              <a:rPr lang="nb-NO" dirty="0" err="1" smtClean="0"/>
              <a:t>owned</a:t>
            </a:r>
            <a:r>
              <a:rPr lang="nb-NO" dirty="0" smtClean="0"/>
              <a:t> </a:t>
            </a:r>
            <a:r>
              <a:rPr lang="nb-NO" dirty="0" err="1"/>
              <a:t>university</a:t>
            </a:r>
            <a:r>
              <a:rPr lang="nb-NO" dirty="0"/>
              <a:t> college</a:t>
            </a:r>
          </a:p>
          <a:p>
            <a:pPr lvl="0"/>
            <a:r>
              <a:rPr lang="nb-NO" dirty="0" smtClean="0"/>
              <a:t>Total state-</a:t>
            </a:r>
            <a:r>
              <a:rPr lang="nb-NO" dirty="0" err="1" smtClean="0"/>
              <a:t>owned</a:t>
            </a:r>
            <a:r>
              <a:rPr lang="nb-NO" dirty="0" smtClean="0"/>
              <a:t> </a:t>
            </a:r>
            <a:r>
              <a:rPr lang="nb-NO" dirty="0" err="1" smtClean="0"/>
              <a:t>institutions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higher</a:t>
            </a:r>
            <a:r>
              <a:rPr lang="nb-NO" dirty="0" smtClean="0"/>
              <a:t> </a:t>
            </a:r>
            <a:r>
              <a:rPr lang="nb-NO" dirty="0" err="1" smtClean="0"/>
              <a:t>education</a:t>
            </a:r>
            <a:r>
              <a:rPr lang="nb-NO" dirty="0" smtClean="0"/>
              <a:t> in Norway: 10 </a:t>
            </a:r>
            <a:r>
              <a:rPr lang="nb-NO" dirty="0" err="1" smtClean="0"/>
              <a:t>universities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>6 </a:t>
            </a:r>
            <a:r>
              <a:rPr lang="nb-NO" dirty="0" err="1"/>
              <a:t>university</a:t>
            </a:r>
            <a:r>
              <a:rPr lang="nb-NO" dirty="0"/>
              <a:t> </a:t>
            </a:r>
            <a:r>
              <a:rPr lang="nb-NO" dirty="0" smtClean="0"/>
              <a:t>colleges </a:t>
            </a:r>
            <a:br>
              <a:rPr lang="nb-NO" dirty="0" smtClean="0"/>
            </a:br>
            <a:r>
              <a:rPr lang="nb-NO" dirty="0" smtClean="0"/>
              <a:t>5 </a:t>
            </a:r>
            <a:r>
              <a:rPr lang="nb-NO" dirty="0" err="1"/>
              <a:t>scientific</a:t>
            </a:r>
            <a:r>
              <a:rPr lang="nb-NO" dirty="0"/>
              <a:t> </a:t>
            </a:r>
            <a:r>
              <a:rPr lang="nb-NO" dirty="0" smtClean="0"/>
              <a:t>colleges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3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757AC6D-FE95-BB4C-8EB7-8741D6F45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32" y="812042"/>
            <a:ext cx="3782582" cy="378258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84845D2-89CA-A047-BFAA-2CFB31FA0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384" y="2433843"/>
            <a:ext cx="67062" cy="67062"/>
          </a:xfrm>
          <a:prstGeom prst="rect">
            <a:avLst/>
          </a:prstGeom>
        </p:spPr>
      </p:pic>
      <p:sp>
        <p:nvSpPr>
          <p:cNvPr id="13" name="Bildeforklaring formet som et rektangel 12">
            <a:extLst>
              <a:ext uri="{FF2B5EF4-FFF2-40B4-BE49-F238E27FC236}">
                <a16:creationId xmlns:a16="http://schemas.microsoft.com/office/drawing/2014/main" id="{B47DCAE7-8861-D24C-B31F-FA88DA33F1C7}"/>
              </a:ext>
            </a:extLst>
          </p:cNvPr>
          <p:cNvSpPr/>
          <p:nvPr/>
        </p:nvSpPr>
        <p:spPr>
          <a:xfrm>
            <a:off x="7185955" y="2199202"/>
            <a:ext cx="879475" cy="267335"/>
          </a:xfrm>
          <a:prstGeom prst="wedgeRectCallout">
            <a:avLst>
              <a:gd name="adj1" fmla="val -97286"/>
              <a:gd name="adj2" fmla="val 51777"/>
            </a:avLst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>
            <a:glow rad="76200">
              <a:schemeClr val="tx1">
                <a:alpha val="40000"/>
              </a:schemeClr>
            </a:glow>
            <a:outerShdw blurRad="40000" dist="20000" sx="1000" sy="1000" rotWithShape="0">
              <a:srgbClr val="000000"/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Østfold </a:t>
            </a:r>
            <a:r>
              <a:rPr kumimoji="0" lang="en-US" sz="6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kumimoji="0" lang="en-US" sz="6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College</a:t>
            </a:r>
            <a:endParaRPr kumimoji="0" lang="en-US" sz="10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lassholder for bunntekst 3">
            <a:extLst>
              <a:ext uri="{FF2B5EF4-FFF2-40B4-BE49-F238E27FC236}">
                <a16:creationId xmlns:a16="http://schemas.microsoft.com/office/drawing/2014/main" id="{F66A1292-0B00-F64F-9020-FEE46C63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835" y="4767263"/>
            <a:ext cx="5926221" cy="273844"/>
          </a:xfrm>
        </p:spPr>
        <p:txBody>
          <a:bodyPr/>
          <a:lstStyle/>
          <a:p>
            <a:r>
              <a:rPr lang="nb-NO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Map</a:t>
            </a:r>
            <a:r>
              <a:rPr lang="nb-NO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© </a:t>
            </a:r>
            <a:r>
              <a:rPr lang="nb-NO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Colourbox</a:t>
            </a:r>
            <a:endParaRPr lang="nb-NO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1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Key </a:t>
            </a:r>
            <a:r>
              <a:rPr lang="nb-NO" dirty="0" err="1" smtClean="0"/>
              <a:t>figures</a:t>
            </a:r>
            <a:r>
              <a:rPr lang="nb-NO" dirty="0" smtClean="0"/>
              <a:t>: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4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757AC6D-FE95-BB4C-8EB7-8741D6F45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32" y="804650"/>
            <a:ext cx="3782582" cy="378258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84845D2-89CA-A047-BFAA-2CFB31FA0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384" y="2433843"/>
            <a:ext cx="67062" cy="67062"/>
          </a:xfrm>
          <a:prstGeom prst="rect">
            <a:avLst/>
          </a:prstGeom>
        </p:spPr>
      </p:pic>
      <p:sp>
        <p:nvSpPr>
          <p:cNvPr id="13" name="Bildeforklaring formet som et rektangel 12">
            <a:extLst>
              <a:ext uri="{FF2B5EF4-FFF2-40B4-BE49-F238E27FC236}">
                <a16:creationId xmlns:a16="http://schemas.microsoft.com/office/drawing/2014/main" id="{B47DCAE7-8861-D24C-B31F-FA88DA33F1C7}"/>
              </a:ext>
            </a:extLst>
          </p:cNvPr>
          <p:cNvSpPr/>
          <p:nvPr/>
        </p:nvSpPr>
        <p:spPr>
          <a:xfrm>
            <a:off x="7185955" y="2199202"/>
            <a:ext cx="879475" cy="267335"/>
          </a:xfrm>
          <a:prstGeom prst="wedgeRectCallout">
            <a:avLst>
              <a:gd name="adj1" fmla="val -97286"/>
              <a:gd name="adj2" fmla="val 51777"/>
            </a:avLst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>
            <a:glow rad="76200">
              <a:schemeClr val="tx1">
                <a:alpha val="40000"/>
              </a:schemeClr>
            </a:glow>
            <a:outerShdw blurRad="40000" dist="20000" sx="1000" sy="1000" rotWithShape="0">
              <a:srgbClr val="000000"/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Østfold </a:t>
            </a:r>
            <a:r>
              <a:rPr kumimoji="0" lang="en-US" sz="6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kumimoji="0" lang="en-US" sz="6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College</a:t>
            </a:r>
            <a:endParaRPr kumimoji="0" lang="en-US" sz="10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lassholder for bunntekst 3">
            <a:extLst>
              <a:ext uri="{FF2B5EF4-FFF2-40B4-BE49-F238E27FC236}">
                <a16:creationId xmlns:a16="http://schemas.microsoft.com/office/drawing/2014/main" id="{F66A1292-0B00-F64F-9020-FEE46C63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835" y="4767263"/>
            <a:ext cx="5926221" cy="273844"/>
          </a:xfrm>
        </p:spPr>
        <p:txBody>
          <a:bodyPr/>
          <a:lstStyle/>
          <a:p>
            <a:r>
              <a:rPr lang="nb-NO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Map</a:t>
            </a:r>
            <a:r>
              <a:rPr lang="nb-NO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© </a:t>
            </a:r>
            <a:r>
              <a:rPr lang="nb-NO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Colourbox</a:t>
            </a:r>
            <a:endParaRPr lang="nb-NO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5034810" cy="3394472"/>
          </a:xfrm>
        </p:spPr>
        <p:txBody>
          <a:bodyPr>
            <a:normAutofit/>
          </a:bodyPr>
          <a:lstStyle/>
          <a:p>
            <a:pPr lvl="0"/>
            <a:r>
              <a:rPr lang="nb-NO" dirty="0"/>
              <a:t>7700 students</a:t>
            </a:r>
          </a:p>
          <a:p>
            <a:pPr lvl="0"/>
            <a:r>
              <a:rPr lang="nb-NO" dirty="0"/>
              <a:t>570 staff </a:t>
            </a:r>
            <a:r>
              <a:rPr lang="nb-NO" dirty="0" err="1"/>
              <a:t>members</a:t>
            </a:r>
            <a:endParaRPr lang="nb-NO" dirty="0"/>
          </a:p>
          <a:p>
            <a:pPr lvl="0"/>
            <a:r>
              <a:rPr lang="nb-NO" dirty="0" smtClean="0"/>
              <a:t>6 </a:t>
            </a:r>
            <a:r>
              <a:rPr lang="nb-NO" dirty="0" err="1"/>
              <a:t>faculties</a:t>
            </a:r>
            <a:endParaRPr lang="nb-NO" dirty="0"/>
          </a:p>
          <a:p>
            <a:pPr lvl="0"/>
            <a:r>
              <a:rPr lang="nb-NO" dirty="0"/>
              <a:t>23 bachelor </a:t>
            </a:r>
            <a:r>
              <a:rPr lang="nb-NO" dirty="0" err="1"/>
              <a:t>programmes</a:t>
            </a:r>
            <a:endParaRPr lang="nb-NO" dirty="0"/>
          </a:p>
          <a:p>
            <a:pPr lvl="0"/>
            <a:r>
              <a:rPr lang="nb-NO" dirty="0"/>
              <a:t>14 master </a:t>
            </a:r>
            <a:r>
              <a:rPr lang="nb-NO" dirty="0" err="1" smtClean="0"/>
              <a:t>programmes</a:t>
            </a:r>
            <a:endParaRPr lang="nb-NO" dirty="0" smtClean="0"/>
          </a:p>
          <a:p>
            <a:pPr lvl="0"/>
            <a:r>
              <a:rPr lang="nb-NO" dirty="0" smtClean="0"/>
              <a:t>1 </a:t>
            </a:r>
            <a:r>
              <a:rPr lang="nb-NO" dirty="0" err="1" smtClean="0"/>
              <a:t>PhD</a:t>
            </a:r>
            <a:r>
              <a:rPr lang="nb-NO" dirty="0" smtClean="0"/>
              <a:t> </a:t>
            </a:r>
            <a:r>
              <a:rPr lang="nb-NO" dirty="0" err="1" smtClean="0"/>
              <a:t>programme</a:t>
            </a:r>
            <a:r>
              <a:rPr lang="nb-NO" dirty="0" smtClean="0"/>
              <a:t> in </a:t>
            </a:r>
            <a:r>
              <a:rPr lang="nb-NO" dirty="0" err="1" smtClean="0"/>
              <a:t>development</a:t>
            </a:r>
            <a:endParaRPr lang="nb-NO" dirty="0" smtClean="0"/>
          </a:p>
          <a:p>
            <a:r>
              <a:rPr lang="nb-NO" dirty="0"/>
              <a:t>2 </a:t>
            </a:r>
            <a:r>
              <a:rPr lang="nb-NO" dirty="0" err="1"/>
              <a:t>campuses</a:t>
            </a:r>
            <a:endParaRPr lang="nb-NO" dirty="0"/>
          </a:p>
          <a:p>
            <a:pPr marL="0" lvl="0" indent="0">
              <a:buNone/>
            </a:pPr>
            <a:endParaRPr lang="nb-NO" dirty="0"/>
          </a:p>
          <a:p>
            <a:pPr marL="0" lv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699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0BCAEC-E9C8-0A4D-B89F-3F083971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C8BAD-DF40-8740-A282-8FAE99D2307F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C225DE-82D4-3B48-B869-7751B348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5</a:t>
            </a:fld>
            <a:endParaRPr lang="nb-NO" dirty="0"/>
          </a:p>
        </p:txBody>
      </p:sp>
      <p:pic>
        <p:nvPicPr>
          <p:cNvPr id="20" name="Plassholder for bilde 19">
            <a:extLst>
              <a:ext uri="{FF2B5EF4-FFF2-40B4-BE49-F238E27FC236}">
                <a16:creationId xmlns:a16="http://schemas.microsoft.com/office/drawing/2014/main" id="{C6629890-1D5E-B548-A187-53A6AAAB89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17" b="2917"/>
          <a:stretch>
            <a:fillRect/>
          </a:stretch>
        </p:blipFill>
        <p:spPr/>
      </p:pic>
      <p:sp>
        <p:nvSpPr>
          <p:cNvPr id="12" name="Tittel 5">
            <a:extLst>
              <a:ext uri="{FF2B5EF4-FFF2-40B4-BE49-F238E27FC236}">
                <a16:creationId xmlns:a16="http://schemas.microsoft.com/office/drawing/2014/main" id="{609C7FCB-7847-0A4A-AB37-51D6CD84721A}"/>
              </a:ext>
            </a:extLst>
          </p:cNvPr>
          <p:cNvSpPr txBox="1">
            <a:spLocks/>
          </p:cNvSpPr>
          <p:nvPr/>
        </p:nvSpPr>
        <p:spPr>
          <a:xfrm>
            <a:off x="457200" y="675104"/>
            <a:ext cx="8229600" cy="45452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bg2"/>
                </a:solidFill>
              </a:rPr>
              <a:t>Campus Halden</a:t>
            </a:r>
          </a:p>
        </p:txBody>
      </p:sp>
    </p:spTree>
    <p:extLst>
      <p:ext uri="{BB962C8B-B14F-4D97-AF65-F5344CB8AC3E}">
        <p14:creationId xmlns:p14="http://schemas.microsoft.com/office/powerpoint/2010/main" val="2565615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0BCAEC-E9C8-0A4D-B89F-3F083971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C8BAD-DF40-8740-A282-8FAE99D2307F}" type="datetime1">
              <a:rPr lang="nb-NO" smtClean="0"/>
              <a:t>21.09.2020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C225DE-82D4-3B48-B869-7751B348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6</a:t>
            </a:fld>
            <a:endParaRPr lang="nb-NO" dirty="0"/>
          </a:p>
        </p:txBody>
      </p:sp>
      <p:pic>
        <p:nvPicPr>
          <p:cNvPr id="13" name="Plassholder for bilde 12">
            <a:extLst>
              <a:ext uri="{FF2B5EF4-FFF2-40B4-BE49-F238E27FC236}">
                <a16:creationId xmlns:a16="http://schemas.microsoft.com/office/drawing/2014/main" id="{B99AEA7E-97EE-074E-9CE4-7BDDFC2B8A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17" b="2917"/>
          <a:stretch>
            <a:fillRect/>
          </a:stretch>
        </p:blipFill>
        <p:spPr>
          <a:xfrm>
            <a:off x="0" y="100262"/>
            <a:ext cx="9144000" cy="4485105"/>
          </a:xfrm>
        </p:spPr>
      </p:pic>
      <p:sp>
        <p:nvSpPr>
          <p:cNvPr id="14" name="Tittel 5">
            <a:extLst>
              <a:ext uri="{FF2B5EF4-FFF2-40B4-BE49-F238E27FC236}">
                <a16:creationId xmlns:a16="http://schemas.microsoft.com/office/drawing/2014/main" id="{1C7C6B69-CED2-FD42-83D5-A7D7AF48B7B0}"/>
              </a:ext>
            </a:extLst>
          </p:cNvPr>
          <p:cNvSpPr txBox="1">
            <a:spLocks/>
          </p:cNvSpPr>
          <p:nvPr/>
        </p:nvSpPr>
        <p:spPr>
          <a:xfrm>
            <a:off x="457200" y="675104"/>
            <a:ext cx="8229600" cy="45452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bg2"/>
                </a:solidFill>
              </a:rPr>
              <a:t>Campus Fredrikstad</a:t>
            </a:r>
          </a:p>
        </p:txBody>
      </p:sp>
    </p:spTree>
    <p:extLst>
      <p:ext uri="{BB962C8B-B14F-4D97-AF65-F5344CB8AC3E}">
        <p14:creationId xmlns:p14="http://schemas.microsoft.com/office/powerpoint/2010/main" val="152390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Faculties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2"/>
            <a:ext cx="4870412" cy="2846206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nb-NO" dirty="0"/>
              <a:t>Halden</a:t>
            </a:r>
          </a:p>
          <a:p>
            <a:pPr lvl="1"/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Business, Languages and </a:t>
            </a:r>
            <a:r>
              <a:rPr lang="nb-NO" dirty="0" err="1"/>
              <a:t>Social</a:t>
            </a:r>
            <a:r>
              <a:rPr lang="nb-NO" dirty="0"/>
              <a:t> Sciences</a:t>
            </a:r>
          </a:p>
          <a:p>
            <a:pPr lvl="1"/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Computer Sciences</a:t>
            </a:r>
          </a:p>
          <a:p>
            <a:pPr lvl="1"/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 smtClean="0"/>
              <a:t>Education</a:t>
            </a:r>
            <a:endParaRPr lang="nb-NO" dirty="0" smtClean="0"/>
          </a:p>
          <a:p>
            <a:pPr lvl="1"/>
            <a:r>
              <a:rPr lang="nb-NO" dirty="0"/>
              <a:t>The Norwegian National Centre for Foreign Languages in </a:t>
            </a:r>
            <a:r>
              <a:rPr lang="nb-NO" dirty="0" err="1" smtClean="0"/>
              <a:t>Education</a:t>
            </a:r>
            <a:endParaRPr lang="nb-NO" dirty="0" smtClean="0"/>
          </a:p>
          <a:p>
            <a:pPr lvl="1"/>
            <a:endParaRPr lang="nb-NO" dirty="0"/>
          </a:p>
          <a:p>
            <a:pPr marL="0" lvl="0" indent="0">
              <a:buNone/>
            </a:pPr>
            <a:r>
              <a:rPr lang="nb-NO" dirty="0" smtClean="0"/>
              <a:t>Fredrikstad</a:t>
            </a:r>
            <a:endParaRPr lang="nb-NO" dirty="0"/>
          </a:p>
          <a:p>
            <a:pPr lvl="1"/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Engineering</a:t>
            </a:r>
          </a:p>
          <a:p>
            <a:pPr lvl="1"/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Health and </a:t>
            </a:r>
            <a:r>
              <a:rPr lang="nb-NO" dirty="0" err="1"/>
              <a:t>Welfare</a:t>
            </a:r>
            <a:r>
              <a:rPr lang="nb-NO" dirty="0"/>
              <a:t> Sciences</a:t>
            </a:r>
          </a:p>
          <a:p>
            <a:pPr lvl="1"/>
            <a:r>
              <a:rPr lang="nb-NO" dirty="0"/>
              <a:t>Norwegian </a:t>
            </a:r>
            <a:r>
              <a:rPr lang="nb-NO" dirty="0" err="1"/>
              <a:t>Theatre</a:t>
            </a:r>
            <a:r>
              <a:rPr lang="nb-NO" dirty="0"/>
              <a:t> </a:t>
            </a:r>
            <a:r>
              <a:rPr lang="nb-NO" dirty="0" err="1" smtClean="0"/>
              <a:t>Academy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7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5061CDB8-2C7A-F94D-B113-FC15E5BC2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974" y="1066801"/>
            <a:ext cx="3508050" cy="35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09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The </a:t>
            </a:r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Business, Languages and </a:t>
            </a:r>
            <a:r>
              <a:rPr lang="nb-NO" dirty="0" err="1"/>
              <a:t>Social</a:t>
            </a:r>
            <a:r>
              <a:rPr lang="nb-NO" dirty="0"/>
              <a:t> Sciences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198" y="1200150"/>
            <a:ext cx="5665696" cy="356711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nb-NO" dirty="0"/>
              <a:t>Master:</a:t>
            </a:r>
          </a:p>
          <a:p>
            <a:pPr lvl="2"/>
            <a:r>
              <a:rPr lang="nb-NO" dirty="0" err="1"/>
              <a:t>Organisation</a:t>
            </a:r>
            <a:r>
              <a:rPr lang="nb-NO" dirty="0"/>
              <a:t> and </a:t>
            </a:r>
            <a:r>
              <a:rPr lang="nb-NO" dirty="0" err="1"/>
              <a:t>Leadership</a:t>
            </a:r>
            <a:endParaRPr lang="nb-NO" dirty="0"/>
          </a:p>
          <a:p>
            <a:pPr lvl="2"/>
            <a:r>
              <a:rPr lang="nb-NO" dirty="0"/>
              <a:t>Foreign Languages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Classroom</a:t>
            </a:r>
            <a:r>
              <a:rPr lang="nb-NO" dirty="0"/>
              <a:t> (</a:t>
            </a:r>
            <a:r>
              <a:rPr lang="nb-NO" dirty="0" err="1"/>
              <a:t>German</a:t>
            </a:r>
            <a:r>
              <a:rPr lang="nb-NO" dirty="0"/>
              <a:t>, French and English)</a:t>
            </a:r>
          </a:p>
          <a:p>
            <a:pPr lvl="0"/>
            <a:r>
              <a:rPr lang="nb-NO" dirty="0"/>
              <a:t>Bachelor:</a:t>
            </a:r>
          </a:p>
          <a:p>
            <a:pPr lvl="2"/>
            <a:r>
              <a:rPr lang="nb-NO" dirty="0"/>
              <a:t>Business Administration</a:t>
            </a:r>
          </a:p>
          <a:p>
            <a:pPr lvl="2"/>
            <a:r>
              <a:rPr lang="nb-NO" dirty="0"/>
              <a:t>Accounting and Auditing</a:t>
            </a:r>
          </a:p>
          <a:p>
            <a:pPr lvl="2"/>
            <a:r>
              <a:rPr lang="nb-NO" dirty="0"/>
              <a:t>International </a:t>
            </a:r>
            <a:r>
              <a:rPr lang="nb-NO" dirty="0" err="1"/>
              <a:t>Communication</a:t>
            </a:r>
            <a:r>
              <a:rPr lang="nb-NO" dirty="0"/>
              <a:t> </a:t>
            </a:r>
          </a:p>
          <a:p>
            <a:pPr lvl="2"/>
            <a:r>
              <a:rPr lang="nb-NO" dirty="0" err="1"/>
              <a:t>Society</a:t>
            </a:r>
            <a:r>
              <a:rPr lang="nb-NO" dirty="0"/>
              <a:t>, Language and </a:t>
            </a:r>
            <a:r>
              <a:rPr lang="nb-NO" dirty="0" err="1"/>
              <a:t>Culture</a:t>
            </a:r>
            <a:endParaRPr lang="nb-NO" dirty="0"/>
          </a:p>
          <a:p>
            <a:pPr lvl="0"/>
            <a:r>
              <a:rPr lang="nb-NO" dirty="0"/>
              <a:t>One-</a:t>
            </a:r>
            <a:r>
              <a:rPr lang="nb-NO" dirty="0" err="1"/>
              <a:t>Year</a:t>
            </a:r>
            <a:r>
              <a:rPr lang="nb-NO" dirty="0"/>
              <a:t> </a:t>
            </a:r>
            <a:r>
              <a:rPr lang="nb-NO" dirty="0" err="1"/>
              <a:t>programmes</a:t>
            </a:r>
            <a:r>
              <a:rPr lang="nb-NO" dirty="0"/>
              <a:t> and </a:t>
            </a:r>
            <a:r>
              <a:rPr lang="nb-NO" dirty="0" err="1"/>
              <a:t>Extension</a:t>
            </a:r>
            <a:r>
              <a:rPr lang="nb-NO" dirty="0"/>
              <a:t> </a:t>
            </a:r>
            <a:r>
              <a:rPr lang="nb-NO" dirty="0" err="1"/>
              <a:t>courses</a:t>
            </a:r>
            <a:r>
              <a:rPr lang="nb-NO" dirty="0"/>
              <a:t> :</a:t>
            </a:r>
          </a:p>
          <a:p>
            <a:pPr lvl="2"/>
            <a:r>
              <a:rPr lang="nb-NO" dirty="0"/>
              <a:t>English, French, </a:t>
            </a:r>
            <a:r>
              <a:rPr lang="nb-NO" dirty="0" err="1"/>
              <a:t>German</a:t>
            </a:r>
            <a:r>
              <a:rPr lang="nb-NO" dirty="0"/>
              <a:t>, Spanish and </a:t>
            </a:r>
            <a:r>
              <a:rPr lang="nb-NO" dirty="0" err="1"/>
              <a:t>Political</a:t>
            </a:r>
            <a:r>
              <a:rPr lang="nb-NO" dirty="0"/>
              <a:t> Science</a:t>
            </a:r>
          </a:p>
          <a:p>
            <a:pPr lvl="2"/>
            <a:r>
              <a:rPr lang="nb-NO" dirty="0"/>
              <a:t>English, French, </a:t>
            </a:r>
            <a:r>
              <a:rPr lang="nb-NO" dirty="0" err="1"/>
              <a:t>German</a:t>
            </a:r>
            <a:r>
              <a:rPr lang="nb-NO" dirty="0"/>
              <a:t> and Spanish for Teachers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8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AD1A8D-099D-7347-9152-58534D13C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08" y="1129631"/>
            <a:ext cx="2887756" cy="288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04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The </a:t>
            </a:r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Computer Sciences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4610986" cy="3364761"/>
          </a:xfrm>
        </p:spPr>
        <p:txBody>
          <a:bodyPr>
            <a:normAutofit/>
          </a:bodyPr>
          <a:lstStyle/>
          <a:p>
            <a:pPr lvl="0"/>
            <a:r>
              <a:rPr lang="nb-NO" sz="2000" dirty="0"/>
              <a:t>Master:</a:t>
            </a:r>
          </a:p>
          <a:p>
            <a:pPr lvl="2"/>
            <a:r>
              <a:rPr lang="nb-NO" sz="1500" dirty="0"/>
              <a:t>Applied Computer Science </a:t>
            </a:r>
          </a:p>
          <a:p>
            <a:pPr lvl="0"/>
            <a:r>
              <a:rPr lang="nb-NO" sz="2000" dirty="0"/>
              <a:t>Bachelor:</a:t>
            </a:r>
          </a:p>
          <a:p>
            <a:pPr lvl="2"/>
            <a:r>
              <a:rPr lang="nb-NO" sz="1500" dirty="0"/>
              <a:t>Computer Sciences </a:t>
            </a:r>
          </a:p>
          <a:p>
            <a:pPr lvl="2"/>
            <a:r>
              <a:rPr lang="nb-NO" sz="1500" dirty="0"/>
              <a:t>Digital Media and Design  </a:t>
            </a:r>
          </a:p>
          <a:p>
            <a:pPr lvl="2"/>
            <a:r>
              <a:rPr lang="nb-NO" sz="1500" dirty="0"/>
              <a:t>Computer Engineering</a:t>
            </a:r>
          </a:p>
          <a:p>
            <a:pPr lvl="2"/>
            <a:r>
              <a:rPr lang="nb-NO" sz="1500" dirty="0"/>
              <a:t>Information Systems</a:t>
            </a:r>
          </a:p>
          <a:p>
            <a:pPr lvl="0"/>
            <a:r>
              <a:rPr lang="nb-NO" sz="2000" dirty="0"/>
              <a:t>One-</a:t>
            </a:r>
            <a:r>
              <a:rPr lang="nb-NO" sz="2000" dirty="0" err="1"/>
              <a:t>Year</a:t>
            </a:r>
            <a:r>
              <a:rPr lang="nb-NO" sz="2000" dirty="0"/>
              <a:t> </a:t>
            </a:r>
            <a:r>
              <a:rPr lang="nb-NO" sz="2000" dirty="0" err="1"/>
              <a:t>programme</a:t>
            </a:r>
            <a:r>
              <a:rPr lang="nb-NO" sz="2000" dirty="0"/>
              <a:t>:</a:t>
            </a:r>
          </a:p>
          <a:p>
            <a:pPr lvl="2"/>
            <a:r>
              <a:rPr lang="nb-NO" sz="1500" dirty="0"/>
              <a:t>Computer Sciences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21.09.2020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9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6E9EB6A-038F-CB4B-B027-408DFD9A8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186" y="902367"/>
            <a:ext cx="3530010" cy="353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77183"/>
      </p:ext>
    </p:extLst>
  </p:cSld>
  <p:clrMapOvr>
    <a:masterClrMapping/>
  </p:clrMapOvr>
</p:sld>
</file>

<file path=ppt/theme/theme1.xml><?xml version="1.0" encoding="utf-8"?>
<a:theme xmlns:a="http://schemas.openxmlformats.org/drawingml/2006/main" name="HIOF-template-7.13.Presentasjonsmal-ENG-v.0.0.2">
  <a:themeElements>
    <a:clrScheme name="HIOF-palett">
      <a:dk1>
        <a:srgbClr val="101820"/>
      </a:dk1>
      <a:lt1>
        <a:srgbClr val="101820"/>
      </a:lt1>
      <a:dk2>
        <a:srgbClr val="EDEBE9"/>
      </a:dk2>
      <a:lt2>
        <a:srgbClr val="FFFFFF"/>
      </a:lt2>
      <a:accent1>
        <a:srgbClr val="3CBFAE"/>
      </a:accent1>
      <a:accent2>
        <a:srgbClr val="C76D62"/>
      </a:accent2>
      <a:accent3>
        <a:srgbClr val="457A7C"/>
      </a:accent3>
      <a:accent4>
        <a:srgbClr val="D7D2CB"/>
      </a:accent4>
      <a:accent5>
        <a:srgbClr val="978794"/>
      </a:accent5>
      <a:accent6>
        <a:srgbClr val="C0B8B0"/>
      </a:accent6>
      <a:hlink>
        <a:srgbClr val="457A7C"/>
      </a:hlink>
      <a:folHlink>
        <a:srgbClr val="3CBFAE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OF-template-7.13.Presentasjonsmal-ENG-v.1.1.0" id="{68111F1C-28E9-704D-90B5-36BF50ACE67A}" vid="{BA641E67-4B36-0A4C-8A43-3B971FC16D5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HIOF-template-7.13.Presentasjonsmal-ENG-v.0.0</Template>
  <TotalTime>641</TotalTime>
  <Words>687</Words>
  <Application>Microsoft Office PowerPoint</Application>
  <PresentationFormat>Skjermfremvisning (16:9)</PresentationFormat>
  <Paragraphs>185</Paragraphs>
  <Slides>22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7" baseType="lpstr">
      <vt:lpstr>Arial</vt:lpstr>
      <vt:lpstr>Calibri</vt:lpstr>
      <vt:lpstr>Source Sans Pro</vt:lpstr>
      <vt:lpstr>Times New Roman</vt:lpstr>
      <vt:lpstr>HIOF-template-7.13.Presentasjonsmal-ENG-v.0.0.2</vt:lpstr>
      <vt:lpstr>Presentation of Østfold University College</vt:lpstr>
      <vt:lpstr>PowerPoint-presentasjon</vt:lpstr>
      <vt:lpstr>About Østfold University College</vt:lpstr>
      <vt:lpstr>Key figures:</vt:lpstr>
      <vt:lpstr>PowerPoint-presentasjon</vt:lpstr>
      <vt:lpstr>PowerPoint-presentasjon</vt:lpstr>
      <vt:lpstr>Faculties</vt:lpstr>
      <vt:lpstr>The Faculty of Business, Languages and Social Sciences</vt:lpstr>
      <vt:lpstr>The Faculty of Computer Sciences</vt:lpstr>
      <vt:lpstr>The Faculty of Education</vt:lpstr>
      <vt:lpstr>The Faculty of Engineering</vt:lpstr>
      <vt:lpstr>Faculty of Health and Welfare Sciences</vt:lpstr>
      <vt:lpstr>Norwegian Theatre Academy</vt:lpstr>
      <vt:lpstr>Reasearch and Development</vt:lpstr>
      <vt:lpstr>International Relations</vt:lpstr>
      <vt:lpstr>Courses for exchange students</vt:lpstr>
      <vt:lpstr>Academic year</vt:lpstr>
      <vt:lpstr>Accommodation</vt:lpstr>
      <vt:lpstr>Why students chose Østfold University College</vt:lpstr>
      <vt:lpstr>PowerPoint-presentasjon</vt:lpstr>
      <vt:lpstr>www.hiof.no/english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of  Østfold University College</dc:title>
  <dc:subject/>
  <dc:creator>Microsoft Office User</dc:creator>
  <cp:keywords/>
  <dc:description/>
  <cp:lastModifiedBy>Rebecca Norvang</cp:lastModifiedBy>
  <cp:revision>43</cp:revision>
  <dcterms:created xsi:type="dcterms:W3CDTF">2019-01-04T07:49:15Z</dcterms:created>
  <dcterms:modified xsi:type="dcterms:W3CDTF">2020-09-21T08:45:21Z</dcterms:modified>
  <cp:category/>
</cp:coreProperties>
</file>